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B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54140-51AB-4223-84C3-BD319295CC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147920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3559-4C4C-48B6-BECE-0FBD9A37B4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19135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531FD-54A0-4E28-B812-CBEFF11687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131497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D7AF-55A9-43AA-96CC-D6DCF50CC5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447028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1462-ADA3-4071-8B1C-BF6B3BD602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52127"/>
      </p:ext>
    </p:extLst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859E-6FE6-4FF9-8595-B9B0476DDE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893970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30BE4-9ED0-4A6A-B202-4D35B2A7F93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956825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379B4-3BE5-4BE8-A15C-2C0265AA906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297809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9DE25-8372-4B3A-8A24-AF0413F83EE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494431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FBA23-97F1-4BE9-AC3D-A7A5111CAC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902489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90090-6B61-4CB7-8904-0546BD99B8E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403180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42F667-01B0-4F4B-9EDC-B97B83A9A1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wmf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868738" y="1628775"/>
            <a:ext cx="47529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Кількісний склад розчину. Масова частка розчиненої речовини</a:t>
            </a:r>
            <a:endParaRPr lang="ru-RU" alt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987675" y="46038"/>
            <a:ext cx="2881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клас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5148263" y="139700"/>
            <a:ext cx="277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1. РОЗЧИНИ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Прямоугольник 1"/>
          <p:cNvSpPr>
            <a:spLocks noChangeArrowheads="1"/>
          </p:cNvSpPr>
          <p:nvPr/>
        </p:nvSpPr>
        <p:spPr bwMode="auto">
          <a:xfrm>
            <a:off x="3354388" y="4724400"/>
            <a:ext cx="53943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Підготувала: вчитель хімії Ковтунівського навчально-виховного комплексу Золотоніської районної ради Черкаської області</a:t>
            </a:r>
            <a:endParaRPr lang="en-US" altLang="ru-RU" sz="24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Озірна Інна Миколаївна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728663" y="617538"/>
            <a:ext cx="7632700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8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Використовуючи формулу масової частки розчиненої речовини, можна обчислити масу речовини й розчину.</a:t>
            </a:r>
            <a:endParaRPr lang="ru-RU" altLang="ru-RU" sz="28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027988" y="6092825"/>
            <a:ext cx="936625" cy="7016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2541588"/>
            <a:ext cx="7121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13" y="3848100"/>
            <a:ext cx="640238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905375"/>
            <a:ext cx="1603375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113" y="765175"/>
            <a:ext cx="7488237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ctr">
              <a:lnSpc>
                <a:spcPct val="150000"/>
              </a:lnSpc>
              <a:defRPr/>
            </a:pPr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література:</a:t>
            </a:r>
          </a:p>
          <a:p>
            <a:pPr indent="432000" algn="just">
              <a:lnSpc>
                <a:spcPct val="150000"/>
              </a:lnSpc>
              <a:buFontTx/>
              <a:buAutoNum type="arabicPeriod"/>
              <a:defRPr/>
            </a:pP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Ярошенко О.Г. Хімія: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 9 кл.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О.Г. Ярошенко. – К: Освіта, 2009. - 223 с.</a:t>
            </a:r>
          </a:p>
          <a:p>
            <a:pPr algn="just">
              <a:lnSpc>
                <a:spcPct val="150000"/>
              </a:lnSpc>
              <a:defRPr/>
            </a:pP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Хімія: Посібник для вступників до вищих навчальних закладів / В.В.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Табенська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А.Й.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Капустян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В.Ф. </a:t>
            </a:r>
            <a:r>
              <a:rPr lang="uk-UA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Горлач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3-є вид. – К: Либідь,1996. - 448 с.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2339975" y="692150"/>
            <a:ext cx="37449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altLang="ru-RU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081088" y="1471613"/>
            <a:ext cx="7561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</a:t>
            </a:r>
            <a:r>
              <a:rPr lang="uk-UA" altLang="ru-RU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. Способи вираження складу розчинів</a:t>
            </a:r>
            <a:endParaRPr lang="ru-RU" altLang="ru-RU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100138" y="2205038"/>
            <a:ext cx="7561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2. Концентрації  розчиненої речовини</a:t>
            </a:r>
            <a:endParaRPr lang="ru-RU" alt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101725" y="2924175"/>
            <a:ext cx="6249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3. Частки розчиненої речовини</a:t>
            </a:r>
            <a:endParaRPr lang="ru-RU" altLang="ru-RU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 descr="j0334366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4149725"/>
            <a:ext cx="1357312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76263" y="619125"/>
            <a:ext cx="8137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Способи вираження складу розчинів</a:t>
            </a:r>
            <a:endParaRPr lang="ru-RU" altLang="ru-RU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7875" y="1203325"/>
            <a:ext cx="75882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Склад розчину виражають </a:t>
            </a:r>
            <a:r>
              <a:rPr lang="uk-UA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концентрацією</a:t>
            </a:r>
            <a:r>
              <a:rPr lang="uk-UA" alt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розчиненої речовини або </a:t>
            </a:r>
            <a:r>
              <a:rPr lang="uk-UA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розчиненої речовини в розчині. </a:t>
            </a:r>
            <a:endParaRPr lang="ru-RU" alt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013" y="2957513"/>
            <a:ext cx="44386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uk-UA" sz="2400" b="1" u="sng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 розчиненої речовини</a:t>
            </a:r>
            <a:endParaRPr lang="ru-RU" sz="2400" b="1" u="sng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92813" y="2525713"/>
            <a:ext cx="2089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молярна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43663" y="3054350"/>
            <a:ext cx="1657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масова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984875" y="3654425"/>
            <a:ext cx="1754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об</a:t>
            </a:r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’</a:t>
            </a: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ємна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5750" y="4941888"/>
            <a:ext cx="3095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uk-UA" sz="2400" b="1" u="sng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розчиненої речовини</a:t>
            </a:r>
            <a:endParaRPr lang="ru-RU" sz="2400" b="1" u="sng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03913" y="4543425"/>
            <a:ext cx="2087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молярна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335713" y="5143500"/>
            <a:ext cx="165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масова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76950" y="5765800"/>
            <a:ext cx="1754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об</a:t>
            </a:r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’</a:t>
            </a:r>
            <a:r>
              <a:rPr lang="uk-UA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ємна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4651375" y="2757488"/>
            <a:ext cx="1333500" cy="527050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572000" y="5353050"/>
            <a:ext cx="1763713" cy="3175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6" idx="1"/>
          </p:cNvCxnSpPr>
          <p:nvPr/>
        </p:nvCxnSpPr>
        <p:spPr>
          <a:xfrm>
            <a:off x="4651375" y="3284538"/>
            <a:ext cx="1333500" cy="631825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4565650" y="4762500"/>
            <a:ext cx="1333500" cy="527050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565650" y="5356225"/>
            <a:ext cx="1333500" cy="600075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4724400" y="3276600"/>
            <a:ext cx="1763713" cy="3175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Управляющая кнопка: домой 6">
            <a:hlinkClick r:id="rId9" action="ppaction://hlinksldjump" highlightClick="1"/>
          </p:cNvPr>
          <p:cNvSpPr/>
          <p:nvPr/>
        </p:nvSpPr>
        <p:spPr>
          <a:xfrm>
            <a:off x="8081963" y="5995988"/>
            <a:ext cx="666750" cy="6731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1" grpId="0"/>
      <p:bldP spid="16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1055688" y="765175"/>
            <a:ext cx="7177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Концентрації  розчиненої речовини</a:t>
            </a:r>
            <a:endParaRPr lang="ru-RU" altLang="ru-RU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3" y="1412875"/>
            <a:ext cx="7920037" cy="2600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Молярна концентрація розчиненої речовини</a:t>
            </a: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кількості розчиненої речовини до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єму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розчину. 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4479925" y="4443413"/>
            <a:ext cx="194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solidFill>
                  <a:srgbClr val="FFFF00"/>
                </a:solidFill>
              </a:rPr>
              <a:t>,</a:t>
            </a:r>
            <a:r>
              <a:rPr lang="uk-UA" altLang="ru-RU" sz="1800"/>
              <a:t>     </a:t>
            </a:r>
            <a:r>
              <a:rPr lang="uk-UA" altLang="ru-RU" sz="28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моль/л</a:t>
            </a:r>
            <a:endParaRPr lang="ru-RU" altLang="ru-RU" sz="28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007350" y="5935663"/>
            <a:ext cx="790575" cy="7921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184650"/>
            <a:ext cx="26035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793" y="4967286"/>
            <a:ext cx="1604557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263" y="887413"/>
            <a:ext cx="7756525" cy="26003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Масова концентрація розчиненої речовини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маси розчиненої речовини до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єму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розчину. 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4581525" y="4103688"/>
            <a:ext cx="931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г/см</a:t>
            </a:r>
            <a:r>
              <a:rPr lang="ru-RU" altLang="ru-RU" sz="2800" i="1" baseline="30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2800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027988" y="6021388"/>
            <a:ext cx="865187" cy="6477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867" y="4661308"/>
            <a:ext cx="1832694" cy="1792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808413"/>
            <a:ext cx="2994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450" y="536575"/>
            <a:ext cx="7416800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ємна концентрація розчиненої речовини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єму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розчиненої речовини до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єму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розчину. </a:t>
            </a:r>
          </a:p>
          <a:p>
            <a:pPr indent="432000" algn="just">
              <a:defRPr/>
            </a:pP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7956550" y="5949950"/>
            <a:ext cx="863600" cy="71913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8" y="3284538"/>
            <a:ext cx="6316662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936" y="4797152"/>
            <a:ext cx="1682357" cy="164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1908175" y="765175"/>
            <a:ext cx="5959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Частки розчиненої речовини</a:t>
            </a:r>
            <a:endParaRPr lang="ru-RU" altLang="ru-RU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1327150"/>
            <a:ext cx="7704137" cy="26003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Молярна частка розчиненої речовини</a:t>
            </a: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кількості розчиненої речовини до суми кількості усіх компонентів розчину. 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27988" y="6092825"/>
            <a:ext cx="720725" cy="6492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927475"/>
            <a:ext cx="6846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5" y="4905375"/>
            <a:ext cx="1603375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900" y="692150"/>
            <a:ext cx="7704138" cy="32464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ємна частка розчиненої речовини</a:t>
            </a: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єму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розчиненої речовини до суми вихідних об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ємів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усіх компонентів розчину. 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027988" y="6021388"/>
            <a:ext cx="792162" cy="7207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3768725"/>
            <a:ext cx="7334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5" y="4905375"/>
            <a:ext cx="1603375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31913" y="620713"/>
            <a:ext cx="6335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Найбільш вживаною є </a:t>
            </a: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масова частка.</a:t>
            </a:r>
            <a:endParaRPr lang="ru-RU" altLang="ru-RU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750" y="1158875"/>
            <a:ext cx="7920038" cy="25987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just">
              <a:lnSpc>
                <a:spcPct val="150000"/>
              </a:lnSpc>
              <a:defRPr/>
            </a:pPr>
            <a:r>
              <a:rPr lang="uk-UA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Масова частка розчиненої речовини</a:t>
            </a: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фізична величина, що визначається відношенням маси розчиненої речовини до маси всього розчину. 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1820863" y="5283200"/>
            <a:ext cx="6624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(розчину) = </a:t>
            </a:r>
            <a:r>
              <a:rPr lang="en-US" altLang="ru-RU" sz="2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(речовини) +</a:t>
            </a:r>
            <a:r>
              <a:rPr lang="uk-UA" altLang="ru-RU" sz="2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(розчинника) </a:t>
            </a:r>
            <a:endParaRPr lang="ru-RU" alt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72450" y="6165850"/>
            <a:ext cx="792163" cy="6921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3757613"/>
            <a:ext cx="6780212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seño predeterminado 6">
    <a:dk1>
      <a:srgbClr val="005A58"/>
    </a:dk1>
    <a:lt1>
      <a:srgbClr val="FFFFFF"/>
    </a:lt1>
    <a:dk2>
      <a:srgbClr val="008080"/>
    </a:dk2>
    <a:lt2>
      <a:srgbClr val="FFFF99"/>
    </a:lt2>
    <a:accent1>
      <a:srgbClr val="006462"/>
    </a:accent1>
    <a:accent2>
      <a:srgbClr val="6D6FC7"/>
    </a:accent2>
    <a:accent3>
      <a:srgbClr val="AAC0C0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343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Inna</cp:lastModifiedBy>
  <cp:revision>78</cp:revision>
  <dcterms:created xsi:type="dcterms:W3CDTF">2009-10-07T17:55:06Z</dcterms:created>
  <dcterms:modified xsi:type="dcterms:W3CDTF">2015-02-23T16:00:16Z</dcterms:modified>
</cp:coreProperties>
</file>