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97" r:id="rId5"/>
    <p:sldId id="298" r:id="rId6"/>
    <p:sldId id="279" r:id="rId7"/>
    <p:sldId id="269" r:id="rId8"/>
    <p:sldId id="267" r:id="rId9"/>
    <p:sldId id="263" r:id="rId10"/>
    <p:sldId id="264" r:id="rId11"/>
    <p:sldId id="292" r:id="rId12"/>
    <p:sldId id="293" r:id="rId13"/>
    <p:sldId id="301" r:id="rId14"/>
    <p:sldId id="296" r:id="rId15"/>
    <p:sldId id="274" r:id="rId16"/>
    <p:sldId id="299" r:id="rId17"/>
    <p:sldId id="304" r:id="rId18"/>
    <p:sldId id="300" r:id="rId19"/>
    <p:sldId id="289" r:id="rId20"/>
    <p:sldId id="303" r:id="rId21"/>
    <p:sldId id="288" r:id="rId22"/>
    <p:sldId id="294" r:id="rId23"/>
    <p:sldId id="295" r:id="rId24"/>
    <p:sldId id="281" r:id="rId25"/>
    <p:sldId id="28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30;&#1050;&#1058;%203\&#1051;&#1110;&#1085;&#1072;%20&#1082;&#1086;&#1089;&#1090;&#1077;&#1085;&#1082;&#1086;\&#1082;&#1086;&#1083;&#1100;&#1086;&#1088;&#1086;&#1074;&#1110;%20&#1084;&#1080;&#1096;&#1110;\&#1082;&#1086;&#1083;&#1100;&#1086;&#1088;&#1086;&#1074;&#1110;%20&#1084;&#1080;&#1096;&#1110;1\&#1082;&#1086;&#1083;&#1100;&#1086;&#1088;&#1086;&#1074;&#1110;%20&#1084;&#1080;&#1096;&#1110;.wmv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14414" y="857232"/>
            <a:ext cx="607223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Ідея зіткнення неповторності й буденності, стандарту в </a:t>
            </a:r>
            <a:r>
              <a:rPr lang="ru-RU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«</a:t>
            </a:r>
            <a:r>
              <a:rPr lang="ru-RU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Кольорових</a:t>
            </a:r>
            <a:r>
              <a:rPr lang="ru-RU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  <a:r>
              <a:rPr lang="ru-RU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мишах</a:t>
            </a:r>
            <a:r>
              <a:rPr lang="ru-RU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» </a:t>
            </a:r>
            <a:r>
              <a:rPr lang="ru-RU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Ліни</a:t>
            </a:r>
            <a:r>
              <a:rPr lang="ru-RU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Костенко. Образ </a:t>
            </a:r>
            <a:r>
              <a:rPr lang="ru-RU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особливої</a:t>
            </a:r>
            <a:r>
              <a:rPr lang="ru-RU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  <a:r>
              <a:rPr lang="ru-RU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дівчинки</a:t>
            </a:r>
            <a:r>
              <a:rPr lang="ru-RU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</a:t>
            </a:r>
            <a:r>
              <a:rPr lang="ru-RU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Анни</a:t>
            </a:r>
            <a:endParaRPr lang="ru-RU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pic>
        <p:nvPicPr>
          <p:cNvPr id="10" name="Picture 3" descr="C:\Documents and Settings\DreamWolf\Рабочий стол\крила2.jpg"/>
          <p:cNvPicPr>
            <a:picLocks noChangeAspect="1" noChangeArrowheads="1"/>
          </p:cNvPicPr>
          <p:nvPr/>
        </p:nvPicPr>
        <p:blipFill>
          <a:blip r:embed="rId3">
            <a:lum bright="-20000" contrast="10000"/>
          </a:blip>
          <a:stretch>
            <a:fillRect/>
          </a:stretch>
        </p:blipFill>
        <p:spPr bwMode="auto">
          <a:xfrm>
            <a:off x="1428728" y="2500306"/>
            <a:ext cx="1357322" cy="1000132"/>
          </a:xfrm>
          <a:prstGeom prst="rect">
            <a:avLst/>
          </a:prstGeom>
          <a:noFill/>
        </p:spPr>
      </p:pic>
      <p:pic>
        <p:nvPicPr>
          <p:cNvPr id="9" name="Picture 3" descr="C:\Documents and Settings\DreamWolf\Рабочий стол\крила2.jpg"/>
          <p:cNvPicPr>
            <a:picLocks noChangeAspect="1" noChangeArrowheads="1"/>
          </p:cNvPicPr>
          <p:nvPr/>
        </p:nvPicPr>
        <p:blipFill>
          <a:blip r:embed="rId4"/>
          <a:srcRect t="30877" r="22222"/>
          <a:stretch>
            <a:fillRect/>
          </a:stretch>
        </p:blipFill>
        <p:spPr bwMode="auto">
          <a:xfrm>
            <a:off x="1428728" y="3929066"/>
            <a:ext cx="1357322" cy="95954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071802" y="235743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Улан </a:t>
            </a:r>
            <a:r>
              <a:rPr lang="ru-RU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Лідія</a:t>
            </a:r>
            <a:r>
              <a:rPr lang="ru-RU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Миколаївна</a:t>
            </a:r>
            <a:r>
              <a:rPr lang="en-US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, </a:t>
            </a:r>
          </a:p>
          <a:p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вчитель української мови та літератури </a:t>
            </a:r>
          </a:p>
          <a:p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Баландинської</a:t>
            </a:r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 загальноосвітньої школи </a:t>
            </a:r>
          </a:p>
          <a:p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І -ІІІ ступенів </a:t>
            </a:r>
          </a:p>
          <a:p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Кам</a:t>
            </a:r>
            <a:r>
              <a:rPr lang="en-US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’</a:t>
            </a:r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янської</a:t>
            </a:r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 районної ради</a:t>
            </a:r>
          </a:p>
          <a:p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Черкаської області</a:t>
            </a:r>
          </a:p>
          <a:p>
            <a:r>
              <a:rPr lang="ru-RU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Серга</a:t>
            </a:r>
            <a:r>
              <a:rPr lang="ru-RU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en-US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Тетяна</a:t>
            </a:r>
            <a:r>
              <a:rPr lang="ru-RU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Володимирівна</a:t>
            </a:r>
            <a:r>
              <a:rPr lang="en-US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, </a:t>
            </a:r>
          </a:p>
          <a:p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вчитель української мови та літератури</a:t>
            </a:r>
          </a:p>
          <a:p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Тимошівської</a:t>
            </a:r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 загальноосвітньої школи </a:t>
            </a:r>
          </a:p>
          <a:p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І  -ІІІ ступенів  ім. Кароля </a:t>
            </a:r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Шимановського</a:t>
            </a:r>
            <a:endParaRPr lang="uk-UA" sz="1600" kern="10" dirty="0" smtClean="0">
              <a:ln w="1905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Кам</a:t>
            </a:r>
            <a:r>
              <a:rPr lang="en-US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’</a:t>
            </a:r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янської</a:t>
            </a:r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 районної ради</a:t>
            </a:r>
            <a:endParaRPr lang="en-US" sz="1600" kern="10" dirty="0" smtClean="0">
              <a:ln w="1905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Черкаської області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928662" y="1142984"/>
            <a:ext cx="607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            </a:t>
            </a:r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ОСНОВНА ДУМКА: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1571612"/>
            <a:ext cx="58579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 </a:t>
            </a: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uk-UA" sz="2800" kern="10" dirty="0" smtClean="0">
              <a:ln w="1905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bg2">
                  <a:lumMod val="2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8" name="Рисунок 7" descr="C:\Documents and Settings\UserXP\Рабочий стол\svitolk20gif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2928934"/>
            <a:ext cx="1647825" cy="24765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571604" y="1571612"/>
            <a:ext cx="578647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Кожна людина, навіть якщо вона ще маленька, </a:t>
            </a:r>
          </a:p>
          <a:p>
            <a:pPr algn="just">
              <a:lnSpc>
                <a:spcPct val="150000"/>
              </a:lnSpc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то неповторна індивідуальність, особистість. </a:t>
            </a:r>
          </a:p>
          <a:p>
            <a:pPr algn="just">
              <a:lnSpc>
                <a:spcPct val="150000"/>
              </a:lnSpc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І шлях кожної людини —  шлях до </a:t>
            </a:r>
            <a:r>
              <a:rPr lang="uk-UA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само-ствердження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im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36" y="3786190"/>
            <a:ext cx="2190628" cy="13967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142976" y="928670"/>
            <a:ext cx="66437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“Візьми</a:t>
            </a:r>
            <a:r>
              <a:rPr lang="uk-UA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</a:t>
            </a:r>
            <a:r>
              <a:rPr lang="uk-UA" sz="24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інтерв</a:t>
            </a:r>
            <a:r>
              <a:rPr lang="en-US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’</a:t>
            </a:r>
            <a:r>
              <a:rPr lang="uk-UA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ю”</a:t>
            </a:r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1714488"/>
            <a:ext cx="5148000" cy="90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1. </a:t>
            </a: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Якої пори року відбуваються події у творі? 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 випадково це?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2714620"/>
            <a:ext cx="6786610" cy="464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2.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вірші відтворено пору року?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3357562"/>
            <a:ext cx="3991798" cy="8735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bg2">
                    <a:lumMod val="25000"/>
                  </a:schemeClr>
                </a:solidFill>
              </a:rPr>
              <a:t>3</a:t>
            </a: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Чи передає пейзаж настрій твору?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14414" y="4071942"/>
            <a:ext cx="5683222" cy="8735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4. </a:t>
            </a: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Події, зображені у вірші, реальні чи фантастичні? 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Доведіть це …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12" name="Прямоугольник 11"/>
          <p:cNvSpPr/>
          <p:nvPr/>
        </p:nvSpPr>
        <p:spPr>
          <a:xfrm>
            <a:off x="1357290" y="1357298"/>
            <a:ext cx="3660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5. </a:t>
            </a: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чому звинувачує сусід Анну?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357290" y="2071678"/>
            <a:ext cx="3326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6. </a:t>
            </a: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 найбільше його дратує?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85852" y="2857496"/>
            <a:ext cx="3316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7.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мишей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робила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Анна?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357290" y="3714752"/>
            <a:ext cx="41715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8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smtClean="0"/>
              <a:t> </a:t>
            </a: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 означає бачити кольорові сни? 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57290" y="4572008"/>
            <a:ext cx="56764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кольори використовує Ліна Костенко у вірші?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714480" y="1000108"/>
            <a:ext cx="478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        </a:t>
            </a:r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Кольорова гама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714480" y="1643050"/>
          <a:ext cx="5357850" cy="356616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714512"/>
                <a:gridCol w="3643338"/>
              </a:tblGrid>
              <a:tr h="58147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Білий колір</a:t>
                      </a:r>
                      <a:endParaRPr lang="ru-RU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Люди, </a:t>
                      </a:r>
                      <a:r>
                        <a:rPr lang="ru-RU" sz="1800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які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мають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розвинену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уяву</a:t>
                      </a:r>
                      <a:endParaRPr lang="ru-RU" sz="1800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1472"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Червоний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Пристрасні</a:t>
                      </a:r>
                      <a:r>
                        <a:rPr lang="ru-RU" sz="1800" b="1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800" b="1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вроджені</a:t>
                      </a:r>
                      <a:r>
                        <a:rPr lang="ru-RU" sz="1800" b="1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лідери</a:t>
                      </a:r>
                      <a:endParaRPr lang="ru-RU" sz="1800" b="1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1472">
                <a:tc>
                  <a:txBody>
                    <a:bodyPr/>
                    <a:lstStyle/>
                    <a:p>
                      <a:r>
                        <a:rPr lang="uk-UA" sz="1800" b="1" kern="1200" dirty="0" smtClean="0">
                          <a:solidFill>
                            <a:srgbClr val="99663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r>
                        <a:rPr lang="ru-RU" sz="1800" b="1" kern="1200" dirty="0" err="1" smtClean="0">
                          <a:solidFill>
                            <a:srgbClr val="99663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оричневий</a:t>
                      </a:r>
                      <a:endParaRPr lang="ru-RU" b="1" dirty="0">
                        <a:solidFill>
                          <a:srgbClr val="996633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Урівноважені</a:t>
                      </a:r>
                      <a:r>
                        <a:rPr lang="ru-RU" sz="1800" b="1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та </a:t>
                      </a:r>
                      <a:r>
                        <a:rPr lang="ru-RU" sz="1800" b="1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спраглі</a:t>
                      </a:r>
                      <a:r>
                        <a:rPr lang="ru-RU" sz="1800" b="1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до </a:t>
                      </a:r>
                      <a:r>
                        <a:rPr lang="ru-RU" sz="1800" b="1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знань</a:t>
                      </a:r>
                      <a:endParaRPr lang="ru-RU" sz="1800" b="1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1472"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Темно-зелений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Уперті</a:t>
                      </a:r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1472"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rgbClr val="92D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Світло-зелений</a:t>
                      </a:r>
                      <a:endParaRPr lang="ru-RU" b="1" dirty="0">
                        <a:solidFill>
                          <a:srgbClr val="92D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Ніжні</a:t>
                      </a:r>
                      <a:r>
                        <a:rPr lang="ru-RU" sz="1800" b="1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та </a:t>
                      </a:r>
                      <a:r>
                        <a:rPr lang="ru-RU" sz="1800" b="1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дружелюбні</a:t>
                      </a:r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2270"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Фіолетовий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Вільнолюбні</a:t>
                      </a:r>
                      <a:r>
                        <a:rPr lang="ru-RU" sz="1800" b="1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та </a:t>
                      </a:r>
                      <a:r>
                        <a:rPr lang="ru-RU" sz="1800" b="1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незалежні</a:t>
                      </a:r>
                      <a:r>
                        <a:rPr lang="ru-RU" sz="1800" b="1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714480" y="3071810"/>
            <a:ext cx="557216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вірші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зіткнулося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сіре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яскраве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неповторне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буденне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оригінальне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стандартне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романтичне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приземлене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З’єднайте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стрілочками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ознаки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притаманні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героям.</a:t>
            </a:r>
          </a:p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5984" y="928670"/>
            <a:ext cx="3857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Поміркуй…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pic>
        <p:nvPicPr>
          <p:cNvPr id="8" name="Рисунок 7" descr="images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22" y="1571611"/>
            <a:ext cx="4214842" cy="14093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9" name="TextBox 8"/>
          <p:cNvSpPr txBox="1"/>
          <p:nvPr/>
        </p:nvSpPr>
        <p:spPr>
          <a:xfrm>
            <a:off x="1643042" y="1142984"/>
            <a:ext cx="3571900" cy="1964353"/>
          </a:xfrm>
          <a:prstGeom prst="flowChartMultidocumen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АННА</a:t>
            </a:r>
          </a:p>
          <a:p>
            <a:pPr algn="ctr"/>
            <a:endParaRPr lang="uk-UA" sz="2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СУСІД</a:t>
            </a:r>
          </a:p>
          <a:p>
            <a:pPr algn="ctr"/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43042" y="3571876"/>
            <a:ext cx="2357454" cy="132343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Стандарт</a:t>
            </a:r>
          </a:p>
          <a:p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Оригінальність</a:t>
            </a:r>
          </a:p>
          <a:p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Неповторність</a:t>
            </a:r>
          </a:p>
          <a:p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Буденність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3438" y="3571876"/>
            <a:ext cx="2357454" cy="132343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Романтизм</a:t>
            </a:r>
          </a:p>
          <a:p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Приземленість</a:t>
            </a:r>
          </a:p>
          <a:p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Сірість</a:t>
            </a:r>
          </a:p>
          <a:p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Індивідуальність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images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1285860"/>
            <a:ext cx="1214446" cy="17024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9" name="TextBox 8"/>
          <p:cNvSpPr txBox="1"/>
          <p:nvPr/>
        </p:nvSpPr>
        <p:spPr>
          <a:xfrm>
            <a:off x="1643042" y="1142984"/>
            <a:ext cx="3571900" cy="1964353"/>
          </a:xfrm>
          <a:prstGeom prst="flowChartMultidocumen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АННА</a:t>
            </a:r>
          </a:p>
          <a:p>
            <a:pPr algn="ctr"/>
            <a:endParaRPr lang="uk-UA" sz="2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СУСІД</a:t>
            </a:r>
          </a:p>
          <a:p>
            <a:pPr algn="ctr"/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43042" y="3571876"/>
            <a:ext cx="2357454" cy="1332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Стандарт</a:t>
            </a:r>
          </a:p>
          <a:p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Приземленість</a:t>
            </a:r>
          </a:p>
          <a:p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Буденність</a:t>
            </a:r>
          </a:p>
          <a:p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Сірість</a:t>
            </a:r>
          </a:p>
          <a:p>
            <a:endParaRPr lang="uk-UA" sz="2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3438" y="3357562"/>
            <a:ext cx="2357454" cy="180474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Романтизм</a:t>
            </a:r>
          </a:p>
          <a:p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Оригінальність</a:t>
            </a:r>
          </a:p>
          <a:p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Неповторність</a:t>
            </a:r>
          </a:p>
          <a:p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Індивідуальність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images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5297" y="1428736"/>
            <a:ext cx="1315595" cy="13155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13" name="Прямая со стрелкой 12"/>
          <p:cNvCxnSpPr/>
          <p:nvPr/>
        </p:nvCxnSpPr>
        <p:spPr>
          <a:xfrm>
            <a:off x="3714744" y="1714488"/>
            <a:ext cx="2643206" cy="18573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2536017" y="3036091"/>
            <a:ext cx="1214446" cy="428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357290" y="1000108"/>
            <a:ext cx="63579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ФАНФІК </a:t>
            </a:r>
            <a:r>
              <a:rPr lang="uk-UA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“Лист</a:t>
            </a:r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  <a:r>
              <a:rPr lang="uk-UA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сусідові”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1857364"/>
            <a:ext cx="60007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Доброго дня,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сусіде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 я прочитала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поезію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Ліни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Костенко «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Кольорові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миші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я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вирішила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написати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Вам листа…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2643182"/>
            <a:ext cx="45720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9" name="Рисунок 8" descr="images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306" y="3500438"/>
            <a:ext cx="2000264" cy="155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7" name="Прямоугольник 6"/>
          <p:cNvSpPr/>
          <p:nvPr/>
        </p:nvSpPr>
        <p:spPr>
          <a:xfrm>
            <a:off x="1500166" y="1857364"/>
            <a:ext cx="6000792" cy="498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Оживити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словесно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непримітний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предмет.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2643182"/>
            <a:ext cx="45720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9" name="Рисунок 8" descr="images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2786058"/>
            <a:ext cx="2079249" cy="206470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571736" y="1071546"/>
            <a:ext cx="3698448" cy="651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Парк відпочинку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11" name="Рисунок 10" descr="im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918" y="2857496"/>
            <a:ext cx="2339407" cy="174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85852" y="1142984"/>
            <a:ext cx="48577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  <a:r>
              <a:rPr lang="uk-UA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“Виправ</a:t>
            </a:r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  <a:r>
              <a:rPr lang="uk-UA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помилку”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214554"/>
            <a:ext cx="60007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Олександр </a:t>
            </a:r>
            <a:r>
              <a:rPr lang="uk-UA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Стороженко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автор творів “ Мрії ”, </a:t>
            </a:r>
          </a:p>
          <a:p>
            <a:pPr algn="just">
              <a:lnSpc>
                <a:spcPct val="150000"/>
              </a:lnSpc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 Тиша </a:t>
            </a:r>
            <a:r>
              <a:rPr lang="uk-UA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морська”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Леся Українка написала </a:t>
            </a:r>
            <a:r>
              <a:rPr lang="uk-UA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“Дощ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полив…”, </a:t>
            </a:r>
            <a:r>
              <a:rPr lang="uk-UA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“Чайка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uk-UA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крижині”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uk-UA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“Кольорові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миші»;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Перу Ліни Костенко належить  </a:t>
            </a:r>
            <a:r>
              <a:rPr lang="uk-UA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“Скарб”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2643182"/>
            <a:ext cx="45720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9" name="Рисунок 8" descr="images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994443"/>
            <a:ext cx="1226486" cy="993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14414" y="1142984"/>
            <a:ext cx="607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МЕТА УРОКУ: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1785926"/>
            <a:ext cx="5857884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удосконалювати навички аналізу поетичного твору;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ознайомити учнів з неординарними особистостями;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виховувати повагу до людської особистості;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розвивати творчу уяву та образне мислення дітей.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uk-UA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endParaRPr lang="uk-UA" kern="10" dirty="0" smtClean="0">
              <a:ln w="1905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571604" y="1214422"/>
            <a:ext cx="39290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Запам</a:t>
            </a:r>
            <a:r>
              <a:rPr lang="en-US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’</a:t>
            </a:r>
            <a:r>
              <a:rPr lang="uk-UA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ятай</a:t>
            </a:r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: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2143116"/>
            <a:ext cx="60007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Олександр </a:t>
            </a:r>
            <a:r>
              <a:rPr lang="uk-UA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Стороженко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 автор твору </a:t>
            </a:r>
            <a:r>
              <a:rPr lang="uk-UA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“Скарб”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en-US" sz="2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Леся Українка написала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 Мрії ”, “ Тиша </a:t>
            </a:r>
            <a:r>
              <a:rPr lang="uk-UA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морська”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Перу Ліни Костенко належать: </a:t>
            </a:r>
            <a:r>
              <a:rPr lang="uk-UA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“Дощ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полив…”, </a:t>
            </a:r>
            <a:r>
              <a:rPr lang="uk-UA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“Чайка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uk-UA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крижині”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uk-UA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“Кольорові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миші”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2643182"/>
            <a:ext cx="45720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9" name="Рисунок 8" descr="images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32" y="1102494"/>
            <a:ext cx="1157403" cy="9526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428728" y="1643050"/>
            <a:ext cx="557216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Світ не завжди здатний  оцінити талант, неординарну особистість. Тому дуже важливо, щоб наші сірі будні були освітлені іскорками добра, фантазії та творчості. Залишайтеся завжди яскравими і творчими особистостями,  ніколи не втрачайте своєї неповторності.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7422" y="928670"/>
            <a:ext cx="3857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Рефлексія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images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6" y="1643050"/>
            <a:ext cx="1009593" cy="10516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857356" y="1071546"/>
            <a:ext cx="63579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        </a:t>
            </a:r>
            <a:r>
              <a:rPr lang="uk-UA" sz="24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“</a:t>
            </a:r>
            <a:r>
              <a:rPr lang="uk-UA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Осінній</a:t>
            </a:r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  <a:r>
              <a:rPr lang="uk-UA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букет”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2643182"/>
            <a:ext cx="45720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10" name="Рисунок 9" descr="images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1500174"/>
            <a:ext cx="1009593" cy="10516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643042" y="2428868"/>
            <a:ext cx="295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І </a:t>
            </a:r>
            <a:endParaRPr lang="ru-RU" dirty="0"/>
          </a:p>
        </p:txBody>
      </p:sp>
      <p:pic>
        <p:nvPicPr>
          <p:cNvPr id="12" name="Рисунок 11" descr="images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2285992"/>
            <a:ext cx="1009593" cy="10516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571736" y="3071810"/>
            <a:ext cx="612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всю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071934" y="2143116"/>
            <a:ext cx="295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І </a:t>
            </a:r>
            <a:endParaRPr lang="ru-RU" dirty="0"/>
          </a:p>
        </p:txBody>
      </p:sp>
      <p:pic>
        <p:nvPicPr>
          <p:cNvPr id="15" name="Рисунок 14" descr="images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2" y="1714488"/>
            <a:ext cx="1009593" cy="10516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images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2428868"/>
            <a:ext cx="1009593" cy="10516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3714744" y="2428868"/>
            <a:ext cx="10842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хочеться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072066" y="3214686"/>
            <a:ext cx="8886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землю </a:t>
            </a:r>
            <a:endParaRPr lang="ru-RU" dirty="0"/>
          </a:p>
        </p:txBody>
      </p:sp>
      <p:pic>
        <p:nvPicPr>
          <p:cNvPr id="21" name="Рисунок 20" descr="images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6" y="1714488"/>
            <a:ext cx="1009593" cy="10516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TextBox 21"/>
          <p:cNvSpPr txBox="1"/>
          <p:nvPr/>
        </p:nvSpPr>
        <p:spPr>
          <a:xfrm>
            <a:off x="6143636" y="2571744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обійняти</a:t>
            </a:r>
            <a:endParaRPr lang="ru-RU" dirty="0"/>
          </a:p>
        </p:txBody>
      </p:sp>
      <p:pic>
        <p:nvPicPr>
          <p:cNvPr id="23" name="Рисунок 22" descr="images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3571876"/>
            <a:ext cx="1009593" cy="10516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Прямоугольник 23"/>
          <p:cNvSpPr/>
          <p:nvPr/>
        </p:nvSpPr>
        <p:spPr>
          <a:xfrm>
            <a:off x="1643042" y="4429132"/>
            <a:ext cx="295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І </a:t>
            </a:r>
            <a:endParaRPr lang="ru-RU" dirty="0"/>
          </a:p>
        </p:txBody>
      </p:sp>
      <p:pic>
        <p:nvPicPr>
          <p:cNvPr id="25" name="Рисунок 24" descr="images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36" y="3857628"/>
            <a:ext cx="1009593" cy="10516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Прямоугольник 25"/>
          <p:cNvSpPr/>
          <p:nvPr/>
        </p:nvSpPr>
        <p:spPr>
          <a:xfrm>
            <a:off x="2500298" y="4572008"/>
            <a:ext cx="1258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нечуваних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7" name="Рисунок 26" descr="images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2" y="3429000"/>
            <a:ext cx="1009593" cy="10516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 descr="images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90" y="3786190"/>
            <a:ext cx="1009593" cy="10516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" name="Прямоугольник 28"/>
          <p:cNvSpPr/>
          <p:nvPr/>
        </p:nvSpPr>
        <p:spPr>
          <a:xfrm>
            <a:off x="3786182" y="4214818"/>
            <a:ext cx="8698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шукать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000628" y="4500570"/>
            <a:ext cx="872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пригод</a:t>
            </a:r>
            <a:endParaRPr lang="ru-RU" dirty="0"/>
          </a:p>
        </p:txBody>
      </p:sp>
      <p:pic>
        <p:nvPicPr>
          <p:cNvPr id="31" name="Рисунок 30" descr="images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12" y="3643314"/>
            <a:ext cx="1009593" cy="10516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" name="Прямоугольник 31"/>
          <p:cNvSpPr/>
          <p:nvPr/>
        </p:nvSpPr>
        <p:spPr>
          <a:xfrm>
            <a:off x="6572264" y="4429132"/>
            <a:ext cx="505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іти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31813" cy="6923860"/>
          </a:xfrm>
        </p:spPr>
      </p:pic>
      <p:sp>
        <p:nvSpPr>
          <p:cNvPr id="8" name="Прямоугольник 7"/>
          <p:cNvSpPr/>
          <p:nvPr/>
        </p:nvSpPr>
        <p:spPr>
          <a:xfrm>
            <a:off x="2143108" y="2643182"/>
            <a:ext cx="45720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1500174"/>
            <a:ext cx="571504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хочеться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всю 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землю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обійняти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endParaRPr lang="ru-RU" sz="2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йти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шукать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нечуваних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пригод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О,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скільки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музики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натхненної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шумі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каламутних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вод.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Василь </a:t>
            </a:r>
            <a:r>
              <a:rPr lang="uk-UA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Симоненко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428728" y="4071942"/>
            <a:ext cx="59293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ЖИВИ НА ЯСКРАВІЙ СТОРОНІ: ВИБІР ЗА ТОБОЮ!</a:t>
            </a:r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pic>
        <p:nvPicPr>
          <p:cNvPr id="9" name="Picture 2" descr="D:\школа\фото\хутор\Новая папка\z_6bf59007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5984" y="1285860"/>
            <a:ext cx="3950040" cy="24655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14414" y="1785926"/>
            <a:ext cx="6215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43042" y="2000240"/>
            <a:ext cx="5429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  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43042" y="1142984"/>
            <a:ext cx="56436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Інтернет - ресурси:</a:t>
            </a:r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28794" y="1928802"/>
            <a:ext cx="4572000" cy="337335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Ілюстрації взяті із  http://sites.google.com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://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shkola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ditsad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ucoz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com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http://notatka.at.ua/</a:t>
            </a:r>
            <a:endParaRPr lang="uk-UA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http://hbk13.org.ua/view_lesson.php?id=3</a:t>
            </a:r>
            <a:endParaRPr lang="uk-UA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utube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com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https://vk.com</a:t>
            </a:r>
            <a:endParaRPr lang="ru-RU" dirty="0" smtClean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http:/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dmytrivka-school2.edukit.kr.ua</a:t>
            </a:r>
            <a:endParaRPr lang="uk-UA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pic>
        <p:nvPicPr>
          <p:cNvPr id="9" name="Рисунок 8" descr="images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1714488"/>
            <a:ext cx="1643074" cy="2201719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3857620" y="3214686"/>
            <a:ext cx="1714512" cy="1702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428992" y="1643050"/>
            <a:ext cx="3929090" cy="1015663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uk-UA" sz="20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Які щасливі очі  у казок.</a:t>
            </a:r>
            <a:endParaRPr lang="ru-RU" sz="2000" dirty="0" smtClean="0"/>
          </a:p>
          <a:p>
            <a:endParaRPr lang="uk-UA" sz="20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r>
              <a:rPr lang="uk-UA" sz="20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             Л. Костенко</a:t>
            </a:r>
            <a:endParaRPr lang="ru-RU" sz="20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571604" y="1714488"/>
            <a:ext cx="5572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928670"/>
            <a:ext cx="5214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  <a:r>
              <a:rPr lang="uk-UA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Інтернет-хвилинка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1643050"/>
            <a:ext cx="571504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Вишгород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старовинна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середньовічна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фортеця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Естонії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частина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старовинного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Талліна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Ймовірно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саме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там у великих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середньовічних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замках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мишей</a:t>
            </a:r>
            <a:endParaRPr lang="ru-RU" sz="20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(14-16 ст.).   В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епоху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середньовіччя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чаклунство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карали на смерть через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спалювання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вогні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i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857356" y="1714488"/>
            <a:ext cx="5572164" cy="587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могло </a:t>
            </a:r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бути </a:t>
            </a:r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насправді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928670"/>
            <a:ext cx="5214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«Ваша версія»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pic>
        <p:nvPicPr>
          <p:cNvPr id="9" name="Рисунок 8" descr="images.jpeg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2728313" y="2714620"/>
            <a:ext cx="3272447" cy="2208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357290" y="1357298"/>
            <a:ext cx="585791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Уявімо собі середньовічне місто… У ньому темно від диму вогнищ, на яких спалюють людей, котрі насмілилися думати  чи жити по-іншому. Наук тут ще не знають ладом. Отже, і  населення міста темне, неписьменне, легко визнає відьмою чи чаклуном того, хто мислить чи чинить інакше, ніж інші… 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pic>
        <p:nvPicPr>
          <p:cNvPr id="4" name="кольорові миші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71604" y="928670"/>
            <a:ext cx="5572165" cy="4457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5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14414" y="1000108"/>
            <a:ext cx="607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ТЕМА ТВОРУ: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1500174"/>
            <a:ext cx="55721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Зображення давніх часів, коли людей страчували за будь-яке чаклування; звинувачення Анни в тому, що вона з багряного листя робить мишей.</a:t>
            </a:r>
            <a:endParaRPr lang="uk-UA" sz="2400" b="1" kern="10" dirty="0" smtClean="0">
              <a:ln w="1905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Documents and Settings\UserXP\Рабочий стол\svitolk20gif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7" y="3214686"/>
            <a:ext cx="1500198" cy="2047872"/>
          </a:xfrm>
          <a:prstGeom prst="rect">
            <a:avLst/>
          </a:prstGeom>
          <a:noFill/>
        </p:spPr>
      </p:pic>
      <p:pic>
        <p:nvPicPr>
          <p:cNvPr id="10" name="Рисунок 9" descr="im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5110" y="3929066"/>
            <a:ext cx="1904954" cy="1293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14414" y="1000108"/>
            <a:ext cx="607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ІДЕЯ ТВОРУ: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1571612"/>
            <a:ext cx="58578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Засудження тих, хто за індивідуальність, творчу думку переслідує людину, звинувачує і виносить вирок на страту. </a:t>
            </a:r>
            <a:endParaRPr lang="uk-UA" sz="2400" b="1" kern="10" dirty="0" smtClean="0">
              <a:ln w="1905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Documents and Settings\UserXP\Рабочий стол\svitolk20gif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000372"/>
            <a:ext cx="1433511" cy="2119310"/>
          </a:xfrm>
          <a:prstGeom prst="rect">
            <a:avLst/>
          </a:prstGeom>
          <a:noFill/>
        </p:spPr>
      </p:pic>
      <p:pic>
        <p:nvPicPr>
          <p:cNvPr id="9" name="Рисунок 8" descr="images.jpeg"/>
          <p:cNvPicPr>
            <a:picLocks noChangeAspect="1"/>
          </p:cNvPicPr>
          <p:nvPr/>
        </p:nvPicPr>
        <p:blipFill>
          <a:blip r:embed="rId4">
            <a:lum bright="-20000" contrast="10000"/>
          </a:blip>
          <a:stretch>
            <a:fillRect/>
          </a:stretch>
        </p:blipFill>
        <p:spPr>
          <a:xfrm>
            <a:off x="2853140" y="3571876"/>
            <a:ext cx="1361670" cy="17247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971</TotalTime>
  <Words>729</Words>
  <Application>Microsoft Office PowerPoint</Application>
  <PresentationFormat>Экран (4:3)</PresentationFormat>
  <Paragraphs>146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UserXP</cp:lastModifiedBy>
  <cp:revision>118</cp:revision>
  <dcterms:created xsi:type="dcterms:W3CDTF">2015-01-27T17:47:27Z</dcterms:created>
  <dcterms:modified xsi:type="dcterms:W3CDTF">2015-02-16T16:23:39Z</dcterms:modified>
</cp:coreProperties>
</file>