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9" r:id="rId2"/>
    <p:sldId id="256" r:id="rId3"/>
    <p:sldId id="257" r:id="rId4"/>
    <p:sldId id="258" r:id="rId5"/>
    <p:sldId id="260" r:id="rId6"/>
    <p:sldId id="259" r:id="rId7"/>
    <p:sldId id="262" r:id="rId8"/>
    <p:sldId id="261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595" autoAdjust="0"/>
  </p:normalViewPr>
  <p:slideViewPr>
    <p:cSldViewPr>
      <p:cViewPr varScale="1">
        <p:scale>
          <a:sx n="108" d="100"/>
          <a:sy n="108" d="100"/>
        </p:scale>
        <p:origin x="1704" y="1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6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34649-AEFC-46B7-9E3C-A488ECEA337A}" type="datetimeFigureOut">
              <a:rPr lang="ru-RU" smtClean="0"/>
              <a:pPr/>
              <a:t>20.10.2022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39AE3-973B-43B9-8333-D0EBC06C402E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806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34649-AEFC-46B7-9E3C-A488ECEA337A}" type="datetimeFigureOut">
              <a:rPr lang="ru-RU" smtClean="0"/>
              <a:pPr/>
              <a:t>20.10.2022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39AE3-973B-43B9-8333-D0EBC06C402E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305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34649-AEFC-46B7-9E3C-A488ECEA337A}" type="datetimeFigureOut">
              <a:rPr lang="ru-RU" smtClean="0"/>
              <a:pPr/>
              <a:t>20.10.2022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39AE3-973B-43B9-8333-D0EBC06C402E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4100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34649-AEFC-46B7-9E3C-A488ECEA337A}" type="datetimeFigureOut">
              <a:rPr lang="ru-RU" smtClean="0"/>
              <a:pPr/>
              <a:t>20.10.2022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39AE3-973B-43B9-8333-D0EBC06C402E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276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34649-AEFC-46B7-9E3C-A488ECEA337A}" type="datetimeFigureOut">
              <a:rPr lang="ru-RU" smtClean="0"/>
              <a:pPr/>
              <a:t>20.10.2022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39AE3-973B-43B9-8333-D0EBC06C402E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0151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34649-AEFC-46B7-9E3C-A488ECEA337A}" type="datetimeFigureOut">
              <a:rPr lang="ru-RU" smtClean="0"/>
              <a:pPr/>
              <a:t>20.10.2022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39AE3-973B-43B9-8333-D0EBC06C402E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377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34649-AEFC-46B7-9E3C-A488ECEA337A}" type="datetimeFigureOut">
              <a:rPr lang="ru-RU" smtClean="0"/>
              <a:pPr/>
              <a:t>20.10.2022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39AE3-973B-43B9-8333-D0EBC06C402E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0171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34649-AEFC-46B7-9E3C-A488ECEA337A}" type="datetimeFigureOut">
              <a:rPr lang="ru-RU" smtClean="0"/>
              <a:pPr/>
              <a:t>20.10.2022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39AE3-973B-43B9-8333-D0EBC06C402E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4021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34649-AEFC-46B7-9E3C-A488ECEA337A}" type="datetimeFigureOut">
              <a:rPr lang="ru-RU" smtClean="0"/>
              <a:pPr/>
              <a:t>20.10.2022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39AE3-973B-43B9-8333-D0EBC06C402E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211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34649-AEFC-46B7-9E3C-A488ECEA337A}" type="datetimeFigureOut">
              <a:rPr lang="ru-RU" smtClean="0"/>
              <a:pPr/>
              <a:t>20.10.2022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39AE3-973B-43B9-8333-D0EBC06C402E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43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34649-AEFC-46B7-9E3C-A488ECEA337A}" type="datetimeFigureOut">
              <a:rPr lang="ru-RU" smtClean="0"/>
              <a:pPr/>
              <a:t>20.10.2022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39AE3-973B-43B9-8333-D0EBC06C402E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12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D34649-AEFC-46B7-9E3C-A488ECEA337A}" type="datetimeFigureOut">
              <a:rPr lang="ru-RU" smtClean="0"/>
              <a:pPr/>
              <a:t>20.10.2022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E39AE3-973B-43B9-8333-D0EBC06C402E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6859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slide" Target="slide25.xml"/><Relationship Id="rId3" Type="http://schemas.openxmlformats.org/officeDocument/2006/relationships/slide" Target="slide5.xml"/><Relationship Id="rId7" Type="http://schemas.openxmlformats.org/officeDocument/2006/relationships/slide" Target="slide13.xml"/><Relationship Id="rId12" Type="http://schemas.openxmlformats.org/officeDocument/2006/relationships/slide" Target="slide23.xml"/><Relationship Id="rId17" Type="http://schemas.openxmlformats.org/officeDocument/2006/relationships/slide" Target="slide33.xml"/><Relationship Id="rId2" Type="http://schemas.openxmlformats.org/officeDocument/2006/relationships/slide" Target="slide3.xml"/><Relationship Id="rId16" Type="http://schemas.openxmlformats.org/officeDocument/2006/relationships/slide" Target="slide3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1.xml"/><Relationship Id="rId11" Type="http://schemas.openxmlformats.org/officeDocument/2006/relationships/slide" Target="slide21.xml"/><Relationship Id="rId5" Type="http://schemas.openxmlformats.org/officeDocument/2006/relationships/slide" Target="slide9.xml"/><Relationship Id="rId15" Type="http://schemas.openxmlformats.org/officeDocument/2006/relationships/slide" Target="slide29.xml"/><Relationship Id="rId10" Type="http://schemas.openxmlformats.org/officeDocument/2006/relationships/slide" Target="slide19.xml"/><Relationship Id="rId4" Type="http://schemas.openxmlformats.org/officeDocument/2006/relationships/slide" Target="slide7.xml"/><Relationship Id="rId9" Type="http://schemas.openxmlformats.org/officeDocument/2006/relationships/slide" Target="slide17.xml"/><Relationship Id="rId14" Type="http://schemas.openxmlformats.org/officeDocument/2006/relationships/slide" Target="slide2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504" y="0"/>
            <a:ext cx="89289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Козацькими стежками</a:t>
            </a:r>
            <a:endParaRPr lang="ru-RU" sz="5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3568" y="764704"/>
            <a:ext cx="7416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інтелектуально</a:t>
            </a:r>
            <a:r>
              <a:rPr lang="uk-UA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-пізнавальна гра для учнів 8-11 класів</a:t>
            </a:r>
            <a:endParaRPr lang="ru-RU" sz="2400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99058"/>
            <a:ext cx="6840760" cy="45522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62860BB-6D84-3AE4-30CE-CC86A25EF0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9632" y="5751275"/>
            <a:ext cx="7704856" cy="11067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971600" y="5085184"/>
            <a:ext cx="720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7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sldjump"/>
              </a:rPr>
              <a:t>Кінський хвіст</a:t>
            </a:r>
            <a:endParaRPr lang="ru-RU" sz="9600" dirty="0">
              <a:solidFill>
                <a:srgbClr val="7030A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174" y="449669"/>
            <a:ext cx="7647250" cy="47795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134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95536" y="4437112"/>
            <a:ext cx="77936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1. Гетьман                  3. Козацька рада</a:t>
            </a:r>
            <a:endParaRPr lang="ru-RU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2. Кошовий отаман   4. Осавул </a:t>
            </a:r>
            <a:endParaRPr lang="ru-RU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9552" y="404664"/>
            <a:ext cx="813690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Хто уособлював верховну,</a:t>
            </a:r>
            <a:r>
              <a:rPr lang="ru-RU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найвищу, владу </a:t>
            </a:r>
            <a:r>
              <a:rPr lang="ru-RU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uk-UA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Запорізькій Січі</a:t>
            </a:r>
            <a:r>
              <a:rPr lang="ru-RU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uk-UA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5998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971600" y="5013176"/>
            <a:ext cx="720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7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sldjump"/>
              </a:rPr>
              <a:t>Козацька рада</a:t>
            </a:r>
            <a:endParaRPr lang="ru-RU" sz="9600" dirty="0">
              <a:solidFill>
                <a:srgbClr val="7030A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125" y="332656"/>
            <a:ext cx="6431749" cy="48238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878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64704" y="282128"/>
            <a:ext cx="813690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Випускниками якого навчального закладу були майбутні гетьмани Юрій Хмельницький, Павло Полуботок, Іван Мазепа, Пилип Орлик?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6280" y="4437112"/>
            <a:ext cx="85689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Острозька Академія         </a:t>
            </a:r>
            <a:endParaRPr lang="ru-RU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Києво-Могилянська Академія </a:t>
            </a:r>
          </a:p>
          <a:p>
            <a:r>
              <a:rPr lang="uk-UA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Університет Святого Володимира       </a:t>
            </a:r>
          </a:p>
          <a:p>
            <a:r>
              <a:rPr lang="uk-UA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Слов'яно-греко-латинська школа</a:t>
            </a:r>
            <a:endParaRPr lang="ru-RU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749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984176" y="5085184"/>
            <a:ext cx="7200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sldjump"/>
              </a:rPr>
              <a:t>Києво-Могилянська Академія</a:t>
            </a:r>
            <a:endParaRPr lang="ru-RU" sz="4800" dirty="0">
              <a:solidFill>
                <a:srgbClr val="0000FF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296" y="332655"/>
            <a:ext cx="7223680" cy="48338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06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539552" y="404664"/>
            <a:ext cx="813690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Сюжет якої ікони найбільше шанувався серед козаків?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5576" y="3868306"/>
            <a:ext cx="727280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uk-UA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uk-UA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Успіння</a:t>
            </a:r>
            <a:r>
              <a:rPr lang="uk-UA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Пресвятої Богородиці</a:t>
            </a:r>
          </a:p>
          <a:p>
            <a:r>
              <a:rPr lang="uk-UA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2. </a:t>
            </a:r>
            <a:r>
              <a:rPr lang="uk-UA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Христос-Виноградарь</a:t>
            </a:r>
            <a:r>
              <a:rPr lang="uk-UA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endParaRPr lang="ru-RU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uk-UA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Покрова Пресвятої Богородиці</a:t>
            </a:r>
          </a:p>
          <a:p>
            <a:r>
              <a:rPr lang="uk-UA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4. Розп’яття Ісуса Христа</a:t>
            </a:r>
            <a:endParaRPr lang="ru-RU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97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973128" y="4869160"/>
            <a:ext cx="7200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sldjump"/>
              </a:rPr>
              <a:t>Покрова Пресвятої Богородиці</a:t>
            </a:r>
            <a:endParaRPr lang="ru-RU" sz="5400" dirty="0">
              <a:solidFill>
                <a:srgbClr val="7030A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400" y="476672"/>
            <a:ext cx="7200800" cy="45605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419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39552" y="404664"/>
            <a:ext cx="813690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Вкажіть назву епічної поеми, яка була вперше написана класичною українською мовою. Поема створювалась протягом 30 років. В образах головного героя виразно простежуються риси доблесного українського козацтва.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43608" y="4797152"/>
            <a:ext cx="70567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uk-UA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«Енеїда»              3. «Гайдамаки»</a:t>
            </a:r>
            <a:endParaRPr lang="ru-RU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2. «Тарас Бульба»  4. «Катерина»</a:t>
            </a:r>
            <a:endParaRPr lang="ru-RU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032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043608" y="5445224"/>
            <a:ext cx="7200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sldjump"/>
              </a:rPr>
              <a:t>Енеїда</a:t>
            </a:r>
            <a:endParaRPr lang="ru-RU" sz="6600" dirty="0">
              <a:solidFill>
                <a:srgbClr val="7030A0"/>
              </a:solidFill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312" y="349816"/>
            <a:ext cx="7191375" cy="53244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610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39552" y="404664"/>
            <a:ext cx="813690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Який замок зображено на купюрі номіналом 200 грн.?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4437112"/>
            <a:ext cx="85689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1. </a:t>
            </a:r>
            <a:r>
              <a:rPr lang="uk-UA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Мукачевський</a:t>
            </a:r>
            <a:r>
              <a:rPr lang="uk-UA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3. Хотинський</a:t>
            </a:r>
            <a:endParaRPr lang="ru-RU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2. Кам'янець-Подільський    4. Луцький</a:t>
            </a:r>
            <a:endParaRPr lang="ru-RU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03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2936044"/>
              </p:ext>
            </p:extLst>
          </p:nvPr>
        </p:nvGraphicFramePr>
        <p:xfrm>
          <a:off x="0" y="8519"/>
          <a:ext cx="9144000" cy="6849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729545">
                <a:tc>
                  <a:txBody>
                    <a:bodyPr/>
                    <a:lstStyle/>
                    <a:p>
                      <a:pPr algn="ctr"/>
                      <a:r>
                        <a:rPr lang="uk-UA" sz="8800" b="1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 action="ppaction://hlinksldjump"/>
                        </a:rPr>
                        <a:t>1</a:t>
                      </a:r>
                      <a:endParaRPr lang="ru-RU" sz="8800" b="1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8800" b="1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3" action="ppaction://hlinksldjump"/>
                        </a:rPr>
                        <a:t>2</a:t>
                      </a:r>
                      <a:endParaRPr lang="ru-RU" sz="8800" b="1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8800" b="1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4" action="ppaction://hlinksldjump"/>
                        </a:rPr>
                        <a:t>3</a:t>
                      </a:r>
                      <a:endParaRPr lang="ru-RU" sz="8800" b="1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8800" b="1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5" action="ppaction://hlinksldjump"/>
                        </a:rPr>
                        <a:t>4</a:t>
                      </a:r>
                      <a:endParaRPr lang="ru-RU" sz="8800" b="1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06645">
                <a:tc>
                  <a:txBody>
                    <a:bodyPr/>
                    <a:lstStyle/>
                    <a:p>
                      <a:pPr algn="ctr"/>
                      <a:r>
                        <a:rPr lang="uk-UA" sz="8800" b="1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6" action="ppaction://hlinksldjump"/>
                        </a:rPr>
                        <a:t>5</a:t>
                      </a:r>
                      <a:endParaRPr lang="ru-RU" sz="8800" b="1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8800" b="1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7" action="ppaction://hlinksldjump"/>
                        </a:rPr>
                        <a:t>6</a:t>
                      </a:r>
                      <a:endParaRPr lang="ru-RU" sz="8800" b="1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8800" b="1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8" action="ppaction://hlinksldjump"/>
                        </a:rPr>
                        <a:t>7</a:t>
                      </a:r>
                      <a:endParaRPr lang="ru-RU" sz="8800" b="1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8800" b="1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9" action="ppaction://hlinksldjump"/>
                        </a:rPr>
                        <a:t>8</a:t>
                      </a:r>
                      <a:endParaRPr lang="ru-RU" sz="8800" b="1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06645">
                <a:tc>
                  <a:txBody>
                    <a:bodyPr/>
                    <a:lstStyle/>
                    <a:p>
                      <a:pPr algn="ctr"/>
                      <a:r>
                        <a:rPr lang="uk-UA" sz="8800" b="1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10" action="ppaction://hlinksldjump"/>
                        </a:rPr>
                        <a:t>9</a:t>
                      </a:r>
                      <a:endParaRPr lang="ru-RU" sz="8800" b="1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8800" b="1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11" action="ppaction://hlinksldjump"/>
                        </a:rPr>
                        <a:t>10</a:t>
                      </a:r>
                      <a:endParaRPr lang="ru-RU" sz="8800" b="1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8800" b="1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12" action="ppaction://hlinksldjump"/>
                        </a:rPr>
                        <a:t>11</a:t>
                      </a:r>
                      <a:endParaRPr lang="ru-RU" sz="8800" b="1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8800" b="1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13" action="ppaction://hlinksldjump"/>
                        </a:rPr>
                        <a:t>12</a:t>
                      </a:r>
                      <a:endParaRPr lang="ru-RU" sz="8800" b="1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06645">
                <a:tc>
                  <a:txBody>
                    <a:bodyPr/>
                    <a:lstStyle/>
                    <a:p>
                      <a:pPr algn="ctr"/>
                      <a:r>
                        <a:rPr lang="uk-UA" sz="8800" b="1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14" action="ppaction://hlinksldjump"/>
                        </a:rPr>
                        <a:t>13</a:t>
                      </a:r>
                      <a:endParaRPr lang="ru-RU" sz="8800" b="1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8800" b="1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15" action="ppaction://hlinksldjump"/>
                        </a:rPr>
                        <a:t>14</a:t>
                      </a:r>
                      <a:endParaRPr lang="ru-RU" sz="8800" b="1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8800" b="1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16" action="ppaction://hlinksldjump"/>
                        </a:rPr>
                        <a:t>15</a:t>
                      </a:r>
                      <a:endParaRPr lang="ru-RU" sz="8800" b="1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8800" b="1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17" action="ppaction://hlinksldjump"/>
                        </a:rPr>
                        <a:t>16</a:t>
                      </a:r>
                      <a:endParaRPr lang="ru-RU" sz="8800" b="1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7078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>
            <a:hlinkClick r:id="rId2" action="ppaction://hlinksldjump"/>
          </p:cNvPr>
          <p:cNvSpPr txBox="1"/>
          <p:nvPr/>
        </p:nvSpPr>
        <p:spPr>
          <a:xfrm>
            <a:off x="1043608" y="5373216"/>
            <a:ext cx="720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sldjump"/>
              </a:rPr>
              <a:t>Луцький</a:t>
            </a:r>
            <a:endParaRPr lang="ru-RU" sz="6000" dirty="0">
              <a:solidFill>
                <a:srgbClr val="7030A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560" y="675928"/>
            <a:ext cx="7536879" cy="43067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9311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96476" y="260648"/>
            <a:ext cx="871296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Слово тюркського походження, що мало два значення. Це і центральна внутрішня частина фортифікаційної системи Запорозької Січі, і уряд запорозької Січі, до складу якого входила козацька старшина. </a:t>
            </a:r>
            <a:endParaRPr lang="uk-UA" sz="6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55872" y="4088964"/>
            <a:ext cx="56166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uk-UA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Курінь       3. Рій</a:t>
            </a:r>
            <a:endParaRPr lang="ru-RU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2. Слобода    4. Кіш</a:t>
            </a:r>
            <a:endParaRPr lang="ru-RU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60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>
            <a:hlinkClick r:id="rId2" action="ppaction://hlinksldjump"/>
          </p:cNvPr>
          <p:cNvSpPr txBox="1"/>
          <p:nvPr/>
        </p:nvSpPr>
        <p:spPr>
          <a:xfrm>
            <a:off x="971600" y="5301208"/>
            <a:ext cx="7200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sldjump"/>
              </a:rPr>
              <a:t>Курінь</a:t>
            </a:r>
            <a:endParaRPr lang="ru-RU" sz="6600" dirty="0">
              <a:solidFill>
                <a:srgbClr val="7030A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95" y="404664"/>
            <a:ext cx="7963610" cy="48965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56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23528" y="387287"/>
            <a:ext cx="849694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наказом цієї цариці у 1775 році була ліквідована Запорозька Січ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9512" y="4365104"/>
            <a:ext cx="85689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uk-UA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Катерина ІІ                 3. Анна </a:t>
            </a:r>
            <a:r>
              <a:rPr lang="uk-UA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Іоанівна</a:t>
            </a:r>
            <a:endParaRPr lang="ru-RU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2. Єлизавета Петрівна  4. Софія</a:t>
            </a:r>
            <a:endParaRPr lang="ru-RU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812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>
            <a:hlinkClick r:id="rId2" action="ppaction://hlinksldjump"/>
          </p:cNvPr>
          <p:cNvSpPr txBox="1"/>
          <p:nvPr/>
        </p:nvSpPr>
        <p:spPr>
          <a:xfrm>
            <a:off x="1115616" y="5445224"/>
            <a:ext cx="7200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sldjump"/>
              </a:rPr>
              <a:t>Катерина ІІ</a:t>
            </a:r>
            <a:endParaRPr lang="ru-RU" sz="6600" dirty="0">
              <a:solidFill>
                <a:srgbClr val="7030A0"/>
              </a:solidFill>
            </a:endParaRPr>
          </a:p>
        </p:txBody>
      </p:sp>
      <p:sp>
        <p:nvSpPr>
          <p:cNvPr id="11266" name="AutoShape 2" descr="https://avatars.mds.yandex.net/get-zen_doc/1875939/pub_5d201f1e8b42ad00ad2865d5_5d202225ea1e4d00ad0cc90f/scale_120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268" name="AutoShape 4" descr="https://avatars.mds.yandex.net/get-zen_doc/1875939/pub_5d201f1e8b42ad00ad2865d5_5d202225ea1e4d00ad0cc90f/scale_120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270" name="AutoShape 6" descr="https://avatars.mds.yandex.net/get-zen_doc/1875939/pub_5d201f1e8b42ad00ad2865d5_5d202225ea1e4d00ad0cc90f/scale_120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272" name="AutoShape 8" descr="https://avatars.mds.yandex.net/get-zen_doc/1875939/pub_5d201f1e8b42ad00ad2865d5_5d202225ea1e4d00ad0cc90f/scale_120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736" y="251510"/>
            <a:ext cx="6924952" cy="51937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592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0" y="0"/>
            <a:ext cx="9178672" cy="6858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92900" y="387287"/>
            <a:ext cx="813690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Який гетьман керував Визвольною війною 1648-1657 рр.?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324544" y="4221088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1</a:t>
            </a:r>
            <a:r>
              <a:rPr lang="uk-UA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І.Мазепа                     3. Д.Апостол</a:t>
            </a:r>
            <a:endParaRPr lang="ru-RU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2. Б.Хмельницький     4. Б.Вишневецький </a:t>
            </a:r>
            <a:endParaRPr lang="ru-RU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73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>
            <a:hlinkClick r:id="rId2" action="ppaction://hlinksldjump"/>
          </p:cNvPr>
          <p:cNvSpPr txBox="1"/>
          <p:nvPr/>
        </p:nvSpPr>
        <p:spPr>
          <a:xfrm>
            <a:off x="1097712" y="4725144"/>
            <a:ext cx="7200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sldjump"/>
              </a:rPr>
              <a:t>Богдан Хмельницький</a:t>
            </a:r>
            <a:endParaRPr lang="ru-RU" sz="5400" dirty="0">
              <a:solidFill>
                <a:srgbClr val="7030A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414" y="246545"/>
            <a:ext cx="6059172" cy="46627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318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92900" y="387287"/>
            <a:ext cx="813690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Кому з українських гетьманів була присвячена поема Т.Шевченка «Заступила чорна хмара...»?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3568" y="4437112"/>
            <a:ext cx="73448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1. І.Виговському    3. П.Дорошенку</a:t>
            </a:r>
            <a:endParaRPr lang="ru-RU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2. І.Мазепі               4. П.Орлику</a:t>
            </a:r>
            <a:endParaRPr lang="ru-RU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53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>
            <a:hlinkClick r:id="rId2" action="ppaction://hlinksldjump"/>
          </p:cNvPr>
          <p:cNvSpPr txBox="1"/>
          <p:nvPr/>
        </p:nvSpPr>
        <p:spPr>
          <a:xfrm>
            <a:off x="1115616" y="5373216"/>
            <a:ext cx="7200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sldjump"/>
              </a:rPr>
              <a:t>Петро Дорошенко</a:t>
            </a:r>
            <a:endParaRPr lang="ru-RU" sz="6600" dirty="0">
              <a:solidFill>
                <a:srgbClr val="7030A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00" y="341040"/>
            <a:ext cx="8172400" cy="45969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8998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92900" y="387287"/>
            <a:ext cx="81369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7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 зображувалось на прапорах Січі?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4878" y="4005064"/>
            <a:ext cx="853294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uk-UA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Степ та козака      </a:t>
            </a:r>
          </a:p>
          <a:p>
            <a:r>
              <a:rPr lang="uk-UA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2. Гетьманів та старшин</a:t>
            </a:r>
            <a:endParaRPr lang="ru-RU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3. Січі та </a:t>
            </a:r>
            <a:r>
              <a:rPr lang="uk-UA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інші козацькі укріплення   </a:t>
            </a:r>
          </a:p>
          <a:p>
            <a:r>
              <a:rPr lang="uk-UA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4. Образ Богородиці або Спасителя</a:t>
            </a:r>
            <a:endParaRPr lang="ru-RU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573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-10656" y="4373940"/>
            <a:ext cx="897514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uk-UA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Бідна людина, яка немає оселі                         	   2. Вільна, незалежна людина</a:t>
            </a:r>
            <a:endParaRPr lang="ru-RU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</a:t>
            </a:r>
            <a:r>
              <a:rPr lang="uk-UA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Людина, що займається полюванням                     </a:t>
            </a:r>
          </a:p>
          <a:p>
            <a:r>
              <a:rPr lang="uk-UA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4. Неодружена людина </a:t>
            </a:r>
            <a:endParaRPr lang="ru-RU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9552" y="548680"/>
            <a:ext cx="813690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000" b="1" dirty="0">
                <a:solidFill>
                  <a:srgbClr val="0000FF"/>
                </a:solidFill>
                <a:latin typeface="Times New Roman"/>
                <a:ea typeface="Calibri"/>
              </a:rPr>
              <a:t>Слово «козак» походить з тюркської мови. Що воно означає?</a:t>
            </a:r>
            <a:endParaRPr lang="uk-UA" sz="6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38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>
            <a:hlinkClick r:id="rId2" action="ppaction://hlinksldjump"/>
          </p:cNvPr>
          <p:cNvSpPr txBox="1"/>
          <p:nvPr/>
        </p:nvSpPr>
        <p:spPr>
          <a:xfrm>
            <a:off x="971600" y="4943056"/>
            <a:ext cx="7200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sldjump"/>
              </a:rPr>
              <a:t>Образ Богородиці або Спасителя</a:t>
            </a:r>
            <a:endParaRPr lang="ru-RU" sz="5400" dirty="0">
              <a:solidFill>
                <a:srgbClr val="7030A0"/>
              </a:solidFill>
            </a:endParaRPr>
          </a:p>
        </p:txBody>
      </p:sp>
      <p:sp>
        <p:nvSpPr>
          <p:cNvPr id="5122" name="AutoShape 2" descr="https://avatars.mds.yandex.net/get-zen_doc/1880741/pub_5e4faa9cf2bc6232422372da_5e5035db199f2d3291f163f1/scale_120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4" name="AutoShape 4" descr="https://avatars.mds.yandex.net/get-zen_doc/1880741/pub_5e4faa9cf2bc6232422372da_5e5035db199f2d3291f163f1/scale_120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409" y="332656"/>
            <a:ext cx="6129181" cy="4596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181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92900" y="387287"/>
            <a:ext cx="813690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Яку річ цінували на Січі нарівні з гострою шаблею і добрим конем?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3568" y="4509120"/>
            <a:ext cx="81003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1. Кресало               3. Люлька</a:t>
            </a:r>
            <a:endParaRPr lang="ru-RU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2. Бандура               4. Срібна монета </a:t>
            </a:r>
            <a:endParaRPr lang="ru-RU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137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>
            <a:hlinkClick r:id="rId2" action="ppaction://hlinksldjump"/>
          </p:cNvPr>
          <p:cNvSpPr txBox="1"/>
          <p:nvPr/>
        </p:nvSpPr>
        <p:spPr>
          <a:xfrm>
            <a:off x="1187624" y="5157192"/>
            <a:ext cx="7200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sldjump"/>
              </a:rPr>
              <a:t>Люлька</a:t>
            </a:r>
            <a:endParaRPr lang="ru-RU" sz="6600" dirty="0">
              <a:solidFill>
                <a:srgbClr val="7030A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52" y="548680"/>
            <a:ext cx="8231396" cy="41650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4318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92900" y="387287"/>
            <a:ext cx="8136904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«Козак Мамай» - українська народна картина у традиційну композицію якої вкладався глибокий символічний зміст. Наприклад, дуб на картині – символ богатирської сили і мужності, бандура – пісенність українського народу, люлька – ознака молодецтва та єдина розвага серед степової самоти, а який образ символізує кінь</a:t>
            </a:r>
            <a:r>
              <a:rPr lang="uk-UA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89230" y="4509120"/>
            <a:ext cx="69655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1. Дружба і відданість     3. Воля</a:t>
            </a:r>
            <a:endParaRPr lang="ru-RU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2. Козацька доблесть       4. Мудрість</a:t>
            </a:r>
            <a:endParaRPr lang="ru-RU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42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>
            <a:hlinkClick r:id="rId2" action="ppaction://hlinksldjump"/>
          </p:cNvPr>
          <p:cNvSpPr txBox="1"/>
          <p:nvPr/>
        </p:nvSpPr>
        <p:spPr>
          <a:xfrm>
            <a:off x="1043608" y="5373216"/>
            <a:ext cx="720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sldjump"/>
              </a:rPr>
              <a:t>Дружба і відданість</a:t>
            </a:r>
            <a:endParaRPr lang="ru-RU" sz="6000" dirty="0">
              <a:solidFill>
                <a:srgbClr val="7030A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008" y="448414"/>
            <a:ext cx="7620000" cy="48958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7384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hlinkClick r:id="rId2" action="ppaction://hlinksldjump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55575" y="5661248"/>
            <a:ext cx="87369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sldjump"/>
              </a:rPr>
              <a:t>Вільна, незалежна людина</a:t>
            </a:r>
            <a:endParaRPr lang="ru-RU" sz="5400" dirty="0"/>
          </a:p>
        </p:txBody>
      </p:sp>
      <p:sp>
        <p:nvSpPr>
          <p:cNvPr id="31746" name="AutoShape 2" descr="https://avatars.mds.yandex.net/get-pdb/2205040/981e4283-8286-4aa9-8cc4-bf09f162eaa9/s120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1748" name="AutoShape 4" descr="https://avatars.mds.yandex.net/get-pdb/2205040/981e4283-8286-4aa9-8cc4-bf09f162eaa9/s120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4664"/>
            <a:ext cx="7688579" cy="54259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0052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hlinkClick r:id="rId2" action="ppaction://hlinksldjump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647564" y="476672"/>
            <a:ext cx="7848872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6000" b="1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Запорізькі козаки жили за порогами. Що таке пороги?</a:t>
            </a:r>
            <a:endParaRPr lang="uk-UA" sz="6000" b="1" dirty="0">
              <a:solidFill>
                <a:srgbClr val="0000FF"/>
              </a:solidFill>
              <a:ea typeface="Calibri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320" y="4235936"/>
            <a:ext cx="871414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uk-UA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Лісові смуги, що перетинали степ </a:t>
            </a:r>
            <a:r>
              <a:rPr lang="uk-UA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r>
              <a:rPr lang="uk-UA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2. </a:t>
            </a:r>
            <a:r>
              <a:rPr lang="ru-R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оборонних укріплень та фортець у степу</a:t>
            </a:r>
          </a:p>
          <a:p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uk-UA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Смуга пагорбів, рівчаків і скель</a:t>
            </a:r>
          </a:p>
          <a:p>
            <a:r>
              <a:rPr lang="uk-UA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4. Смуга скель, що пересікає русло ріки і заважає           </a:t>
            </a:r>
            <a:r>
              <a:rPr lang="ru-R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                     проходу суден</a:t>
            </a:r>
          </a:p>
        </p:txBody>
      </p:sp>
    </p:spTree>
    <p:extLst>
      <p:ext uri="{BB962C8B-B14F-4D97-AF65-F5344CB8AC3E}">
        <p14:creationId xmlns:p14="http://schemas.microsoft.com/office/powerpoint/2010/main" val="9312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004744" y="5373216"/>
            <a:ext cx="720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sldjump"/>
              </a:rPr>
              <a:t>Смуга скель, що пересікає русло ріки і заважає проходу суден</a:t>
            </a:r>
            <a:endParaRPr lang="ru-RU" sz="3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544" y="476672"/>
            <a:ext cx="7315200" cy="5029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689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39552" y="404664"/>
            <a:ext cx="813690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solidFill>
                  <a:srgbClr val="0000FF"/>
                </a:solidFill>
                <a:latin typeface="Times New Roman"/>
                <a:ea typeface="Calibri"/>
              </a:rPr>
              <a:t>Як на Січі називали хлопчиків-підлітків, які були помічниками і зброєносцями в досвідчених запорозьких козаків і військових старшин?</a:t>
            </a:r>
            <a:endParaRPr lang="ru-RU" sz="4400" b="1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324544" y="4509120"/>
            <a:ext cx="8029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uk-UA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Соколята          3. Наймити</a:t>
            </a:r>
            <a:endParaRPr lang="ru-RU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2. Бурлаки            4. Джури</a:t>
            </a:r>
            <a:endParaRPr lang="ru-RU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94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115616" y="5288340"/>
            <a:ext cx="720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8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sldjump"/>
              </a:rPr>
              <a:t>Джури</a:t>
            </a:r>
            <a:endParaRPr lang="ru-RU" sz="8000" dirty="0">
              <a:solidFill>
                <a:srgbClr val="0000FF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788" y="458686"/>
            <a:ext cx="7388424" cy="48136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196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39552" y="404664"/>
            <a:ext cx="813690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Гетьманськими клейнодами були булава, прапор, печатка та бунчук. Останній містив у своєму оздобленні елементи тваринного походження, а саме: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7524" y="4221088"/>
            <a:ext cx="85689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Кінський хвіст      3. Вовчі ікла</a:t>
            </a:r>
            <a:endParaRPr lang="ru-RU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Собача голова        4. Ведмежа шкура </a:t>
            </a:r>
            <a:endParaRPr lang="ru-RU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40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587</TotalTime>
  <Words>681</Words>
  <Application>Microsoft Office PowerPoint</Application>
  <PresentationFormat>Екран (4:3)</PresentationFormat>
  <Paragraphs>102</Paragraphs>
  <Slides>34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34</vt:i4>
      </vt:variant>
    </vt:vector>
  </HeadingPairs>
  <TitlesOfParts>
    <vt:vector size="38" baseType="lpstr">
      <vt:lpstr>Arial</vt:lpstr>
      <vt:lpstr>Calibri</vt:lpstr>
      <vt:lpstr>Times New Roman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user</cp:lastModifiedBy>
  <cp:revision>65</cp:revision>
  <dcterms:created xsi:type="dcterms:W3CDTF">2017-10-25T09:16:15Z</dcterms:created>
  <dcterms:modified xsi:type="dcterms:W3CDTF">2022-10-20T06:15:25Z</dcterms:modified>
</cp:coreProperties>
</file>