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63" r:id="rId5"/>
    <p:sldId id="264" r:id="rId6"/>
    <p:sldId id="265" r:id="rId7"/>
    <p:sldId id="276" r:id="rId8"/>
    <p:sldId id="267" r:id="rId9"/>
    <p:sldId id="268" r:id="rId10"/>
    <p:sldId id="274" r:id="rId11"/>
    <p:sldId id="269" r:id="rId12"/>
    <p:sldId id="270" r:id="rId13"/>
    <p:sldId id="271" r:id="rId14"/>
    <p:sldId id="272" r:id="rId15"/>
    <p:sldId id="273" r:id="rId16"/>
    <p:sldId id="275" r:id="rId17"/>
    <p:sldId id="258" r:id="rId18"/>
    <p:sldId id="259" r:id="rId19"/>
    <p:sldId id="260" r:id="rId20"/>
    <p:sldId id="261" r:id="rId21"/>
    <p:sldId id="26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kraine-diplom.com/lit/16030-kovalstvo-minule-i-sogodennya.html" TargetMode="External"/><Relationship Id="rId2" Type="http://schemas.openxmlformats.org/officeDocument/2006/relationships/hyperlink" Target="https://uk.wikipedia.org/wiki/&#1050;&#1086;&#1074;&#1072;&#1083;&#1100;&#1089;&#1090;&#1074;&#1086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ws.if.ua/tag/%D0%BA%D0%BE%D0%B2%D0%B0%D0%BB%D1%96" TargetMode="External"/><Relationship Id="rId5" Type="http://schemas.openxmlformats.org/officeDocument/2006/relationships/hyperlink" Target="http://zakarpattya.net.ua/News/78659-Kovalskyi-JAZZ-uzhhorodskoho-kovalia" TargetMode="External"/><Relationship Id="rId4" Type="http://schemas.openxmlformats.org/officeDocument/2006/relationships/hyperlink" Target="http://crafts-ua.com/2010-08-11-09-03-39-2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29600" cy="1285884"/>
          </a:xfrm>
        </p:spPr>
        <p:txBody>
          <a:bodyPr/>
          <a:lstStyle/>
          <a:p>
            <a:r>
              <a:rPr lang="ru-RU" dirty="0" err="1" smtClean="0"/>
              <a:t>Ковальство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Documents and Settings\1\Рабочий стол\Новая папка (2)\kovkobz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83480"/>
            <a:ext cx="3802744" cy="49745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357826"/>
            <a:ext cx="8229600" cy="1143000"/>
          </a:xfrm>
        </p:spPr>
        <p:txBody>
          <a:bodyPr/>
          <a:lstStyle/>
          <a:p>
            <a:r>
              <a:rPr lang="uk-UA" dirty="0" smtClean="0"/>
              <a:t>Декоративне ковальство</a:t>
            </a:r>
            <a:endParaRPr lang="uk-UA" dirty="0"/>
          </a:p>
        </p:txBody>
      </p:sp>
      <p:pic>
        <p:nvPicPr>
          <p:cNvPr id="12290" name="Picture 2" descr="C:\Documents and Settings\1\Рабочий стол\027f91_a0dc83f3190d4f4c94f43b695f3431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28604"/>
            <a:ext cx="6500858" cy="4873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72074"/>
            <a:ext cx="8229600" cy="1143000"/>
          </a:xfrm>
        </p:spPr>
        <p:txBody>
          <a:bodyPr/>
          <a:lstStyle/>
          <a:p>
            <a:r>
              <a:rPr lang="uk-UA" dirty="0" smtClean="0"/>
              <a:t>Хатнє начиння. Посуд. </a:t>
            </a:r>
            <a:endParaRPr lang="uk-UA" dirty="0"/>
          </a:p>
        </p:txBody>
      </p:sp>
      <p:pic>
        <p:nvPicPr>
          <p:cNvPr id="7170" name="Picture 2" descr="C:\Documents and Settings\1\Рабочий стол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0061" y="304819"/>
            <a:ext cx="6835614" cy="4838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229600" cy="1143000"/>
          </a:xfrm>
        </p:spPr>
        <p:txBody>
          <a:bodyPr/>
          <a:lstStyle/>
          <a:p>
            <a:r>
              <a:rPr lang="uk-UA" dirty="0" smtClean="0"/>
              <a:t>Меблі</a:t>
            </a:r>
            <a:endParaRPr lang="uk-UA" dirty="0"/>
          </a:p>
        </p:txBody>
      </p:sp>
      <p:pic>
        <p:nvPicPr>
          <p:cNvPr id="8194" name="Picture 2" descr="C:\Documents and Settings\1\Рабочий стол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18502"/>
            <a:ext cx="6858048" cy="4939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14950"/>
            <a:ext cx="8229600" cy="1143000"/>
          </a:xfrm>
        </p:spPr>
        <p:txBody>
          <a:bodyPr/>
          <a:lstStyle/>
          <a:p>
            <a:r>
              <a:rPr lang="uk-UA" dirty="0" smtClean="0"/>
              <a:t>Машина штампування</a:t>
            </a:r>
            <a:endParaRPr lang="uk-UA" dirty="0"/>
          </a:p>
        </p:txBody>
      </p:sp>
      <p:pic>
        <p:nvPicPr>
          <p:cNvPr id="9218" name="Picture 2" descr="C:\Documents and Settings\1\Рабочий стол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28604"/>
            <a:ext cx="6276395" cy="4701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357826"/>
            <a:ext cx="8229600" cy="1143000"/>
          </a:xfrm>
        </p:spPr>
        <p:txBody>
          <a:bodyPr/>
          <a:lstStyle/>
          <a:p>
            <a:r>
              <a:rPr lang="uk-UA" dirty="0" smtClean="0"/>
              <a:t>Паровий молот</a:t>
            </a:r>
            <a:endParaRPr lang="uk-UA" dirty="0"/>
          </a:p>
        </p:txBody>
      </p:sp>
      <p:pic>
        <p:nvPicPr>
          <p:cNvPr id="10242" name="Picture 2" descr="C:\Documents and Settings\1\Рабочий стол\images (4).jpg"/>
          <p:cNvPicPr>
            <a:picLocks noChangeAspect="1" noChangeArrowheads="1"/>
          </p:cNvPicPr>
          <p:nvPr/>
        </p:nvPicPr>
        <p:blipFill>
          <a:blip r:embed="rId2" cstate="print"/>
          <a:srcRect b="4203"/>
          <a:stretch>
            <a:fillRect/>
          </a:stretch>
        </p:blipFill>
        <p:spPr bwMode="auto">
          <a:xfrm>
            <a:off x="150622" y="414052"/>
            <a:ext cx="7993278" cy="5031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86388"/>
            <a:ext cx="8229600" cy="1143000"/>
          </a:xfrm>
        </p:spPr>
        <p:txBody>
          <a:bodyPr/>
          <a:lstStyle/>
          <a:p>
            <a:r>
              <a:rPr lang="uk-UA" dirty="0" smtClean="0"/>
              <a:t>Механічний молот</a:t>
            </a:r>
            <a:endParaRPr lang="uk-UA" dirty="0"/>
          </a:p>
        </p:txBody>
      </p:sp>
      <p:pic>
        <p:nvPicPr>
          <p:cNvPr id="11266" name="Picture 2" descr="C:\Documents and Settings\1\Рабочий стол\untit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134154" cy="5292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14950"/>
            <a:ext cx="8229600" cy="1143000"/>
          </a:xfrm>
        </p:spPr>
        <p:txBody>
          <a:bodyPr/>
          <a:lstStyle/>
          <a:p>
            <a:r>
              <a:rPr lang="uk-UA" dirty="0" smtClean="0"/>
              <a:t>Механічний прес</a:t>
            </a:r>
            <a:endParaRPr lang="uk-UA" dirty="0"/>
          </a:p>
        </p:txBody>
      </p:sp>
      <p:pic>
        <p:nvPicPr>
          <p:cNvPr id="1026" name="Picture 2" descr="C:\Documents and Settings\1\Рабочий стол\Новая папка (2)\foto_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57166"/>
            <a:ext cx="7105605" cy="5159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Svjato_kovaliv_02.jpg"/>
          <p:cNvPicPr>
            <a:picLocks noChangeAspect="1" noChangeArrowheads="1"/>
          </p:cNvPicPr>
          <p:nvPr/>
        </p:nvPicPr>
        <p:blipFill>
          <a:blip r:embed="rId2" cstate="print"/>
          <a:srcRect b="10495"/>
          <a:stretch>
            <a:fillRect/>
          </a:stretch>
        </p:blipFill>
        <p:spPr bwMode="auto">
          <a:xfrm>
            <a:off x="0" y="1340768"/>
            <a:ext cx="4429123" cy="3549266"/>
          </a:xfrm>
          <a:prstGeom prst="rect">
            <a:avLst/>
          </a:prstGeom>
          <a:noFill/>
        </p:spPr>
      </p:pic>
      <p:pic>
        <p:nvPicPr>
          <p:cNvPr id="1027" name="Picture 3" descr="C:\Users\Андрей\Desktop\ae302df025d0ab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555672"/>
            <a:ext cx="4643438" cy="31830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428580"/>
            <a:ext cx="4291948" cy="6429420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</a:p>
          <a:p>
            <a:r>
              <a:rPr lang="ru-RU" sz="3600" dirty="0" err="1" smtClean="0"/>
              <a:t>Процес</a:t>
            </a:r>
            <a:r>
              <a:rPr lang="ru-RU" sz="3600" dirty="0" smtClean="0"/>
              <a:t> </a:t>
            </a:r>
            <a:r>
              <a:rPr lang="ru-RU" sz="3600" dirty="0" err="1" smtClean="0"/>
              <a:t>кування</a:t>
            </a:r>
            <a:endParaRPr lang="ru-RU" sz="3600" dirty="0" smtClean="0"/>
          </a:p>
          <a:p>
            <a:r>
              <a:rPr lang="ru-RU" sz="1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Процес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кування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відбувався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так: </a:t>
            </a:r>
            <a:endParaRPr lang="ru-RU" sz="1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sz="1800" dirty="0" smtClean="0">
                <a:solidFill>
                  <a:srgbClr val="002060"/>
                </a:solidFill>
              </a:rPr>
              <a:t>коваль </a:t>
            </a:r>
            <a:r>
              <a:rPr lang="ru-RU" sz="1800" dirty="0" err="1" smtClean="0">
                <a:solidFill>
                  <a:srgbClr val="002060"/>
                </a:solidFill>
              </a:rPr>
              <a:t>розігрівав</a:t>
            </a:r>
            <a:r>
              <a:rPr lang="ru-RU" sz="1800" dirty="0" smtClean="0">
                <a:solidFill>
                  <a:srgbClr val="002060"/>
                </a:solidFill>
              </a:rPr>
              <a:t> до </a:t>
            </a:r>
            <a:r>
              <a:rPr lang="ru-RU" sz="1800" dirty="0" err="1" smtClean="0">
                <a:solidFill>
                  <a:srgbClr val="002060"/>
                </a:solidFill>
              </a:rPr>
              <a:t>червоного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</a:rPr>
              <a:t>кольору</a:t>
            </a:r>
            <a:r>
              <a:rPr lang="ru-RU" sz="1800" dirty="0" smtClean="0">
                <a:solidFill>
                  <a:srgbClr val="002060"/>
                </a:solidFill>
              </a:rPr>
              <a:t> шматок </a:t>
            </a:r>
            <a:r>
              <a:rPr lang="ru-RU" sz="1800" dirty="0" err="1" smtClean="0">
                <a:solidFill>
                  <a:srgbClr val="002060"/>
                </a:solidFill>
              </a:rPr>
              <a:t>металу</a:t>
            </a:r>
            <a:r>
              <a:rPr lang="ru-RU" sz="1800" dirty="0" smtClean="0">
                <a:solidFill>
                  <a:srgbClr val="002060"/>
                </a:solidFill>
              </a:rPr>
              <a:t> в </a:t>
            </a:r>
            <a:r>
              <a:rPr lang="ru-RU" sz="1800" dirty="0" err="1" smtClean="0">
                <a:solidFill>
                  <a:srgbClr val="002060"/>
                </a:solidFill>
              </a:rPr>
              <a:t>горні</a:t>
            </a:r>
            <a:r>
              <a:rPr lang="ru-RU" sz="1800" dirty="0" smtClean="0">
                <a:solidFill>
                  <a:srgbClr val="002060"/>
                </a:solidFill>
              </a:rPr>
              <a:t>, де </a:t>
            </a:r>
            <a:r>
              <a:rPr lang="ru-RU" sz="1800" dirty="0" err="1" smtClean="0">
                <a:solidFill>
                  <a:srgbClr val="002060"/>
                </a:solidFill>
              </a:rPr>
              <a:t>горіло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</a:rPr>
              <a:t>дерев'яне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</a:rPr>
              <a:t>вугілля</a:t>
            </a:r>
            <a:r>
              <a:rPr lang="ru-RU" sz="1800" dirty="0" smtClean="0">
                <a:solidFill>
                  <a:srgbClr val="002060"/>
                </a:solidFill>
              </a:rPr>
              <a:t> (</a:t>
            </a:r>
            <a:r>
              <a:rPr lang="ru-RU" sz="1800" dirty="0" err="1" smtClean="0">
                <a:solidFill>
                  <a:srgbClr val="002060"/>
                </a:solidFill>
              </a:rPr>
              <a:t>горіння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</a:rPr>
              <a:t>підсилювалося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</a:rPr>
              <a:t>роздмухуванням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</a:rPr>
              <a:t>полум‘я</a:t>
            </a:r>
            <a:r>
              <a:rPr lang="ru-RU" sz="1800" dirty="0" smtClean="0">
                <a:solidFill>
                  <a:srgbClr val="002060"/>
                </a:solidFill>
              </a:rPr>
              <a:t> за </a:t>
            </a:r>
            <a:r>
              <a:rPr lang="ru-RU" sz="1800" dirty="0" err="1" smtClean="0">
                <a:solidFill>
                  <a:srgbClr val="002060"/>
                </a:solidFill>
              </a:rPr>
              <a:t>допомогою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</a:rPr>
              <a:t>міхів</a:t>
            </a:r>
            <a:r>
              <a:rPr lang="ru-RU" sz="1800" dirty="0" smtClean="0">
                <a:solidFill>
                  <a:srgbClr val="002060"/>
                </a:solidFill>
              </a:rPr>
              <a:t>), </a:t>
            </a:r>
            <a:r>
              <a:rPr lang="ru-RU" sz="1800" dirty="0" err="1" smtClean="0">
                <a:solidFill>
                  <a:srgbClr val="002060"/>
                </a:solidFill>
              </a:rPr>
              <a:t>далі</a:t>
            </a:r>
            <a:r>
              <a:rPr lang="ru-RU" sz="1800" dirty="0" smtClean="0">
                <a:solidFill>
                  <a:srgbClr val="002060"/>
                </a:solidFill>
              </a:rPr>
              <a:t> брав </a:t>
            </a:r>
            <a:r>
              <a:rPr lang="ru-RU" sz="1800" dirty="0" err="1" smtClean="0">
                <a:solidFill>
                  <a:srgbClr val="002060"/>
                </a:solidFill>
              </a:rPr>
              <a:t>кліщами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</a:rPr>
              <a:t>залізо</a:t>
            </a:r>
            <a:r>
              <a:rPr lang="ru-RU" sz="1800" dirty="0" smtClean="0">
                <a:solidFill>
                  <a:srgbClr val="002060"/>
                </a:solidFill>
              </a:rPr>
              <a:t>, клав </a:t>
            </a:r>
            <a:r>
              <a:rPr lang="ru-RU" sz="1800" dirty="0" err="1" smtClean="0">
                <a:solidFill>
                  <a:srgbClr val="002060"/>
                </a:solidFill>
              </a:rPr>
              <a:t>його</a:t>
            </a:r>
            <a:r>
              <a:rPr lang="ru-RU" sz="1800" dirty="0" smtClean="0">
                <a:solidFill>
                  <a:srgbClr val="002060"/>
                </a:solidFill>
              </a:rPr>
              <a:t> на </a:t>
            </a:r>
            <a:r>
              <a:rPr lang="ru-RU" sz="1800" dirty="0" err="1" smtClean="0">
                <a:solidFill>
                  <a:srgbClr val="002060"/>
                </a:solidFill>
              </a:rPr>
              <a:t>ковадло</a:t>
            </a:r>
            <a:r>
              <a:rPr lang="ru-RU" sz="1800" dirty="0" smtClean="0">
                <a:solidFill>
                  <a:srgbClr val="002060"/>
                </a:solidFill>
              </a:rPr>
              <a:t> та бив по </a:t>
            </a:r>
            <a:r>
              <a:rPr lang="ru-RU" sz="1800" dirty="0" err="1" smtClean="0">
                <a:solidFill>
                  <a:srgbClr val="002060"/>
                </a:solidFill>
              </a:rPr>
              <a:t>ньому</a:t>
            </a:r>
            <a:r>
              <a:rPr lang="ru-RU" sz="1800" dirty="0" smtClean="0">
                <a:solidFill>
                  <a:srgbClr val="002060"/>
                </a:solidFill>
              </a:rPr>
              <a:t> молотом, </a:t>
            </a:r>
            <a:r>
              <a:rPr lang="ru-RU" sz="1800" dirty="0" err="1" smtClean="0">
                <a:solidFill>
                  <a:srgbClr val="002060"/>
                </a:solidFill>
              </a:rPr>
              <a:t>придаючи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</a:rPr>
              <a:t>предметові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</a:rPr>
              <a:t>потрібної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</a:rPr>
              <a:t>форми</a:t>
            </a:r>
            <a:r>
              <a:rPr lang="ru-RU" sz="1800" dirty="0" smtClean="0">
                <a:solidFill>
                  <a:srgbClr val="002060"/>
                </a:solidFill>
              </a:rPr>
              <a:t>. </a:t>
            </a:r>
            <a:r>
              <a:rPr lang="ru-RU" sz="1800" dirty="0" err="1" smtClean="0">
                <a:solidFill>
                  <a:srgbClr val="002060"/>
                </a:solidFill>
              </a:rPr>
              <a:t>Викувавши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</a:rPr>
              <a:t>річ</a:t>
            </a:r>
            <a:r>
              <a:rPr lang="ru-RU" sz="1800" dirty="0" smtClean="0">
                <a:solidFill>
                  <a:srgbClr val="002060"/>
                </a:solidFill>
              </a:rPr>
              <a:t>, </a:t>
            </a:r>
            <a:r>
              <a:rPr lang="ru-RU" sz="1800" dirty="0" err="1" smtClean="0">
                <a:solidFill>
                  <a:srgbClr val="002060"/>
                </a:solidFill>
              </a:rPr>
              <a:t>її</a:t>
            </a:r>
            <a:r>
              <a:rPr lang="ru-RU" sz="1800" dirty="0" smtClean="0">
                <a:solidFill>
                  <a:srgbClr val="002060"/>
                </a:solidFill>
              </a:rPr>
              <a:t> кидали у </a:t>
            </a:r>
            <a:r>
              <a:rPr lang="ru-RU" sz="1800" dirty="0" err="1" smtClean="0">
                <a:solidFill>
                  <a:srgbClr val="002060"/>
                </a:solidFill>
              </a:rPr>
              <a:t>корито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</a:rPr>
              <a:t>з</a:t>
            </a:r>
            <a:r>
              <a:rPr lang="ru-RU" sz="1800" dirty="0" smtClean="0">
                <a:solidFill>
                  <a:srgbClr val="002060"/>
                </a:solidFill>
              </a:rPr>
              <a:t> водою для </a:t>
            </a:r>
            <a:r>
              <a:rPr lang="ru-RU" sz="1800" dirty="0" err="1" smtClean="0">
                <a:solidFill>
                  <a:srgbClr val="002060"/>
                </a:solidFill>
              </a:rPr>
              <a:t>загартування</a:t>
            </a:r>
            <a:endParaRPr lang="ru-RU" sz="18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5" name="Содержимое 4" descr="imag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700808"/>
            <a:ext cx="3816424" cy="2539657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1"/>
            <a:ext cx="80283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Від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ru-RU" dirty="0" err="1" smtClean="0">
                <a:solidFill>
                  <a:srgbClr val="002060"/>
                </a:solidFill>
              </a:rPr>
              <a:t>Середньовіччя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пізніше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ковалі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були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ru-RU" i="1" dirty="0" err="1" smtClean="0">
                <a:solidFill>
                  <a:srgbClr val="002060"/>
                </a:solidFill>
              </a:rPr>
              <a:t>постійні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ru-RU" i="1" dirty="0" err="1" smtClean="0">
                <a:solidFill>
                  <a:srgbClr val="002060"/>
                </a:solidFill>
              </a:rPr>
              <a:t>мандрівні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Останнім</a:t>
            </a:r>
            <a:r>
              <a:rPr lang="ru-RU" dirty="0" smtClean="0">
                <a:solidFill>
                  <a:srgbClr val="002060"/>
                </a:solidFill>
              </a:rPr>
              <a:t>, а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сер. 2-го тис. </a:t>
            </a:r>
            <a:r>
              <a:rPr lang="ru-RU" dirty="0" err="1" smtClean="0">
                <a:solidFill>
                  <a:srgbClr val="002060"/>
                </a:solidFill>
              </a:rPr>
              <a:t>це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нерідко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були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ru-RU" dirty="0" err="1" smtClean="0">
                <a:solidFill>
                  <a:srgbClr val="002060"/>
                </a:solidFill>
              </a:rPr>
              <a:t>цигани</a:t>
            </a:r>
            <a:r>
              <a:rPr lang="ru-RU" dirty="0" smtClean="0">
                <a:solidFill>
                  <a:srgbClr val="002060"/>
                </a:solidFill>
              </a:rPr>
              <a:t>  . </a:t>
            </a:r>
            <a:r>
              <a:rPr lang="ru-RU" dirty="0" err="1" smtClean="0">
                <a:solidFill>
                  <a:srgbClr val="002060"/>
                </a:solidFill>
              </a:rPr>
              <a:t>Постійні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ковалі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влаштовувалися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чи</a:t>
            </a:r>
            <a:r>
              <a:rPr lang="ru-RU" dirty="0" smtClean="0">
                <a:solidFill>
                  <a:srgbClr val="002060"/>
                </a:solidFill>
              </a:rPr>
              <a:t> не в кожному </a:t>
            </a:r>
            <a:r>
              <a:rPr lang="ru-RU" dirty="0" err="1" smtClean="0">
                <a:solidFill>
                  <a:srgbClr val="002060"/>
                </a:solidFill>
              </a:rPr>
              <a:t>українському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ru-RU" dirty="0" err="1" smtClean="0">
                <a:solidFill>
                  <a:srgbClr val="002060"/>
                </a:solidFill>
              </a:rPr>
              <a:t>селі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err="1" smtClean="0">
                <a:solidFill>
                  <a:srgbClr val="002060"/>
                </a:solidFill>
              </a:rPr>
              <a:t>Ковальський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реманент</a:t>
            </a:r>
            <a:r>
              <a:rPr lang="ru-RU" b="1" dirty="0" smtClean="0">
                <a:solidFill>
                  <a:srgbClr val="002060"/>
                </a:solidFill>
              </a:rPr>
              <a:t> включав:</a:t>
            </a:r>
          </a:p>
          <a:p>
            <a:pPr>
              <a:buFont typeface="Arial" pitchFamily="34" charset="0"/>
              <a:buChar char="•"/>
            </a:pPr>
            <a:r>
              <a:rPr lang="ru-RU" b="1" dirty="0" err="1" smtClean="0">
                <a:solidFill>
                  <a:srgbClr val="002060"/>
                </a:solidFill>
              </a:rPr>
              <a:t>ковадло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конусом (</a:t>
            </a:r>
            <a:r>
              <a:rPr lang="ru-RU" i="1" dirty="0" err="1" smtClean="0">
                <a:solidFill>
                  <a:srgbClr val="002060"/>
                </a:solidFill>
              </a:rPr>
              <a:t>дзюбом</a:t>
            </a:r>
            <a:r>
              <a:rPr lang="ru-RU" dirty="0" smtClean="0">
                <a:solidFill>
                  <a:srgbClr val="002060"/>
                </a:solidFill>
              </a:rPr>
              <a:t>)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одного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приплюснутою </a:t>
            </a:r>
            <a:r>
              <a:rPr lang="ru-RU" i="1" dirty="0" smtClean="0">
                <a:solidFill>
                  <a:srgbClr val="002060"/>
                </a:solidFill>
              </a:rPr>
              <a:t>почвою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іншого</a:t>
            </a:r>
            <a:r>
              <a:rPr lang="ru-RU" dirty="0" smtClean="0">
                <a:solidFill>
                  <a:srgbClr val="002060"/>
                </a:solidFill>
              </a:rPr>
              <a:t> боку;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>
                <a:solidFill>
                  <a:srgbClr val="002060"/>
                </a:solidFill>
              </a:rPr>
              <a:t>маленьке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ковадло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молот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ru-RU" dirty="0" err="1" smtClean="0">
                <a:solidFill>
                  <a:srgbClr val="002060"/>
                </a:solidFill>
              </a:rPr>
              <a:t>дворучний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молот </a:t>
            </a:r>
            <a:r>
              <a:rPr lang="ru-RU" dirty="0" err="1" smtClean="0">
                <a:solidFill>
                  <a:srgbClr val="002060"/>
                </a:solidFill>
              </a:rPr>
              <a:t>одноручний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;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C:\Users\Андрей\Desktop\anons_6611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966" y="1916832"/>
            <a:ext cx="6445034" cy="49411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-1"/>
            <a:ext cx="7742664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dirty="0" smtClean="0"/>
              <a:t>Історія</a:t>
            </a:r>
            <a:endParaRPr lang="uk-UA" sz="4000" dirty="0" smtClean="0"/>
          </a:p>
          <a:p>
            <a:pPr algn="ctr"/>
            <a:endParaRPr lang="vi-VN" sz="4000" dirty="0" smtClean="0"/>
          </a:p>
          <a:p>
            <a:pPr algn="just"/>
            <a:r>
              <a:rPr lang="vi-VN" dirty="0" smtClean="0"/>
              <a:t>Ковальство здавна відоме багатьом народам світу.</a:t>
            </a:r>
          </a:p>
          <a:p>
            <a:pPr algn="just"/>
            <a:endParaRPr lang="vi-VN" dirty="0" smtClean="0"/>
          </a:p>
          <a:p>
            <a:pPr algn="just"/>
            <a:r>
              <a:rPr lang="vi-VN" dirty="0" smtClean="0"/>
              <a:t>До </a:t>
            </a:r>
            <a:r>
              <a:rPr lang="en-US" dirty="0" smtClean="0"/>
              <a:t>XV–XVI</a:t>
            </a:r>
            <a:r>
              <a:rPr lang="uk-UA" dirty="0" smtClean="0"/>
              <a:t> </a:t>
            </a:r>
            <a:r>
              <a:rPr lang="vi-VN" dirty="0" smtClean="0"/>
              <a:t>ст.ст. завершилася спеціалізація ковальства за галузями:</a:t>
            </a:r>
          </a:p>
          <a:p>
            <a:pPr algn="just">
              <a:buFont typeface="Arial" pitchFamily="34" charset="0"/>
              <a:buChar char="•"/>
            </a:pPr>
            <a:r>
              <a:rPr lang="vi-VN" dirty="0" smtClean="0"/>
              <a:t>виготовлення </a:t>
            </a:r>
            <a:r>
              <a:rPr lang="vi-VN" dirty="0" smtClean="0"/>
              <a:t>зброї</a:t>
            </a:r>
            <a:r>
              <a:rPr lang="uk-UA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vi-VN" dirty="0" smtClean="0"/>
              <a:t>виготовлення</a:t>
            </a:r>
            <a:r>
              <a:rPr lang="vi-VN" dirty="0" smtClean="0"/>
              <a:t> інструментів і реманенту</a:t>
            </a:r>
          </a:p>
          <a:p>
            <a:pPr algn="just">
              <a:buFont typeface="Arial" pitchFamily="34" charset="0"/>
              <a:buChar char="•"/>
            </a:pPr>
            <a:r>
              <a:rPr lang="vi-VN" dirty="0" smtClean="0"/>
              <a:t>виготовлення замкі́в, ключів і деякого іншого хатнього і господарського (підкови для коней) начиння</a:t>
            </a:r>
          </a:p>
          <a:p>
            <a:pPr algn="just"/>
            <a:endParaRPr lang="uk-UA" dirty="0" smtClean="0"/>
          </a:p>
          <a:p>
            <a:pPr algn="just"/>
            <a:r>
              <a:rPr lang="vi-VN" dirty="0" smtClean="0"/>
              <a:t>У</a:t>
            </a:r>
            <a:r>
              <a:rPr lang="vi-VN" dirty="0" smtClean="0"/>
              <a:t> </a:t>
            </a:r>
            <a:r>
              <a:rPr lang="en-US" dirty="0" smtClean="0"/>
              <a:t>XVI </a:t>
            </a:r>
            <a:r>
              <a:rPr lang="vi-VN" dirty="0" smtClean="0"/>
              <a:t>ст. з'явилися перші механічні молоти.</a:t>
            </a:r>
          </a:p>
          <a:p>
            <a:pPr algn="just"/>
            <a:r>
              <a:rPr lang="vi-VN" dirty="0" smtClean="0"/>
              <a:t>На поч. </a:t>
            </a:r>
            <a:r>
              <a:rPr lang="en-US" dirty="0" smtClean="0"/>
              <a:t>XIX </a:t>
            </a:r>
            <a:r>
              <a:rPr lang="vi-VN" dirty="0" smtClean="0"/>
              <a:t>ст. почали застосовувати машинне штампування</a:t>
            </a:r>
            <a:r>
              <a:rPr lang="vi-VN" dirty="0" smtClean="0"/>
              <a:t>.</a:t>
            </a:r>
            <a:endParaRPr lang="uk-UA" dirty="0" smtClean="0"/>
          </a:p>
          <a:p>
            <a:pPr algn="just"/>
            <a:endParaRPr lang="vi-VN" dirty="0" smtClean="0"/>
          </a:p>
          <a:p>
            <a:pPr algn="just"/>
            <a:r>
              <a:rPr lang="vi-VN" dirty="0" smtClean="0"/>
              <a:t>У сер. </a:t>
            </a:r>
            <a:r>
              <a:rPr lang="en-US" dirty="0" smtClean="0"/>
              <a:t>XIX </a:t>
            </a:r>
            <a:r>
              <a:rPr lang="vi-VN" dirty="0" smtClean="0"/>
              <a:t>ст. </a:t>
            </a:r>
            <a:r>
              <a:rPr lang="vi-VN" u="sng" dirty="0" smtClean="0"/>
              <a:t>Джеймс Несміт</a:t>
            </a:r>
            <a:r>
              <a:rPr lang="uk-UA" u="sng" dirty="0" smtClean="0"/>
              <a:t> </a:t>
            </a:r>
            <a:r>
              <a:rPr lang="vi-VN" dirty="0" smtClean="0"/>
              <a:t>винайшов паровий молот</a:t>
            </a:r>
            <a:r>
              <a:rPr lang="uk-UA" dirty="0" smtClean="0"/>
              <a:t> </a:t>
            </a:r>
            <a:r>
              <a:rPr lang="vi-VN" dirty="0" smtClean="0"/>
              <a:t>, а наприкінці цього ж століття з'явився гідравлічний прес, який власне і започаткував сучасне промислове виробництво металевих виробів.</a:t>
            </a:r>
          </a:p>
          <a:p>
            <a:pPr algn="just"/>
            <a:r>
              <a:rPr lang="vi-VN" dirty="0" smtClean="0"/>
              <a:t>У наш час машинізоване ковальство є штампувальним виробництвом металевих виробів, а ковальство домашинне існує як народне ремесло.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дрей\Desktop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7535117" cy="2919425"/>
          </a:xfrm>
          <a:prstGeom prst="rect">
            <a:avLst/>
          </a:prstGeom>
          <a:noFill/>
        </p:spPr>
      </p:pic>
      <p:pic>
        <p:nvPicPr>
          <p:cNvPr id="3076" name="Picture 4" descr="https://upload.wikimedia.org/wikipedia/commons/thumb/4/46/Schmidt-1568.png/250px-Schmidt-15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1" y="2928934"/>
            <a:ext cx="3551295" cy="392906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1143000"/>
          </a:xfrm>
        </p:spPr>
        <p:txBody>
          <a:bodyPr/>
          <a:lstStyle/>
          <a:p>
            <a:pPr algn="ctr"/>
            <a:r>
              <a:rPr lang="uk-UA" dirty="0" err="1" smtClean="0"/>
              <a:t>Інтернет-ресурси</a:t>
            </a:r>
            <a:r>
              <a:rPr lang="uk-UA" dirty="0" smtClean="0"/>
              <a:t>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hlinkClick r:id="rId2"/>
              </a:rPr>
              <a:t>https://uk.wikipedia.org/wiki/</a:t>
            </a:r>
            <a:r>
              <a:rPr lang="uk-UA" dirty="0" smtClean="0">
                <a:solidFill>
                  <a:srgbClr val="002060"/>
                </a:solidFill>
                <a:hlinkClick r:id="rId2"/>
              </a:rPr>
              <a:t>Ковальство</a:t>
            </a:r>
            <a:endParaRPr lang="uk-UA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  <a:hlinkClick r:id="rId3"/>
              </a:rPr>
              <a:t>http://ukraine-diplom.com/lit/16030-kovalstvo-minule-i-sogodennya.html</a:t>
            </a:r>
            <a:endParaRPr lang="uk-UA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  <a:hlinkClick r:id="rId4"/>
              </a:rPr>
              <a:t>http://crafts-ua.com/2010-08-11-09-03-39-2.html</a:t>
            </a:r>
            <a:endParaRPr lang="uk-UA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  <a:hlinkClick r:id="rId5"/>
              </a:rPr>
              <a:t>http://zakarpattya.net.ua/News/78659-Kovalskyi-JAZZ-uzhhorodskoho-kovalia</a:t>
            </a:r>
            <a:endParaRPr lang="uk-UA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  <a:hlinkClick r:id="rId6"/>
              </a:rPr>
              <a:t>http://news.if.ua/tag/%D0%BA%D0%BE%D0%B2%D0%B0%D0%BB%D1%96</a:t>
            </a:r>
            <a:endParaRPr lang="uk-UA" dirty="0" smtClean="0">
              <a:solidFill>
                <a:srgbClr val="002060"/>
              </a:solidFill>
            </a:endParaRPr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1\Рабочий стол\images_kovka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57166"/>
            <a:ext cx="5500958" cy="528476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715000"/>
            <a:ext cx="8229600" cy="1143000"/>
          </a:xfrm>
        </p:spPr>
        <p:txBody>
          <a:bodyPr/>
          <a:lstStyle/>
          <a:p>
            <a:r>
              <a:rPr lang="uk-UA" dirty="0" smtClean="0"/>
              <a:t>Кузня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72074"/>
            <a:ext cx="8229600" cy="1143000"/>
          </a:xfrm>
        </p:spPr>
        <p:txBody>
          <a:bodyPr/>
          <a:lstStyle/>
          <a:p>
            <a:r>
              <a:rPr lang="uk-UA" dirty="0" smtClean="0"/>
              <a:t>Пневматичний молот</a:t>
            </a:r>
            <a:endParaRPr lang="uk-UA" dirty="0"/>
          </a:p>
        </p:txBody>
      </p:sp>
      <p:pic>
        <p:nvPicPr>
          <p:cNvPr id="1026" name="Picture 2" descr="C:\Documents and Settings\1\Рабочий стол\,PD0,P9F,PD0,PBD,PD0,PB5,PD0,PB2,PD0,PBC,PD0,PB0,PD1,P82,PD0,PB8,PD1,P87,PD0,PBD,PD0,PB8,PD0,PB9-,PD0,PBC,PD0,PBE,PD0,PBB,PD0,PBE,PD1,P82-,PD0,PB7,PD0,PB0,PD0,PB3,PD0,PB0,PD0,PBB,PD1,P8C,PD0,PBD,PD0,PB8,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57166"/>
            <a:ext cx="4786346" cy="4983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14950"/>
            <a:ext cx="8229600" cy="1143000"/>
          </a:xfrm>
        </p:spPr>
        <p:txBody>
          <a:bodyPr/>
          <a:lstStyle/>
          <a:p>
            <a:r>
              <a:rPr lang="uk-UA" dirty="0" smtClean="0"/>
              <a:t>Виготовлення інструментів</a:t>
            </a:r>
            <a:endParaRPr lang="uk-UA" dirty="0"/>
          </a:p>
        </p:txBody>
      </p:sp>
      <p:pic>
        <p:nvPicPr>
          <p:cNvPr id="2050" name="Picture 2" descr="C:\Documents and Settings\1\Рабочий стол\25330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57166"/>
            <a:ext cx="6191261" cy="4643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72008"/>
            <a:ext cx="8229600" cy="1143000"/>
          </a:xfrm>
        </p:spPr>
        <p:txBody>
          <a:bodyPr/>
          <a:lstStyle/>
          <a:p>
            <a:r>
              <a:rPr lang="uk-UA" dirty="0" smtClean="0"/>
              <a:t>Виготовлення підків</a:t>
            </a:r>
            <a:endParaRPr lang="uk-UA" dirty="0"/>
          </a:p>
        </p:txBody>
      </p:sp>
      <p:pic>
        <p:nvPicPr>
          <p:cNvPr id="3074" name="Picture 2" descr="C:\Documents and Settings\1\Рабочий стол\big_kovali_M64r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28604"/>
            <a:ext cx="5505450" cy="334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86388"/>
            <a:ext cx="8229600" cy="1143000"/>
          </a:xfrm>
        </p:spPr>
        <p:txBody>
          <a:bodyPr/>
          <a:lstStyle/>
          <a:p>
            <a:r>
              <a:rPr lang="uk-UA" dirty="0" smtClean="0"/>
              <a:t>Виготовлення зброї</a:t>
            </a:r>
            <a:endParaRPr lang="uk-UA" dirty="0"/>
          </a:p>
        </p:txBody>
      </p:sp>
      <p:pic>
        <p:nvPicPr>
          <p:cNvPr id="2050" name="Picture 2" descr="C:\Documents and Settings\1\Рабочий стол\Новая папка (2)\hqdefaul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821489"/>
            <a:ext cx="6215106" cy="4661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214950"/>
            <a:ext cx="8229600" cy="1143000"/>
          </a:xfrm>
        </p:spPr>
        <p:txBody>
          <a:bodyPr/>
          <a:lstStyle/>
          <a:p>
            <a:r>
              <a:rPr lang="uk-UA" dirty="0" smtClean="0"/>
              <a:t>Виготовлення зброї</a:t>
            </a:r>
            <a:endParaRPr lang="uk-UA" dirty="0"/>
          </a:p>
        </p:txBody>
      </p:sp>
      <p:pic>
        <p:nvPicPr>
          <p:cNvPr id="5122" name="Picture 2" descr="C:\Documents and Settings\1\Рабочий стол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7620000" cy="473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214554"/>
            <a:ext cx="3729006" cy="1928818"/>
          </a:xfrm>
        </p:spPr>
        <p:txBody>
          <a:bodyPr>
            <a:normAutofit/>
          </a:bodyPr>
          <a:lstStyle/>
          <a:p>
            <a:r>
              <a:rPr lang="uk-UA" dirty="0" smtClean="0"/>
              <a:t>Декоративна зброя</a:t>
            </a:r>
            <a:endParaRPr lang="uk-UA" dirty="0"/>
          </a:p>
        </p:txBody>
      </p:sp>
      <p:pic>
        <p:nvPicPr>
          <p:cNvPr id="6146" name="Picture 2" descr="C:\Documents and Settings\1\Рабочий стол\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4600575" cy="5715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34</TotalTime>
  <Words>122</Words>
  <Application>Microsoft Office PowerPoint</Application>
  <PresentationFormat>Экран (4:3)</PresentationFormat>
  <Paragraphs>46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Ковальство </vt:lpstr>
      <vt:lpstr>Слайд 2</vt:lpstr>
      <vt:lpstr>Кузня</vt:lpstr>
      <vt:lpstr>Пневматичний молот</vt:lpstr>
      <vt:lpstr>Виготовлення інструментів</vt:lpstr>
      <vt:lpstr>Виготовлення підків</vt:lpstr>
      <vt:lpstr>Виготовлення зброї</vt:lpstr>
      <vt:lpstr>Виготовлення зброї</vt:lpstr>
      <vt:lpstr>Декоративна зброя</vt:lpstr>
      <vt:lpstr>Декоративне ковальство</vt:lpstr>
      <vt:lpstr>Хатнє начиння. Посуд. </vt:lpstr>
      <vt:lpstr>Меблі</vt:lpstr>
      <vt:lpstr>Машина штампування</vt:lpstr>
      <vt:lpstr>Паровий молот</vt:lpstr>
      <vt:lpstr>Механічний молот</vt:lpstr>
      <vt:lpstr>Механічний прес</vt:lpstr>
      <vt:lpstr>Слайд 17</vt:lpstr>
      <vt:lpstr>Слайд 18</vt:lpstr>
      <vt:lpstr>Слайд 19</vt:lpstr>
      <vt:lpstr>Слайд 20</vt:lpstr>
      <vt:lpstr>Інтернет-ресурси: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Ковальство </dc:title>
  <dc:creator>Андрей</dc:creator>
  <cp:lastModifiedBy>Nedilya</cp:lastModifiedBy>
  <cp:revision>9</cp:revision>
  <dcterms:created xsi:type="dcterms:W3CDTF">2016-02-13T20:35:21Z</dcterms:created>
  <dcterms:modified xsi:type="dcterms:W3CDTF">2016-09-30T06:24:46Z</dcterms:modified>
</cp:coreProperties>
</file>