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4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274F-3E72-41CC-BEDA-41E67756F73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7501-1CA5-49E5-9460-164BC732137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4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274F-3E72-41CC-BEDA-41E67756F73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7501-1CA5-49E5-9460-164BC7321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0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274F-3E72-41CC-BEDA-41E67756F73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7501-1CA5-49E5-9460-164BC7321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6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274F-3E72-41CC-BEDA-41E67756F73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7501-1CA5-49E5-9460-164BC7321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8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274F-3E72-41CC-BEDA-41E67756F73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7501-1CA5-49E5-9460-164BC732137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2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274F-3E72-41CC-BEDA-41E67756F73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7501-1CA5-49E5-9460-164BC7321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7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274F-3E72-41CC-BEDA-41E67756F73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7501-1CA5-49E5-9460-164BC7321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6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274F-3E72-41CC-BEDA-41E67756F73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7501-1CA5-49E5-9460-164BC7321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0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274F-3E72-41CC-BEDA-41E67756F73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7501-1CA5-49E5-9460-164BC7321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7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54F274F-3E72-41CC-BEDA-41E67756F73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97501-1CA5-49E5-9460-164BC7321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7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274F-3E72-41CC-BEDA-41E67756F73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7501-1CA5-49E5-9460-164BC7321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9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4F274F-3E72-41CC-BEDA-41E67756F73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E97501-1CA5-49E5-9460-164BC732137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43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137" y="758951"/>
            <a:ext cx="11395881" cy="5218767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uk-UA" sz="4000" i="1" dirty="0" smtClean="0"/>
              <a:t>Знати свою науку вчителю, звичайно, необхідно, але, крім цього, потрібно ще володіти </a:t>
            </a:r>
            <a:br>
              <a:rPr lang="uk-UA" sz="4000" i="1" dirty="0" smtClean="0"/>
            </a:br>
            <a:r>
              <a:rPr lang="uk-UA" sz="4000" i="1" dirty="0" smtClean="0"/>
              <a:t>ключем до розуму і серця своїх вихованців. І хто не володіє цим даром природи, </a:t>
            </a:r>
            <a:br>
              <a:rPr lang="uk-UA" sz="4000" i="1" dirty="0" smtClean="0"/>
            </a:br>
            <a:r>
              <a:rPr lang="uk-UA" sz="4000" i="1" dirty="0" smtClean="0"/>
              <a:t>той повинен його шукати в сучасній педагогіці й методиці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</a:t>
            </a:r>
            <a:r>
              <a:rPr lang="ru-RU" sz="4000" dirty="0"/>
              <a:t>. Лебединцев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33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758952"/>
            <a:ext cx="10055629" cy="356738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cs typeface="Aharoni" panose="02010803020104030203" pitchFamily="2" charset="-79"/>
              </a:rPr>
              <a:t>«</a:t>
            </a:r>
            <a:r>
              <a:rPr lang="uk-UA" sz="4000" b="1" i="1" dirty="0" smtClean="0">
                <a:cs typeface="Aharoni" panose="02010803020104030203" pitchFamily="2" charset="-79"/>
              </a:rPr>
              <a:t>Критичне  мислення – це  мислення,  що  характеризується  самовдосконаленням: </a:t>
            </a:r>
            <a:br>
              <a:rPr lang="uk-UA" sz="4000" b="1" i="1" dirty="0" smtClean="0">
                <a:cs typeface="Aharoni" panose="02010803020104030203" pitchFamily="2" charset="-79"/>
              </a:rPr>
            </a:br>
            <a:r>
              <a:rPr lang="uk-UA" sz="4000" b="1" i="1" dirty="0" smtClean="0">
                <a:cs typeface="Aharoni" panose="02010803020104030203" pitchFamily="2" charset="-79"/>
              </a:rPr>
              <a:t>такий  тип  мислення  є науковим  за  своєю  суттю</a:t>
            </a:r>
            <a:r>
              <a:rPr lang="uk-UA" sz="4000" b="1" dirty="0" smtClean="0">
                <a:cs typeface="Aharoni" panose="02010803020104030203" pitchFamily="2" charset="-79"/>
              </a:rPr>
              <a:t>». </a:t>
            </a:r>
            <a:br>
              <a:rPr lang="uk-UA" sz="4000" b="1" dirty="0" smtClean="0">
                <a:cs typeface="Aharoni" panose="02010803020104030203" pitchFamily="2" charset="-79"/>
              </a:rPr>
            </a:br>
            <a:r>
              <a:rPr lang="uk-UA" sz="4000" b="1" dirty="0" smtClean="0">
                <a:cs typeface="Aharoni" panose="02010803020104030203" pitchFamily="2" charset="-79"/>
              </a:rPr>
              <a:t/>
            </a:r>
            <a:br>
              <a:rPr lang="uk-UA" sz="4000" b="1" dirty="0" smtClean="0">
                <a:cs typeface="Aharoni" panose="02010803020104030203" pitchFamily="2" charset="-79"/>
              </a:rPr>
            </a:br>
            <a:r>
              <a:rPr lang="uk-UA" sz="4000" b="1" dirty="0" smtClean="0">
                <a:cs typeface="Aharoni" panose="02010803020104030203" pitchFamily="2" charset="-79"/>
              </a:rPr>
              <a:t>«</a:t>
            </a:r>
            <a:r>
              <a:rPr lang="uk-UA" sz="4000" b="1" i="1" dirty="0" smtClean="0">
                <a:cs typeface="Aharoni" panose="02010803020104030203" pitchFamily="2" charset="-79"/>
              </a:rPr>
              <a:t>Н</a:t>
            </a:r>
            <a:r>
              <a:rPr lang="ru-RU" sz="4000" b="1" i="1" dirty="0" err="1" smtClean="0">
                <a:cs typeface="Aharoni" panose="02010803020104030203" pitchFamily="2" charset="-79"/>
              </a:rPr>
              <a:t>авчання</a:t>
            </a:r>
            <a:r>
              <a:rPr lang="ru-RU" sz="4000" b="1" i="1" dirty="0" smtClean="0">
                <a:cs typeface="Aharoni" panose="02010803020104030203" pitchFamily="2" charset="-79"/>
              </a:rPr>
              <a:t>  </a:t>
            </a:r>
            <a:r>
              <a:rPr lang="ru-RU" sz="4000" b="1" i="1" dirty="0">
                <a:cs typeface="Aharoni" panose="02010803020104030203" pitchFamily="2" charset="-79"/>
              </a:rPr>
              <a:t>критичного  </a:t>
            </a:r>
            <a:r>
              <a:rPr lang="uk-UA" sz="4000" b="1" i="1" dirty="0" smtClean="0">
                <a:cs typeface="Aharoni" panose="02010803020104030203" pitchFamily="2" charset="-79"/>
              </a:rPr>
              <a:t>мислення – це </a:t>
            </a:r>
            <a:br>
              <a:rPr lang="uk-UA" sz="4000" b="1" i="1" dirty="0" smtClean="0">
                <a:cs typeface="Aharoni" panose="02010803020104030203" pitchFamily="2" charset="-79"/>
              </a:rPr>
            </a:br>
            <a:r>
              <a:rPr lang="uk-UA" sz="4000" b="1" i="1" dirty="0" smtClean="0">
                <a:cs typeface="Aharoni" panose="02010803020104030203" pitchFamily="2" charset="-79"/>
              </a:rPr>
              <a:t>динамічний,  творчий  процес</a:t>
            </a:r>
            <a:r>
              <a:rPr lang="ru-RU" sz="4000" b="1" dirty="0" smtClean="0">
                <a:cs typeface="Aharoni" panose="02010803020104030203" pitchFamily="2" charset="-79"/>
              </a:rPr>
              <a:t>»</a:t>
            </a:r>
            <a:endParaRPr lang="uk-UA" sz="4000" b="1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О., 2016 р.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1015257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Складові критичного мислення 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>(за Ч.-К. </a:t>
            </a:r>
            <a:r>
              <a:rPr lang="uk-UA" sz="3200" b="1" dirty="0" err="1" smtClean="0">
                <a:solidFill>
                  <a:srgbClr val="0070C0"/>
                </a:solidFill>
              </a:rPr>
              <a:t>Ченг</a:t>
            </a:r>
            <a:r>
              <a:rPr lang="uk-UA" sz="3200" b="1" dirty="0" smtClean="0">
                <a:solidFill>
                  <a:srgbClr val="0070C0"/>
                </a:solidFill>
              </a:rPr>
              <a:t>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1992573"/>
            <a:ext cx="10058400" cy="3603555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1)пізнавальні навички;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2)мотиваційні диспозиції (певні норми, приписи); 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3)поведінкові  звички; 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4)ідеологічні  переконання.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Етапи критичного осмислення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>(за М. </a:t>
            </a:r>
            <a:r>
              <a:rPr lang="uk-UA" dirty="0" err="1" smtClean="0">
                <a:solidFill>
                  <a:srgbClr val="00B050"/>
                </a:solidFill>
              </a:rPr>
              <a:t>Ліпманом</a:t>
            </a:r>
            <a:r>
              <a:rPr lang="uk-UA" dirty="0" smtClean="0">
                <a:solidFill>
                  <a:srgbClr val="00B050"/>
                </a:solidFill>
              </a:rPr>
              <a:t>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3600" i="1" dirty="0" smtClean="0">
              <a:solidFill>
                <a:schemeClr val="bg1">
                  <a:lumMod val="50000"/>
                </a:schemeClr>
              </a:solidFill>
              <a:cs typeface="Arabic Typesetting" panose="03020402040406030203" pitchFamily="66" charset="-78"/>
            </a:endParaRPr>
          </a:p>
          <a:p>
            <a:r>
              <a:rPr lang="uk-UA" sz="3600" i="1" dirty="0" smtClean="0">
                <a:solidFill>
                  <a:schemeClr val="bg1">
                    <a:lumMod val="50000"/>
                  </a:schemeClr>
                </a:solidFill>
                <a:cs typeface="Arabic Typesetting" panose="03020402040406030203" pitchFamily="66" charset="-78"/>
              </a:rPr>
              <a:t>1. критика практики своїх колег</a:t>
            </a:r>
          </a:p>
          <a:p>
            <a:r>
              <a:rPr lang="uk-UA" sz="3600" i="1" dirty="0" smtClean="0">
                <a:solidFill>
                  <a:schemeClr val="bg1">
                    <a:lumMod val="50000"/>
                  </a:schemeClr>
                </a:solidFill>
                <a:cs typeface="Arabic Typesetting" panose="03020402040406030203" pitchFamily="66" charset="-78"/>
              </a:rPr>
              <a:t>2. самокритика</a:t>
            </a:r>
          </a:p>
          <a:p>
            <a:r>
              <a:rPr lang="uk-UA" sz="3600" i="1" dirty="0" smtClean="0">
                <a:solidFill>
                  <a:schemeClr val="bg1">
                    <a:lumMod val="50000"/>
                  </a:schemeClr>
                </a:solidFill>
                <a:cs typeface="Arabic Typesetting" panose="03020402040406030203" pitchFamily="66" charset="-78"/>
              </a:rPr>
              <a:t>3. корекція практики інших</a:t>
            </a:r>
          </a:p>
          <a:p>
            <a:r>
              <a:rPr lang="uk-UA" sz="3600" i="1" dirty="0" smtClean="0">
                <a:solidFill>
                  <a:schemeClr val="bg1">
                    <a:lumMod val="50000"/>
                  </a:schemeClr>
                </a:solidFill>
                <a:cs typeface="Arabic Typesetting" panose="03020402040406030203" pitchFamily="66" charset="-78"/>
              </a:rPr>
              <a:t>4. </a:t>
            </a:r>
            <a:r>
              <a:rPr lang="uk-UA" sz="3600" i="1" dirty="0" err="1" smtClean="0">
                <a:solidFill>
                  <a:schemeClr val="bg1">
                    <a:lumMod val="50000"/>
                  </a:schemeClr>
                </a:solidFill>
                <a:cs typeface="Arabic Typesetting" panose="03020402040406030203" pitchFamily="66" charset="-78"/>
              </a:rPr>
              <a:t>самокорекція</a:t>
            </a:r>
            <a:endParaRPr lang="ru-RU" sz="3600" i="1" dirty="0">
              <a:solidFill>
                <a:schemeClr val="bg1">
                  <a:lumMod val="50000"/>
                </a:schemeClr>
              </a:solidFill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115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525" t="29058" r="17448" b="8442"/>
          <a:stretch/>
        </p:blipFill>
        <p:spPr>
          <a:xfrm>
            <a:off x="1583140" y="1310184"/>
            <a:ext cx="8720920" cy="4572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014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846" t="15672" r="17974" b="30224"/>
          <a:stretch/>
        </p:blipFill>
        <p:spPr>
          <a:xfrm>
            <a:off x="730860" y="286603"/>
            <a:ext cx="10798203" cy="56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81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555</TotalTime>
  <Words>59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Aharoni</vt:lpstr>
      <vt:lpstr>Arabic Typesetting</vt:lpstr>
      <vt:lpstr>Calibri</vt:lpstr>
      <vt:lpstr>Calibri Light</vt:lpstr>
      <vt:lpstr>Times New Roman</vt:lpstr>
      <vt:lpstr>Ретро</vt:lpstr>
      <vt:lpstr>   Знати свою науку вчителю, звичайно, необхідно, але, крім цього, потрібно ще володіти  ключем до розуму і серця своїх вихованців. І хто не володіє цим даром природи,  той повинен його шукати в сучасній педагогіці й методиці  К. Лебединцев </vt:lpstr>
      <vt:lpstr>«Критичне  мислення – це  мислення,  що  характеризується  самовдосконаленням:  такий  тип  мислення  є науковим  за  своєю  суттю».   «Навчання  критичного  мислення – це  динамічний,  творчий  процес»</vt:lpstr>
      <vt:lpstr>Складові критичного мислення  (за Ч.-К. Ченг)</vt:lpstr>
      <vt:lpstr>Етапи критичного осмислення (за М. Ліпманом)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«Мислення – категорія, що позначає процесуальність функціонування свідомості»</dc:title>
  <dc:creator>ОЛЯ</dc:creator>
  <cp:lastModifiedBy>ОЛЯ</cp:lastModifiedBy>
  <cp:revision>14</cp:revision>
  <dcterms:created xsi:type="dcterms:W3CDTF">2018-10-28T06:52:22Z</dcterms:created>
  <dcterms:modified xsi:type="dcterms:W3CDTF">2018-10-29T21:45:11Z</dcterms:modified>
</cp:coreProperties>
</file>