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9" r:id="rId3"/>
    <p:sldId id="26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11" r:id="rId16"/>
    <p:sldId id="29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BA1A"/>
    <a:srgbClr val="000000"/>
    <a:srgbClr val="CFDEB0"/>
    <a:srgbClr val="502800"/>
    <a:srgbClr val="B18F13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із теми 1 –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Помірний стиль 2 –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Помірний стиль 1 –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Без стилю та сі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84" autoAdjust="0"/>
  </p:normalViewPr>
  <p:slideViewPr>
    <p:cSldViewPr>
      <p:cViewPr varScale="1">
        <p:scale>
          <a:sx n="77" d="100"/>
          <a:sy n="77" d="100"/>
        </p:scale>
        <p:origin x="-24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8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9081351-1A07-4CFA-BA51-B5254EAD1A82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noProof="0" smtClean="0"/>
              <a:t>Зразок тексту</a:t>
            </a:r>
          </a:p>
          <a:p>
            <a:pPr lvl="1"/>
            <a:r>
              <a:rPr lang="uk-UA" noProof="0" smtClean="0"/>
              <a:t>Другий рівень</a:t>
            </a:r>
          </a:p>
          <a:p>
            <a:pPr lvl="2"/>
            <a:r>
              <a:rPr lang="uk-UA" noProof="0" smtClean="0"/>
              <a:t>Третій рівень</a:t>
            </a:r>
          </a:p>
          <a:p>
            <a:pPr lvl="3"/>
            <a:r>
              <a:rPr lang="uk-UA" noProof="0" smtClean="0"/>
              <a:t>Четвертий рівень</a:t>
            </a:r>
          </a:p>
          <a:p>
            <a:pPr lvl="4"/>
            <a:r>
              <a:rPr lang="uk-UA" noProof="0" smtClean="0"/>
              <a:t>П'ятий рівень</a:t>
            </a:r>
            <a:endParaRPr lang="ru-RU" noProof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2B6ECD1-B492-4281-A8A4-D58E04C451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DDF3BFA-238A-4E9C-A841-057979EDEE3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488238" y="0"/>
            <a:ext cx="162083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5238750"/>
            <a:ext cx="16192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lenagold.ru/fon/clipart/u/ugol/ugol28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7488238" y="5238750"/>
            <a:ext cx="1620837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26"/>
          <p:cNvGrpSpPr>
            <a:grpSpLocks/>
          </p:cNvGrpSpPr>
          <p:nvPr userDrawn="1"/>
        </p:nvGrpSpPr>
        <p:grpSpPr bwMode="auto">
          <a:xfrm>
            <a:off x="1439863" y="0"/>
            <a:ext cx="6264275" cy="657225"/>
            <a:chOff x="1439652" y="0"/>
            <a:chExt cx="6264696" cy="656692"/>
          </a:xfrm>
        </p:grpSpPr>
        <p:pic>
          <p:nvPicPr>
            <p:cNvPr id="9" name="Рисунок 24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1439652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25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4572000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1" name="Группа 27"/>
          <p:cNvGrpSpPr>
            <a:grpSpLocks/>
          </p:cNvGrpSpPr>
          <p:nvPr userDrawn="1"/>
        </p:nvGrpSpPr>
        <p:grpSpPr bwMode="auto">
          <a:xfrm flipV="1">
            <a:off x="1439863" y="6200775"/>
            <a:ext cx="6264275" cy="657225"/>
            <a:chOff x="1439652" y="0"/>
            <a:chExt cx="6264696" cy="656692"/>
          </a:xfrm>
        </p:grpSpPr>
        <p:pic>
          <p:nvPicPr>
            <p:cNvPr id="12" name="Рисунок 28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1439652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29" descr="11.png"/>
            <p:cNvPicPr>
              <a:picLocks noChangeAspect="1"/>
            </p:cNvPicPr>
            <p:nvPr userDrawn="1"/>
          </p:nvPicPr>
          <p:blipFill>
            <a:blip r:embed="rId7"/>
            <a:srcRect/>
            <a:stretch>
              <a:fillRect/>
            </a:stretch>
          </p:blipFill>
          <p:spPr bwMode="auto">
            <a:xfrm flipV="1">
              <a:off x="4572000" y="0"/>
              <a:ext cx="3132348" cy="656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>
              <a:defRPr sz="60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0" indent="0" algn="ctr">
              <a:buNone/>
              <a:defRPr sz="3200" b="1" cap="none" spc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ECCAF-DFE2-4B5A-B744-DAE2CFA4535B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C1791-A99B-41D0-BD6C-E3D8DC0F9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DD343-0167-4F9E-B6A1-EFFD910E93D8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2EFAE-35AC-4E76-9772-617DE05AA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C3CE-D86E-488A-B243-9F3F8EF5A847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57AD0-ECAB-40C6-A7A3-14D37823D7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2000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32756"/>
            <a:ext cx="7920000" cy="5112568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 typeface="Wingdings" pitchFamily="2" charset="2"/>
              <a:buChar char="§"/>
              <a:defRPr/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5335-9D88-48AF-80F2-B0C3B0E6DD48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FBE46-7F3D-4FF5-B4A7-82FD081F94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1" y="4406900"/>
            <a:ext cx="74151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9611" y="2906713"/>
            <a:ext cx="74151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6CF0C-E3E6-4B95-9764-5CD9450382D8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3F90F-F32F-41D3-AD5D-7498FAD624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5162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86800" y="1600200"/>
            <a:ext cx="3600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BCACC-A64D-421C-A8DA-C19DAA45CA83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DAD97-965A-4D7D-B351-C35B23BBCB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620" y="274638"/>
            <a:ext cx="7535180" cy="74209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5162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15162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86800" y="1535113"/>
            <a:ext cx="3600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86800" y="2174875"/>
            <a:ext cx="360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D94DA-9CC5-4374-ADB7-DA61E5BE124D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8ED92F-8BFD-4184-9F65-EDA0D2BBA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1CA33-652B-4FAF-99CC-D33893871ED5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6E110-A89E-4B50-A476-E85866704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B1D18-EBDE-4E45-ABAE-B3AAB853D5BB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5EAC-0628-4C17-8B1F-E6B833146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12" y="273050"/>
            <a:ext cx="238590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9612" y="1435100"/>
            <a:ext cx="238590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0BA8F-9CAF-4985-8DB0-8D92F01C3F42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C0B59-4155-496F-A5EA-E59023667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BA1E6-C46A-448A-80D8-7E8F72D3487C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C1710-A8EB-4229-A527-2C44F0B8D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8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71550" y="274638"/>
            <a:ext cx="7715250" cy="74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71550" y="1233488"/>
            <a:ext cx="771525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FB759A-5C17-48CD-81B6-2C111256A408}" type="datetimeFigureOut">
              <a:rPr lang="ru-RU"/>
              <a:pPr>
                <a:defRPr/>
              </a:pPr>
              <a:t>23.05.2014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DA76957-1F8E-4D81-851F-1949212B0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7" descr="Рисунок2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00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 kern="1200">
          <a:solidFill>
            <a:srgbClr val="5028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rgbClr val="502800"/>
          </a:solidFill>
          <a:latin typeface="Georg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rgbClr val="50280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280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280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rgbClr val="50280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rgbClr val="5028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" TargetMode="External"/><Relationship Id="rId7" Type="http://schemas.openxmlformats.org/officeDocument/2006/relationships/hyperlink" Target="http://i100rik.com.ua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entus.net/" TargetMode="External"/><Relationship Id="rId5" Type="http://schemas.openxmlformats.org/officeDocument/2006/relationships/hyperlink" Target="http://commons.wikimedia.org/wiki" TargetMode="External"/><Relationship Id="rId4" Type="http://schemas.openxmlformats.org/officeDocument/2006/relationships/hyperlink" Target="http://www.youtube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1161" y="2527922"/>
            <a:ext cx="7772400" cy="1187561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92D050"/>
                </a:solidFill>
              </a:rPr>
              <a:t/>
            </a:r>
            <a:br>
              <a:rPr lang="ru-RU" dirty="0" smtClean="0">
                <a:solidFill>
                  <a:srgbClr val="92D050"/>
                </a:solidFill>
              </a:rPr>
            </a:br>
            <a:r>
              <a:rPr lang="ru-RU" dirty="0" smtClean="0">
                <a:solidFill>
                  <a:srgbClr val="92D050"/>
                </a:solidFill>
              </a:rPr>
              <a:t>Культура </a:t>
            </a:r>
            <a:r>
              <a:rPr lang="ru-RU" dirty="0" err="1" smtClean="0">
                <a:solidFill>
                  <a:srgbClr val="92D050"/>
                </a:solidFill>
              </a:rPr>
              <a:t>арабського</a:t>
            </a:r>
            <a:r>
              <a:rPr lang="ru-RU" dirty="0" smtClean="0">
                <a:solidFill>
                  <a:srgbClr val="92D050"/>
                </a:solidFill>
              </a:rPr>
              <a:t> </a:t>
            </a:r>
            <a:r>
              <a:rPr lang="ru-RU" dirty="0" err="1" smtClean="0">
                <a:solidFill>
                  <a:srgbClr val="92D050"/>
                </a:solidFill>
              </a:rPr>
              <a:t>Халіфату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4908" y="1055655"/>
            <a:ext cx="6400800" cy="912801"/>
          </a:xfrm>
        </p:spPr>
        <p:txBody>
          <a:bodyPr rtlCol="0"/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>
                <a:solidFill>
                  <a:srgbClr val="92D050"/>
                </a:solidFill>
                <a:latin typeface="Arial Black" pitchFamily="34" charset="0"/>
              </a:rPr>
              <a:t>Тема уроку</a:t>
            </a:r>
            <a:r>
              <a:rPr lang="uk-UA" sz="4000" dirty="0" smtClean="0">
                <a:latin typeface="Arial Black" pitchFamily="34" charset="0"/>
              </a:rPr>
              <a:t>: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343400" y="4648200"/>
            <a:ext cx="4572000" cy="2014538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uk-UA" b="1"/>
              <a:t>Бесараб Євгеній Сергійович, </a:t>
            </a:r>
          </a:p>
          <a:p>
            <a:r>
              <a:rPr lang="uk-UA" b="1"/>
              <a:t>учитель історії Сигнаївського навчально-виховного комплексу “Дошкільний навчальний заклад – загальноосвітня школа І-ІІІ ступенів” Шполянської районної ради </a:t>
            </a:r>
          </a:p>
          <a:p>
            <a:r>
              <a:rPr lang="uk-UA" b="1"/>
              <a:t>Черкаської області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Рисунок 4"/>
          <p:cNvSpPr>
            <a:spLocks noGrp="1"/>
          </p:cNvSpPr>
          <p:nvPr>
            <p:ph type="pic" idx="1"/>
          </p:nvPr>
        </p:nvSpPr>
        <p:spPr>
          <a:xfrm>
            <a:off x="755650" y="225425"/>
            <a:ext cx="8101013" cy="5111750"/>
          </a:xfrm>
        </p:spPr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92163" y="5367338"/>
            <a:ext cx="8027987" cy="804862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400" b="1" i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Шедеври арабської архітектури – Мечеть у Кардове</a:t>
            </a:r>
            <a:endParaRPr lang="ru-RU" sz="2400" b="1" i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098" name="Picture 2" descr="C:\Users\ffff\Desktop\image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68660"/>
            <a:ext cx="3996444" cy="4140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ffff\Desktop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650" y="278867"/>
            <a:ext cx="3816424" cy="4212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5602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uk-UA" sz="2400" b="1" i="1" smtClean="0"/>
              <a:t>Палац у Альгамбрі</a:t>
            </a:r>
            <a:endParaRPr lang="ru-RU" sz="2400" b="1" i="1" smtClean="0"/>
          </a:p>
        </p:txBody>
      </p:sp>
      <p:pic>
        <p:nvPicPr>
          <p:cNvPr id="5122" name="Picture 2" descr="C:\Users\ffff\Desktop\images (8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6652"/>
            <a:ext cx="3439083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ffff\Desktop\images (1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636" y="2960948"/>
            <a:ext cx="3204356" cy="2268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ffff\Desktop\скачанные файл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60648"/>
            <a:ext cx="3924436" cy="2484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Текст 6"/>
          <p:cNvSpPr>
            <a:spLocks noGrp="1"/>
          </p:cNvSpPr>
          <p:nvPr>
            <p:ph type="body" sz="half" idx="2"/>
          </p:nvPr>
        </p:nvSpPr>
        <p:spPr>
          <a:xfrm>
            <a:off x="1079500" y="1435100"/>
            <a:ext cx="2386013" cy="4691063"/>
          </a:xfrm>
        </p:spPr>
        <p:txBody>
          <a:bodyPr/>
          <a:lstStyle/>
          <a:p>
            <a:r>
              <a:rPr lang="uk-UA" sz="2000" b="1" i="1" smtClean="0"/>
              <a:t>Головне місце в архітектурі зайняли релігійні споруди - </a:t>
            </a:r>
            <a:r>
              <a:rPr lang="uk-UA" sz="2000" b="1" i="1" smtClean="0">
                <a:solidFill>
                  <a:srgbClr val="C00000"/>
                </a:solidFill>
              </a:rPr>
              <a:t>Мечеті</a:t>
            </a:r>
            <a:endParaRPr lang="ru-RU" sz="2000" b="1" i="1" smtClean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ffff\Desktop\images (1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5916" y="548680"/>
            <a:ext cx="4572508" cy="500455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4"/>
          <p:cNvSpPr>
            <a:spLocks noGrp="1"/>
          </p:cNvSpPr>
          <p:nvPr>
            <p:ph type="title"/>
          </p:nvPr>
        </p:nvSpPr>
        <p:spPr>
          <a:xfrm>
            <a:off x="1150938" y="274638"/>
            <a:ext cx="7535862" cy="1174750"/>
          </a:xfrm>
        </p:spPr>
        <p:txBody>
          <a:bodyPr/>
          <a:lstStyle/>
          <a:p>
            <a:r>
              <a:rPr lang="uk-UA" sz="2400" b="1" smtClean="0"/>
              <a:t>З </a:t>
            </a:r>
            <a:r>
              <a:rPr lang="en-US" sz="2400" b="1" smtClean="0"/>
              <a:t>V</a:t>
            </a:r>
            <a:r>
              <a:rPr lang="uk-UA" sz="2400" b="1" smtClean="0"/>
              <a:t>ІІ століття важливим атрибутом мечеті став </a:t>
            </a:r>
            <a:r>
              <a:rPr lang="uk-UA" sz="2400" b="1" smtClean="0">
                <a:solidFill>
                  <a:srgbClr val="C00000"/>
                </a:solidFill>
              </a:rPr>
              <a:t>Мінарет</a:t>
            </a:r>
            <a:r>
              <a:rPr lang="uk-UA" sz="2400" b="1" smtClean="0"/>
              <a:t> – висока башня з якої оголошувався час молитви</a:t>
            </a:r>
            <a:endParaRPr lang="ru-RU" sz="2400" b="1" smtClean="0"/>
          </a:p>
        </p:txBody>
      </p:sp>
      <p:pic>
        <p:nvPicPr>
          <p:cNvPr id="7170" name="Picture 2" descr="C:\Users\ffff\Desktop\скачанные файлы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612" y="1628800"/>
            <a:ext cx="3276364" cy="4572508"/>
          </a:xfrm>
          <a:effectLst>
            <a:softEdge rad="112500"/>
          </a:effectLst>
        </p:spPr>
      </p:pic>
      <p:pic>
        <p:nvPicPr>
          <p:cNvPr id="7171" name="Picture 3" descr="C:\Users\ffff\Desktop\images (1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4068" y="1628800"/>
            <a:ext cx="3096344" cy="45005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Закріплення вивченого матеріалу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971550" y="2060575"/>
            <a:ext cx="7920038" cy="428466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Поміркуйте, який висновок можна зробити на підставі арабського прислів'я:</a:t>
            </a:r>
          </a:p>
          <a:p>
            <a:pPr marL="0" indent="0" fontAlgn="auto">
              <a:spcAft>
                <a:spcPts val="0"/>
              </a:spcAft>
              <a:buFontTx/>
              <a:buNone/>
              <a:defRPr/>
            </a:pPr>
            <a:endParaRPr lang="uk-UA" dirty="0" smtClean="0"/>
          </a:p>
          <a:p>
            <a:pPr marL="0" indent="0" algn="ctr" fontAlgn="auto">
              <a:spcAft>
                <a:spcPts val="0"/>
              </a:spcAft>
              <a:buFontTx/>
              <a:buNone/>
              <a:defRPr/>
            </a:pPr>
            <a:r>
              <a:rPr lang="uk-UA" b="1" i="1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«Той не вмирає, хто віддає життя науці»?</a:t>
            </a:r>
            <a:endParaRPr lang="ru-RU" b="1" i="1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00113" y="2349500"/>
            <a:ext cx="4248150" cy="38512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Опрацювати параграф підручника;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solidFill>
                  <a:schemeClr val="accent3">
                    <a:lumMod val="75000"/>
                  </a:schemeClr>
                </a:solidFill>
              </a:rPr>
              <a:t>Вивчити нові поняття;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548680"/>
            <a:ext cx="5682967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Дамашне</a:t>
            </a:r>
            <a:r>
              <a:rPr lang="uk-UA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завдання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Picture 4" descr="F:\право\домашняя работа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4775" y="2060575"/>
            <a:ext cx="3773488" cy="4600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нутий кут 3"/>
          <p:cNvSpPr/>
          <p:nvPr/>
        </p:nvSpPr>
        <p:spPr>
          <a:xfrm>
            <a:off x="957263" y="654050"/>
            <a:ext cx="7959725" cy="5732463"/>
          </a:xfrm>
          <a:prstGeom prst="foldedCorner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20700" y="617499"/>
            <a:ext cx="7996347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Література: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Місце для вмісту 2"/>
          <p:cNvSpPr txBox="1">
            <a:spLocks/>
          </p:cNvSpPr>
          <p:nvPr/>
        </p:nvSpPr>
        <p:spPr>
          <a:xfrm>
            <a:off x="1103313" y="1019175"/>
            <a:ext cx="7704137" cy="314007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400" dirty="0" err="1">
                <a:latin typeface="+mn-lt"/>
              </a:rPr>
              <a:t>Грушевський</a:t>
            </a:r>
            <a:r>
              <a:rPr lang="ru-RU" sz="2400" dirty="0">
                <a:latin typeface="+mn-lt"/>
              </a:rPr>
              <a:t> М.С. </a:t>
            </a:r>
            <a:r>
              <a:rPr lang="ru-RU" sz="2400" dirty="0" err="1">
                <a:latin typeface="+mn-lt"/>
              </a:rPr>
              <a:t>Ілюстрована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Історія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err="1">
                <a:latin typeface="+mn-lt"/>
              </a:rPr>
              <a:t>України</a:t>
            </a:r>
            <a:r>
              <a:rPr lang="ru-RU" sz="2400" dirty="0">
                <a:latin typeface="+mn-lt"/>
              </a:rPr>
              <a:t>. — К., 1990.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ru-RU" sz="2400" dirty="0" err="1">
                <a:latin typeface="+mn-lt"/>
              </a:rPr>
              <a:t>Субтельний</a:t>
            </a:r>
            <a:r>
              <a:rPr lang="ru-RU" sz="2400" dirty="0">
                <a:latin typeface="+mn-lt"/>
              </a:rPr>
              <a:t> О. </a:t>
            </a:r>
            <a:r>
              <a:rPr lang="ru-RU" sz="2400" dirty="0" err="1">
                <a:latin typeface="+mn-lt"/>
              </a:rPr>
              <a:t>Україна</a:t>
            </a:r>
            <a:r>
              <a:rPr lang="ru-RU" sz="2400" dirty="0">
                <a:latin typeface="+mn-lt"/>
              </a:rPr>
              <a:t>: </a:t>
            </a:r>
            <a:r>
              <a:rPr lang="ru-RU" sz="2400" dirty="0" err="1">
                <a:latin typeface="+mn-lt"/>
              </a:rPr>
              <a:t>Історія</a:t>
            </a:r>
            <a:r>
              <a:rPr lang="ru-RU" sz="2400" dirty="0">
                <a:latin typeface="+mn-lt"/>
              </a:rPr>
              <a:t>. — К.: </a:t>
            </a:r>
            <a:r>
              <a:rPr lang="ru-RU" sz="2400" dirty="0" err="1">
                <a:latin typeface="+mn-lt"/>
              </a:rPr>
              <a:t>Либідь</a:t>
            </a:r>
            <a:r>
              <a:rPr lang="ru-RU" sz="2400" dirty="0">
                <a:latin typeface="+mn-lt"/>
              </a:rPr>
              <a:t>, 1992.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uk-UA" sz="2400" dirty="0" err="1">
                <a:latin typeface="+mn-lt"/>
              </a:rPr>
              <a:t>Земерова</a:t>
            </a:r>
            <a:r>
              <a:rPr lang="uk-UA" sz="2400" dirty="0">
                <a:latin typeface="+mn-lt"/>
              </a:rPr>
              <a:t> Т.Ю., </a:t>
            </a:r>
            <a:r>
              <a:rPr lang="uk-UA" sz="2400" dirty="0" err="1">
                <a:latin typeface="+mn-lt"/>
              </a:rPr>
              <a:t>Скирда</a:t>
            </a:r>
            <a:r>
              <a:rPr lang="uk-UA" sz="2400" dirty="0">
                <a:latin typeface="+mn-lt"/>
              </a:rPr>
              <a:t> І.М. Практичний довідник. Історія України. – Харків, 2009.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uk-UA" sz="2400" dirty="0">
                <a:latin typeface="+mn-lt"/>
              </a:rPr>
              <a:t>Історія України: </a:t>
            </a:r>
            <a:r>
              <a:rPr lang="uk-UA" sz="2400" dirty="0" err="1">
                <a:latin typeface="+mn-lt"/>
              </a:rPr>
              <a:t>Підруч</a:t>
            </a:r>
            <a:r>
              <a:rPr lang="uk-UA" sz="2400" dirty="0">
                <a:latin typeface="+mn-lt"/>
              </a:rPr>
              <a:t>. для 7 кл. </a:t>
            </a:r>
            <a:r>
              <a:rPr lang="uk-UA" sz="2400" dirty="0" err="1">
                <a:latin typeface="+mn-lt"/>
              </a:rPr>
              <a:t>загальноосвіт</a:t>
            </a:r>
            <a:r>
              <a:rPr lang="uk-UA" sz="2400" dirty="0">
                <a:latin typeface="+mn-lt"/>
              </a:rPr>
              <a:t>. навч. </a:t>
            </a:r>
            <a:r>
              <a:rPr lang="uk-UA" sz="2400" dirty="0" err="1">
                <a:latin typeface="+mn-lt"/>
              </a:rPr>
              <a:t>закл</a:t>
            </a:r>
            <a:r>
              <a:rPr lang="uk-UA" sz="2400" dirty="0">
                <a:latin typeface="+mn-lt"/>
              </a:rPr>
              <a:t>. / В.А. Смолій, В. С. Степанков. – К.: </a:t>
            </a:r>
            <a:r>
              <a:rPr lang="uk-UA" sz="2400" dirty="0" err="1">
                <a:latin typeface="+mn-lt"/>
              </a:rPr>
              <a:t>Генеза</a:t>
            </a:r>
            <a:r>
              <a:rPr lang="uk-UA" sz="2400" dirty="0">
                <a:latin typeface="+mn-lt"/>
              </a:rPr>
              <a:t>, 2007.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Tx/>
              <a:buBlip>
                <a:blip r:embed="rId2"/>
              </a:buBlip>
              <a:defRPr/>
            </a:pPr>
            <a:r>
              <a:rPr lang="uk-UA" sz="2400" dirty="0" err="1">
                <a:latin typeface="+mn-lt"/>
              </a:rPr>
              <a:t>Свідерський</a:t>
            </a:r>
            <a:r>
              <a:rPr lang="uk-UA" sz="2400" dirty="0">
                <a:latin typeface="+mn-lt"/>
              </a:rPr>
              <a:t> Ю. Ю., </a:t>
            </a:r>
            <a:r>
              <a:rPr lang="uk-UA" sz="2400" dirty="0" err="1">
                <a:latin typeface="+mn-lt"/>
              </a:rPr>
              <a:t>Ладиченко</a:t>
            </a:r>
            <a:r>
              <a:rPr lang="uk-UA" sz="2400" dirty="0">
                <a:latin typeface="+mn-lt"/>
              </a:rPr>
              <a:t> Т. В., </a:t>
            </a:r>
            <a:r>
              <a:rPr lang="uk-UA" sz="2400" dirty="0" err="1">
                <a:latin typeface="+mn-lt"/>
              </a:rPr>
              <a:t>Романишин</a:t>
            </a:r>
            <a:r>
              <a:rPr lang="uk-UA" sz="2400" dirty="0">
                <a:latin typeface="+mn-lt"/>
              </a:rPr>
              <a:t> Н. Ю. Історія України: </a:t>
            </a:r>
            <a:r>
              <a:rPr lang="uk-UA" sz="2400" dirty="0" err="1">
                <a:latin typeface="+mn-lt"/>
              </a:rPr>
              <a:t>Підруч</a:t>
            </a:r>
            <a:r>
              <a:rPr lang="uk-UA" sz="2400" dirty="0">
                <a:latin typeface="+mn-lt"/>
              </a:rPr>
              <a:t>. для 7 кл. – К.: Грамота, 2007.</a:t>
            </a:r>
            <a:endParaRPr lang="ru-RU" dirty="0"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uk-UA" i="1" dirty="0">
              <a:solidFill>
                <a:srgbClr val="502800"/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7213" y="4086234"/>
            <a:ext cx="7996347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Інтернет-ресурси</a:t>
            </a:r>
            <a:r>
              <a:rPr lang="uk-UA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:</a:t>
            </a:r>
          </a:p>
        </p:txBody>
      </p:sp>
      <p:sp>
        <p:nvSpPr>
          <p:cNvPr id="30725" name="Місце для вмісту 2"/>
          <p:cNvSpPr txBox="1">
            <a:spLocks/>
          </p:cNvSpPr>
          <p:nvPr/>
        </p:nvSpPr>
        <p:spPr bwMode="auto">
          <a:xfrm>
            <a:off x="1614488" y="4597400"/>
            <a:ext cx="686435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>
                <a:solidFill>
                  <a:srgbClr val="502800"/>
                </a:solidFill>
                <a:latin typeface="Georgia" pitchFamily="18" charset="0"/>
                <a:hlinkClick r:id="rId3"/>
              </a:rPr>
              <a:t>http</a:t>
            </a:r>
            <a:r>
              <a:rPr lang="uk-UA">
                <a:solidFill>
                  <a:srgbClr val="502800"/>
                </a:solidFill>
                <a:latin typeface="Georgia" pitchFamily="18" charset="0"/>
                <a:hlinkClick r:id="rId3"/>
              </a:rPr>
              <a:t>://</a:t>
            </a:r>
            <a:r>
              <a:rPr lang="en-US">
                <a:solidFill>
                  <a:srgbClr val="502800"/>
                </a:solidFill>
                <a:latin typeface="Georgia" pitchFamily="18" charset="0"/>
                <a:hlinkClick r:id="rId3"/>
              </a:rPr>
              <a:t>uk</a:t>
            </a:r>
            <a:r>
              <a:rPr lang="uk-UA">
                <a:solidFill>
                  <a:srgbClr val="502800"/>
                </a:solidFill>
                <a:latin typeface="Georgia" pitchFamily="18" charset="0"/>
                <a:hlinkClick r:id="rId3"/>
              </a:rPr>
              <a:t>.</a:t>
            </a:r>
            <a:r>
              <a:rPr lang="en-US">
                <a:solidFill>
                  <a:srgbClr val="502800"/>
                </a:solidFill>
                <a:latin typeface="Georgia" pitchFamily="18" charset="0"/>
                <a:hlinkClick r:id="rId3"/>
              </a:rPr>
              <a:t>wikipedia</a:t>
            </a:r>
            <a:r>
              <a:rPr lang="uk-UA">
                <a:solidFill>
                  <a:srgbClr val="502800"/>
                </a:solidFill>
                <a:latin typeface="Georgia" pitchFamily="18" charset="0"/>
                <a:hlinkClick r:id="rId3"/>
              </a:rPr>
              <a:t>.</a:t>
            </a:r>
            <a:r>
              <a:rPr lang="en-US">
                <a:solidFill>
                  <a:srgbClr val="502800"/>
                </a:solidFill>
                <a:latin typeface="Georgia" pitchFamily="18" charset="0"/>
                <a:hlinkClick r:id="rId3"/>
              </a:rPr>
              <a:t>org</a:t>
            </a:r>
            <a:r>
              <a:rPr lang="uk-UA">
                <a:solidFill>
                  <a:srgbClr val="502800"/>
                </a:solidFill>
                <a:latin typeface="Georgia" pitchFamily="18" charset="0"/>
                <a:hlinkClick r:id="rId3"/>
              </a:rPr>
              <a:t>/</a:t>
            </a:r>
            <a:r>
              <a:rPr lang="en-US">
                <a:solidFill>
                  <a:srgbClr val="502800"/>
                </a:solidFill>
                <a:latin typeface="Georgia" pitchFamily="18" charset="0"/>
                <a:hlinkClick r:id="rId3"/>
              </a:rPr>
              <a:t>wiki</a:t>
            </a:r>
            <a:endParaRPr lang="uk-UA" i="1">
              <a:solidFill>
                <a:srgbClr val="502800"/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>
                <a:solidFill>
                  <a:srgbClr val="502800"/>
                </a:solidFill>
                <a:latin typeface="Georgia" pitchFamily="18" charset="0"/>
                <a:hlinkClick r:id="rId4"/>
              </a:rPr>
              <a:t>http://www.youtube.com</a:t>
            </a:r>
            <a:endParaRPr lang="uk-UA">
              <a:solidFill>
                <a:srgbClr val="502800"/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>
                <a:solidFill>
                  <a:srgbClr val="502800"/>
                </a:solidFill>
                <a:latin typeface="Georgia" pitchFamily="18" charset="0"/>
                <a:hlinkClick r:id="rId5"/>
              </a:rPr>
              <a:t>http://commons.wikimedia.org/wiki</a:t>
            </a:r>
            <a:endParaRPr lang="uk-UA">
              <a:solidFill>
                <a:srgbClr val="502800"/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>
                <a:solidFill>
                  <a:srgbClr val="502800"/>
                </a:solidFill>
                <a:latin typeface="Georgia" pitchFamily="18" charset="0"/>
                <a:hlinkClick r:id="rId6"/>
              </a:rPr>
              <a:t>http://studentus.net</a:t>
            </a:r>
            <a:endParaRPr lang="uk-UA">
              <a:solidFill>
                <a:srgbClr val="502800"/>
              </a:solidFill>
              <a:latin typeface="Georgia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en-US">
                <a:solidFill>
                  <a:srgbClr val="502800"/>
                </a:solidFill>
                <a:latin typeface="Georgia" pitchFamily="18" charset="0"/>
                <a:hlinkClick r:id="rId7"/>
              </a:rPr>
              <a:t>http://i100rik.com.ua</a:t>
            </a:r>
            <a:endParaRPr lang="uk-UA">
              <a:solidFill>
                <a:srgbClr val="502800"/>
              </a:solidFill>
              <a:latin typeface="Georgia" pitchFamily="18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957213" y="0"/>
            <a:ext cx="7920000" cy="742094"/>
          </a:xfrm>
        </p:spPr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використаних джерел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АКТУАЛІЗАЦІЯ ОПОРНИХ ЗНАНЬ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7213" y="1092168"/>
            <a:ext cx="7886808" cy="46166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1.Дайте відповідь на запитання</a:t>
            </a:r>
            <a:endParaRPr lang="ru-RU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266825" y="2457450"/>
            <a:ext cx="7561263" cy="2862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>
                <a:solidFill>
                  <a:schemeClr val="accent6">
                    <a:lumMod val="90000"/>
                    <a:lumOff val="10000"/>
                  </a:schemeClr>
                </a:solidFill>
                <a:latin typeface="Times New Roman" pitchFamily="18" charset="0"/>
              </a:rPr>
              <a:t>1.Як вплинули природа і географічне розташування Аравії на заняття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>
                <a:solidFill>
                  <a:schemeClr val="accent6">
                    <a:lumMod val="90000"/>
                    <a:lumOff val="10000"/>
                  </a:schemeClr>
                </a:solidFill>
                <a:latin typeface="Times New Roman" pitchFamily="18" charset="0"/>
              </a:rPr>
              <a:t>Її населення?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i="1" dirty="0">
              <a:solidFill>
                <a:schemeClr val="accent6">
                  <a:lumMod val="90000"/>
                  <a:lumOff val="10000"/>
                </a:schemeClr>
              </a:solidFill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>
                <a:solidFill>
                  <a:schemeClr val="accent6">
                    <a:lumMod val="90000"/>
                    <a:lumOff val="10000"/>
                  </a:schemeClr>
                </a:solidFill>
                <a:latin typeface="Times New Roman" pitchFamily="18" charset="0"/>
              </a:rPr>
              <a:t>2. Яку роль відіграло прийняття ісламу в об'єднанні арабів?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i="1" dirty="0">
              <a:solidFill>
                <a:schemeClr val="accent6">
                  <a:lumMod val="90000"/>
                  <a:lumOff val="10000"/>
                </a:schemeClr>
              </a:solidFill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i="1" dirty="0">
                <a:solidFill>
                  <a:schemeClr val="accent6">
                    <a:lumMod val="90000"/>
                    <a:lumOff val="10000"/>
                  </a:schemeClr>
                </a:solidFill>
                <a:latin typeface="Times New Roman" pitchFamily="18" charset="0"/>
              </a:rPr>
              <a:t>3. Чим можна пояснити  перемоги арабів у завойовницьких війнах</a:t>
            </a:r>
            <a:r>
              <a:rPr lang="uk-UA" sz="2000" b="1" i="1" dirty="0">
                <a:solidFill>
                  <a:schemeClr val="accent6">
                    <a:lumMod val="90000"/>
                    <a:lumOff val="10000"/>
                  </a:schemeClr>
                </a:solidFill>
                <a:latin typeface="Times New Roman" pitchFamily="18" charset="0"/>
              </a:rPr>
              <a:t>?</a:t>
            </a:r>
            <a:endParaRPr lang="uk-UA" sz="2000" b="1" i="1" dirty="0">
              <a:solidFill>
                <a:schemeClr val="accent6">
                  <a:lumMod val="90000"/>
                  <a:lumOff val="10000"/>
                </a:schemeClr>
              </a:solidFill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000" b="1" i="1" dirty="0">
              <a:solidFill>
                <a:schemeClr val="accent6">
                  <a:lumMod val="90000"/>
                  <a:lumOff val="10000"/>
                </a:schemeClr>
              </a:solidFill>
              <a:latin typeface="Times New Roman" pitchFamily="18" charset="0"/>
            </a:endParaRPr>
          </a:p>
        </p:txBody>
      </p:sp>
      <p:pic>
        <p:nvPicPr>
          <p:cNvPr id="1026" name="Picture 2" descr="C:\Users\ffff\Desktop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941168"/>
            <a:ext cx="1866900" cy="1799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066800" y="1347788"/>
            <a:ext cx="7847013" cy="5075237"/>
          </a:xfrm>
        </p:spPr>
        <p:txBody>
          <a:bodyPr rtlCol="0">
            <a:noAutofit/>
          </a:bodyPr>
          <a:lstStyle/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i="1" dirty="0" smtClean="0">
                <a:solidFill>
                  <a:schemeClr val="accent6">
                    <a:lumMod val="90000"/>
                    <a:lumOff val="10000"/>
                  </a:schemeClr>
                </a:solidFill>
              </a:rPr>
              <a:t>Особливості арабської культури</a:t>
            </a: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i="1" dirty="0" smtClean="0">
                <a:solidFill>
                  <a:schemeClr val="accent6">
                    <a:lumMod val="90000"/>
                    <a:lumOff val="10000"/>
                  </a:schemeClr>
                </a:solidFill>
              </a:rPr>
              <a:t> Мистецтво країн халіфату</a:t>
            </a: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i="1" dirty="0" smtClean="0">
                <a:solidFill>
                  <a:schemeClr val="accent6">
                    <a:lumMod val="90000"/>
                    <a:lumOff val="10000"/>
                  </a:schemeClr>
                </a:solidFill>
              </a:rPr>
              <a:t> Розвиток науки</a:t>
            </a: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r>
              <a:rPr lang="uk-UA" i="1" dirty="0" smtClean="0">
                <a:solidFill>
                  <a:schemeClr val="accent6">
                    <a:lumMod val="90000"/>
                    <a:lumOff val="10000"/>
                  </a:schemeClr>
                </a:solidFill>
              </a:rPr>
              <a:t>Архітектура</a:t>
            </a: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endParaRPr lang="uk-UA" i="1" dirty="0" smtClean="0">
              <a:solidFill>
                <a:srgbClr val="C00000"/>
              </a:solidFill>
            </a:endParaRP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endParaRPr lang="uk-UA" i="1" dirty="0" smtClean="0">
              <a:solidFill>
                <a:srgbClr val="C00000"/>
              </a:solidFill>
            </a:endParaRPr>
          </a:p>
          <a:p>
            <a:pPr marL="514350" indent="-514350" fontAlgn="auto">
              <a:spcAft>
                <a:spcPts val="0"/>
              </a:spcAft>
              <a:buFontTx/>
              <a:buAutoNum type="arabicPeriod"/>
              <a:defRPr/>
            </a:pPr>
            <a:endParaRPr lang="uk-UA" i="1" dirty="0" smtClean="0">
              <a:solidFill>
                <a:srgbClr val="C00000"/>
              </a:solidFill>
            </a:endParaRPr>
          </a:p>
          <a:p>
            <a:pPr marL="514350" indent="-514350" fontAlgn="auto">
              <a:spcAft>
                <a:spcPts val="0"/>
              </a:spcAft>
              <a:buFontTx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Особливості культури халіфату</a:t>
            </a:r>
            <a:endParaRPr lang="ru-RU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971550" y="1233488"/>
            <a:ext cx="7920038" cy="5111750"/>
          </a:xfrm>
        </p:spPr>
        <p:txBody>
          <a:bodyPr/>
          <a:lstStyle/>
          <a:p>
            <a:r>
              <a:rPr lang="uk-UA" smtClean="0"/>
              <a:t>Шанобливе ставлення до знань, підтримка науки;</a:t>
            </a:r>
          </a:p>
          <a:p>
            <a:r>
              <a:rPr lang="uk-UA" smtClean="0"/>
              <a:t>Збереження і використання культурних досягнень античності і Стародавнього Сходу;</a:t>
            </a:r>
          </a:p>
          <a:p>
            <a:r>
              <a:rPr lang="uk-UA" smtClean="0"/>
              <a:t>Заборона зображувати людей і будь-яких живих істот;</a:t>
            </a:r>
          </a:p>
          <a:p>
            <a:r>
              <a:rPr lang="uk-UA" smtClean="0"/>
              <a:t>Відсутність картин і ікон;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Мистецтво</a:t>
            </a:r>
            <a:endParaRPr lang="ru-RU" dirty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971550" y="1233488"/>
            <a:ext cx="7920038" cy="5111750"/>
          </a:xfrm>
        </p:spPr>
        <p:txBody>
          <a:bodyPr/>
          <a:lstStyle/>
          <a:p>
            <a:r>
              <a:rPr lang="uk-UA" smtClean="0"/>
              <a:t>Арабески – рід орнаментів у архітектурі і мистецтві, заснований на переплетені листків</a:t>
            </a:r>
            <a:endParaRPr lang="ru-RU" smtClean="0"/>
          </a:p>
        </p:txBody>
      </p:sp>
      <p:pic>
        <p:nvPicPr>
          <p:cNvPr id="1027" name="Picture 3" descr="C:\Users\ffff\Desktop\скачанные файл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5676" y="2528900"/>
            <a:ext cx="2916324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ffff\Desktop\images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92" y="2888940"/>
            <a:ext cx="306034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Арабески</a:t>
            </a:r>
            <a:endParaRPr lang="ru-RU" dirty="0"/>
          </a:p>
        </p:txBody>
      </p:sp>
      <p:pic>
        <p:nvPicPr>
          <p:cNvPr id="20482" name="Picture 2" descr="C:\Users\ffff\Desktop\images (8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64163" y="1484313"/>
            <a:ext cx="3240087" cy="4908550"/>
          </a:xfrm>
        </p:spPr>
      </p:pic>
      <p:pic>
        <p:nvPicPr>
          <p:cNvPr id="20483" name="Picture 3" descr="C:\Users\ffff\Desktop\images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8063" y="1881188"/>
            <a:ext cx="37433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Арабська писемність</a:t>
            </a:r>
            <a:endParaRPr lang="ru-RU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971550" y="1233488"/>
            <a:ext cx="7920038" cy="5111750"/>
          </a:xfrm>
        </p:spPr>
        <p:txBody>
          <a:bodyPr/>
          <a:lstStyle/>
          <a:p>
            <a:r>
              <a:rPr lang="ru-RU" b="1" i="1" smtClean="0"/>
              <a:t>Перша сура</a:t>
            </a:r>
          </a:p>
          <a:p>
            <a:pPr>
              <a:buFontTx/>
              <a:buNone/>
            </a:pPr>
            <a:r>
              <a:rPr lang="ru-RU" b="1" i="1" smtClean="0"/>
              <a:t> в рукописі </a:t>
            </a:r>
          </a:p>
          <a:p>
            <a:pPr>
              <a:buFontTx/>
              <a:buNone/>
            </a:pPr>
            <a:r>
              <a:rPr lang="ru-RU" b="1" i="1" smtClean="0"/>
              <a:t>Корану </a:t>
            </a:r>
          </a:p>
          <a:p>
            <a:endParaRPr lang="ru-RU" smtClean="0"/>
          </a:p>
        </p:txBody>
      </p:sp>
      <p:pic>
        <p:nvPicPr>
          <p:cNvPr id="21507" name="Picture 2" descr="C:\Users\User\Desktop\арабский халифат\Перша сура в рукопису Корану Гаттат Азіза Ефенді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3688" y="1376363"/>
            <a:ext cx="4032250" cy="493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fff\Desktop\скачанные файлы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028" y="332656"/>
            <a:ext cx="3651287" cy="3420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ffff\Desktop\скачанные файлы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628" y="3392996"/>
            <a:ext cx="2664296" cy="2704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ffff\Desktop\images (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68660"/>
            <a:ext cx="2790056" cy="2716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ffff\Desktop\image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004" y="4329100"/>
            <a:ext cx="2304256" cy="183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Архітектура</a:t>
            </a:r>
            <a:endParaRPr lang="ru-RU" dirty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971550" y="1233488"/>
            <a:ext cx="7920038" cy="5111750"/>
          </a:xfrm>
        </p:spPr>
        <p:txBody>
          <a:bodyPr/>
          <a:lstStyle/>
          <a:p>
            <a:r>
              <a:rPr lang="uk-UA" i="1" smtClean="0"/>
              <a:t>Кааба – святиня арабської</a:t>
            </a:r>
            <a:endParaRPr lang="ru-RU" i="1" smtClean="0"/>
          </a:p>
        </p:txBody>
      </p:sp>
      <p:pic>
        <p:nvPicPr>
          <p:cNvPr id="4" name="Picture 3" descr="C:\Users\User\Desktop\арабский халифат\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736812"/>
            <a:ext cx="7920880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2A1500"/>
      </a:accent6>
      <a:hlink>
        <a:srgbClr val="0000FF"/>
      </a:hlink>
      <a:folHlink>
        <a:srgbClr val="80008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234</Words>
  <Application>Microsoft Office PowerPoint</Application>
  <PresentationFormat>Экран (4:3)</PresentationFormat>
  <Paragraphs>44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Georgia</vt:lpstr>
      <vt:lpstr>Arial</vt:lpstr>
      <vt:lpstr>Calibri</vt:lpstr>
      <vt:lpstr>Times New Roman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З VІІ століття важливим атрибутом мечеті став Мінарет – висока башня з якої оголошувався час молитви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Admin</cp:lastModifiedBy>
  <cp:revision>212</cp:revision>
  <dcterms:created xsi:type="dcterms:W3CDTF">2014-08-01T14:04:11Z</dcterms:created>
  <dcterms:modified xsi:type="dcterms:W3CDTF">2014-05-23T02:01:46Z</dcterms:modified>
</cp:coreProperties>
</file>