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8" r:id="rId9"/>
    <p:sldId id="269" r:id="rId10"/>
    <p:sldId id="261" r:id="rId11"/>
    <p:sldId id="262" r:id="rId12"/>
    <p:sldId id="263" r:id="rId13"/>
    <p:sldId id="264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E67879-8379-42F7-B174-4ED4531AC9B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ADE0365-45CC-44D8-B8F8-C427B20AD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67879-8379-42F7-B174-4ED4531AC9B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E0365-45CC-44D8-B8F8-C427B20AD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8E67879-8379-42F7-B174-4ED4531AC9B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ADE0365-45CC-44D8-B8F8-C427B20AD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67879-8379-42F7-B174-4ED4531AC9B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E0365-45CC-44D8-B8F8-C427B20AD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E67879-8379-42F7-B174-4ED4531AC9B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ADE0365-45CC-44D8-B8F8-C427B20AD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67879-8379-42F7-B174-4ED4531AC9B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E0365-45CC-44D8-B8F8-C427B20AD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67879-8379-42F7-B174-4ED4531AC9B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E0365-45CC-44D8-B8F8-C427B20AD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67879-8379-42F7-B174-4ED4531AC9B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E0365-45CC-44D8-B8F8-C427B20AD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E67879-8379-42F7-B174-4ED4531AC9B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E0365-45CC-44D8-B8F8-C427B20AD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67879-8379-42F7-B174-4ED4531AC9B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E0365-45CC-44D8-B8F8-C427B20AD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67879-8379-42F7-B174-4ED4531AC9B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E0365-45CC-44D8-B8F8-C427B20AD8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8E67879-8379-42F7-B174-4ED4531AC9B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ADE0365-45CC-44D8-B8F8-C427B20AD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a9dac_e761092_X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0"/>
            <a:ext cx="6929486" cy="71027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500042"/>
            <a:ext cx="4714908" cy="2868168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uk-UA" dirty="0" smtClean="0"/>
              <a:t>Культура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 мовлення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5000636"/>
            <a:ext cx="5114778" cy="1101248"/>
          </a:xfrm>
        </p:spPr>
        <p:txBody>
          <a:bodyPr>
            <a:noAutofit/>
          </a:bodyPr>
          <a:lstStyle/>
          <a:p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Урок розвитку зв’язного мовлення з української мови у 10 класі</a:t>
            </a:r>
          </a:p>
          <a:p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Підготувала  </a:t>
            </a:r>
            <a:r>
              <a:rPr lang="uk-UA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Возносименко</a:t>
            </a:r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Г.М.</a:t>
            </a:r>
          </a:p>
          <a:p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Вчитель  української мови і літератури </a:t>
            </a:r>
            <a:r>
              <a:rPr lang="uk-UA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Новоселицького</a:t>
            </a:r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НВК “ДНЗ –ЗОШ </a:t>
            </a:r>
            <a:r>
              <a:rPr lang="uk-UA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І-ІІст.”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r>
              <a:rPr lang="uk-UA" dirty="0" smtClean="0"/>
              <a:t>Лінгвістична довідка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Мовний етикет </a:t>
            </a:r>
            <a:r>
              <a:rPr lang="uk-UA" dirty="0" smtClean="0"/>
              <a:t>– національно специфічні правила мовної поведінки, що реалізуються в системі стійких виразів (етикетних формул), усталених для використання в різних ситуаціях спілкування для ввічливого контакту зі співрозмовником (під час вітання, звертання, знайомства, висловлення подяки, прощання тощо).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58204" cy="82294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Як слід спілкуватися з людьми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7239000" cy="4846320"/>
          </a:xfrm>
        </p:spPr>
        <p:txBody>
          <a:bodyPr/>
          <a:lstStyle/>
          <a:p>
            <a:r>
              <a:rPr lang="uk-UA" dirty="0" smtClean="0"/>
              <a:t>Говоріть лише тоді, коли вам є що сказати.</a:t>
            </a:r>
          </a:p>
          <a:p>
            <a:r>
              <a:rPr lang="uk-UA" dirty="0" smtClean="0"/>
              <a:t>Цікаво не може говорити той, хто нічого не читає, не бере участі у громадському житті, не відвідує культурних заходів, не дискутує з товаришами, не подорожує, і нічого не переживає.</a:t>
            </a:r>
          </a:p>
          <a:p>
            <a:r>
              <a:rPr lang="uk-UA" dirty="0" smtClean="0"/>
              <a:t>Виявіть, які слова ви вживаєте надто часто, і намагайтеся замінити їх іншими словами й виразами.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/>
          <a:lstStyle/>
          <a:p>
            <a:r>
              <a:rPr lang="uk-UA" dirty="0" smtClean="0"/>
              <a:t>Чергуйте довгі речення з короткими.</a:t>
            </a:r>
          </a:p>
          <a:p>
            <a:r>
              <a:rPr lang="uk-UA" dirty="0" smtClean="0"/>
              <a:t>Часте вживання особових займенників замість імен осіб може призвести до неправильного тлумачення сказаного. </a:t>
            </a:r>
          </a:p>
          <a:p>
            <a:r>
              <a:rPr lang="uk-UA" dirty="0" smtClean="0"/>
              <a:t>Вживайте більше слів , які підкреслюють шанобливе ставлення до людей.</a:t>
            </a:r>
          </a:p>
          <a:p>
            <a:r>
              <a:rPr lang="uk-UA" dirty="0" smtClean="0"/>
              <a:t>Запитання – дуже зручна форма наказу. Ставте запитання.</a:t>
            </a:r>
          </a:p>
          <a:p>
            <a:r>
              <a:rPr lang="uk-UA" dirty="0" smtClean="0"/>
              <a:t>Думки треба донести до слухачів. </a:t>
            </a:r>
            <a:r>
              <a:rPr lang="ru-RU" dirty="0" err="1" smtClean="0"/>
              <a:t>Вживайте</a:t>
            </a:r>
            <a:r>
              <a:rPr lang="ru-RU" dirty="0" smtClean="0"/>
              <a:t>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епітети</a:t>
            </a:r>
            <a:r>
              <a:rPr lang="ru-RU" dirty="0" smtClean="0"/>
              <a:t>, </a:t>
            </a:r>
            <a:r>
              <a:rPr lang="ru-RU" dirty="0" err="1" smtClean="0"/>
              <a:t>порівняння</a:t>
            </a:r>
            <a:r>
              <a:rPr lang="ru-RU" dirty="0" smtClean="0"/>
              <a:t>, </a:t>
            </a:r>
            <a:r>
              <a:rPr lang="ru-RU" dirty="0" err="1" smtClean="0"/>
              <a:t>метафори</a:t>
            </a:r>
            <a:r>
              <a:rPr lang="ru-RU" dirty="0" smtClean="0"/>
              <a:t>, </a:t>
            </a:r>
            <a:r>
              <a:rPr lang="ru-RU" dirty="0" err="1" smtClean="0"/>
              <a:t>прислів</a:t>
            </a:r>
            <a:r>
              <a:rPr lang="en-US" dirty="0" smtClean="0"/>
              <a:t>’</a:t>
            </a:r>
            <a:r>
              <a:rPr lang="uk-UA" dirty="0" smtClean="0"/>
              <a:t>я, приказки, афоризми, цитати.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20040"/>
            <a:ext cx="6838976" cy="608630"/>
          </a:xfrm>
        </p:spPr>
        <p:txBody>
          <a:bodyPr/>
          <a:lstStyle/>
          <a:p>
            <a:r>
              <a:rPr lang="uk-UA" dirty="0" smtClean="0"/>
              <a:t>        поміркуймо!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Прочитайте текст. Як автор тлумачить поняття </a:t>
            </a:r>
            <a:r>
              <a:rPr lang="uk-UA" dirty="0" smtClean="0">
                <a:solidFill>
                  <a:srgbClr val="C00000"/>
                </a:solidFill>
              </a:rPr>
              <a:t>культура і мовна культура?</a:t>
            </a:r>
          </a:p>
          <a:p>
            <a:r>
              <a:rPr lang="uk-UA" sz="1800" dirty="0" smtClean="0"/>
              <a:t>Людина створила культуру, а культура – людину. Людина реалізується в культурі думки, культурі праці й культурі мови.</a:t>
            </a:r>
          </a:p>
          <a:p>
            <a:r>
              <a:rPr lang="uk-UA" sz="1800" dirty="0" smtClean="0"/>
              <a:t>Культура – це не тільки все те , що створено руками й розумом людини, а й вироблений віками спосіб суспільного поводження , що виражається в народних звичаях, віруваннях, у ставленні один до одного , до праці , до мови.</a:t>
            </a:r>
          </a:p>
          <a:p>
            <a:r>
              <a:rPr lang="uk-UA" sz="1800" dirty="0" smtClean="0"/>
              <a:t>Мовна культура – це надійна опора у вираженні незалежності думки, розвиненості людських почуттів, у вихованні діяльного, справжнього патріотизму.  ( В.</a:t>
            </a:r>
            <a:r>
              <a:rPr lang="uk-UA" sz="1800" dirty="0" err="1" smtClean="0"/>
              <a:t>Русанівський</a:t>
            </a:r>
            <a:r>
              <a:rPr lang="uk-UA" sz="1800" dirty="0" smtClean="0"/>
              <a:t>)</a:t>
            </a:r>
            <a:endParaRPr lang="ru-RU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Редактор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Відредагуйте речення. Поясніть суть допущених помилок.</a:t>
            </a:r>
            <a:endParaRPr lang="uk-UA" sz="1800" dirty="0" smtClean="0"/>
          </a:p>
          <a:p>
            <a:r>
              <a:rPr lang="uk-UA" sz="2400" dirty="0" smtClean="0"/>
              <a:t>1.Питання йшло про нове будівництво школи на протязі року.2.На нараді було розглянуто комплекс питань, пов’язаних з аграрним комплексом. 3. Текст заяви має бути лаконічним і стислим..4.Публіка захоплено слухала тріо з трьох виконавців. 5. Питання про цей апарат досліджувалося в кількох дослідженнях. 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Мозковий штурм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Чому мовну культуру вважають опорою у вираженні думки, розвиненості почуттів?</a:t>
            </a:r>
            <a:endParaRPr lang="ru-RU" dirty="0"/>
          </a:p>
        </p:txBody>
      </p:sp>
      <p:pic>
        <p:nvPicPr>
          <p:cNvPr id="4" name="Рисунок 7" descr="44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485979">
            <a:off x="6299708" y="3615148"/>
            <a:ext cx="1184275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ux4Ag6P3f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714752"/>
            <a:ext cx="2143140" cy="2110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30a36f3bdea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3571876"/>
            <a:ext cx="260826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Робота зі словником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З’ясуйте лексичні значення слів , які записані першими в кожному синонімічному ряді. За потреби скористайтеся тлумачним словником або словником синонімів.</a:t>
            </a:r>
          </a:p>
          <a:p>
            <a:r>
              <a:rPr lang="uk-UA" sz="1800" dirty="0" smtClean="0"/>
              <a:t>Авторитет – повага, пошана, престиж, вага.</a:t>
            </a:r>
          </a:p>
          <a:p>
            <a:r>
              <a:rPr lang="uk-UA" sz="1800" dirty="0" smtClean="0"/>
              <a:t>Аргумент – доказ, підстава, обґрунтування, мотив.</a:t>
            </a:r>
          </a:p>
          <a:p>
            <a:r>
              <a:rPr lang="uk-UA" sz="1800" dirty="0" smtClean="0"/>
              <a:t>Дефект – помилка, прорахунок, хиба, вада.</a:t>
            </a:r>
          </a:p>
          <a:p>
            <a:r>
              <a:rPr lang="uk-UA" sz="1800" dirty="0" smtClean="0"/>
              <a:t>Ремонтувати – лагодити, налагоджувати, виправляти, відновлювати.</a:t>
            </a:r>
          </a:p>
          <a:p>
            <a:r>
              <a:rPr lang="uk-UA" sz="1800" dirty="0" smtClean="0"/>
              <a:t>Чіткий – ясний, очевидний, недвозначний, однозначний.</a:t>
            </a:r>
          </a:p>
          <a:p>
            <a:r>
              <a:rPr lang="uk-UA" sz="1800" dirty="0" smtClean="0"/>
              <a:t>Екстрений – негайний, спішний,терміновий,надзвичайний</a:t>
            </a:r>
            <a:r>
              <a:rPr lang="uk-UA" sz="1800" smtClean="0"/>
              <a:t>, невідкладний. </a:t>
            </a:r>
            <a:endParaRPr lang="ru-RU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Мікрофон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Як ви розумієте вислів французького письменника Франсуа де Ларошфуко:</a:t>
            </a:r>
            <a:r>
              <a:rPr lang="uk-UA" sz="4000" dirty="0" smtClean="0">
                <a:solidFill>
                  <a:srgbClr val="0070C0"/>
                </a:solidFill>
              </a:rPr>
              <a:t> </a:t>
            </a:r>
            <a:r>
              <a:rPr lang="uk-UA" sz="4000" dirty="0" err="1" smtClean="0">
                <a:solidFill>
                  <a:srgbClr val="0070C0"/>
                </a:solidFill>
              </a:rPr>
              <a:t>“Істинне</a:t>
            </a:r>
            <a:r>
              <a:rPr lang="uk-UA" sz="4000" dirty="0" smtClean="0">
                <a:solidFill>
                  <a:srgbClr val="0070C0"/>
                </a:solidFill>
              </a:rPr>
              <a:t> красномовство полягає в тому , щоб сказати все, що треба, але не більше ” ?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Висновки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1.Культура мовлення залежить від кожного мовця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того , яку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себе </a:t>
            </a:r>
            <a:r>
              <a:rPr lang="ru-RU" dirty="0" err="1" smtClean="0"/>
              <a:t>комунікативну</a:t>
            </a:r>
            <a:r>
              <a:rPr lang="ru-RU" dirty="0" smtClean="0"/>
              <a:t> </a:t>
            </a:r>
            <a:r>
              <a:rPr lang="ru-RU" dirty="0" err="1" smtClean="0"/>
              <a:t>ситуацію</a:t>
            </a:r>
            <a:r>
              <a:rPr lang="ru-RU" dirty="0" smtClean="0"/>
              <a:t>, </a:t>
            </a:r>
            <a:r>
              <a:rPr lang="ru-RU" dirty="0" err="1" smtClean="0"/>
              <a:t>мовну</a:t>
            </a:r>
            <a:r>
              <a:rPr lang="ru-RU" dirty="0" smtClean="0"/>
              <a:t> ауру.</a:t>
            </a:r>
          </a:p>
          <a:p>
            <a:r>
              <a:rPr lang="uk-UA" dirty="0" smtClean="0"/>
              <a:t>2.Важливо дбати про те , щоб мовлення було змістовним , логічно послідовним , багатим, виразним , точним, доречним , правильним.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Домашнє завдання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Опрацювати теоретичний матеріал;</a:t>
            </a:r>
          </a:p>
          <a:p>
            <a:r>
              <a:rPr lang="uk-UA" dirty="0" smtClean="0"/>
              <a:t>Написати твір-розповідь на одну з тем: </a:t>
            </a:r>
            <a:r>
              <a:rPr lang="uk-UA" dirty="0" err="1" smtClean="0"/>
              <a:t>“Жертовність</a:t>
            </a:r>
            <a:r>
              <a:rPr lang="uk-UA" dirty="0" smtClean="0"/>
              <a:t> у житті людини ”, “ Тепло отчого дому ”,”У вирій відлітають </a:t>
            </a:r>
            <a:r>
              <a:rPr lang="uk-UA" dirty="0" err="1" smtClean="0"/>
              <a:t>журавлі”</a:t>
            </a:r>
            <a:r>
              <a:rPr lang="uk-UA" dirty="0" smtClean="0"/>
              <a:t>. Зверніть увагу на змістовність та логічну послідовність.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11713-c3b1c227be7f03a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857232"/>
            <a:ext cx="7072362" cy="3929090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Мета  уроку : систематизувати і узагальнити знання про мову і мовлення, вимоги до культури мовлення; ознайомити з нормами культури  мовлення, збагачувати словниковий запас; виховувати культуру мовлення , взаєморозуміння, поваги. 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Використана література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sz="2800" dirty="0" err="1" smtClean="0"/>
              <a:t>Глазова</a:t>
            </a:r>
            <a:r>
              <a:rPr lang="uk-UA" sz="2800" dirty="0" smtClean="0"/>
              <a:t> О.П. Українська мова. 10-11 класи. Матеріали до уроків: Посібник для вчителя. – Харків: Ранок, 2000.- 176с.</a:t>
            </a:r>
          </a:p>
          <a:p>
            <a:pPr>
              <a:buNone/>
            </a:pPr>
            <a:r>
              <a:rPr lang="en-US" sz="2800" dirty="0" smtClean="0"/>
              <a:t>   </a:t>
            </a:r>
            <a:r>
              <a:rPr lang="uk-UA" sz="2800" dirty="0" smtClean="0"/>
              <a:t>Заболотний О.В.,Заболотний В.В. Українська мова 10 клас. Рівень стандарту,- Київ,</a:t>
            </a:r>
            <a:r>
              <a:rPr lang="uk-UA" sz="2800" dirty="0" err="1" smtClean="0"/>
              <a:t>”Генеза”</a:t>
            </a:r>
            <a:r>
              <a:rPr lang="uk-UA" sz="2800" dirty="0" smtClean="0"/>
              <a:t>,2010. -218с.</a:t>
            </a:r>
          </a:p>
          <a:p>
            <a:r>
              <a:rPr lang="uk-UA" sz="2800" dirty="0" err="1" smtClean="0"/>
              <a:t>Пентилюк</a:t>
            </a:r>
            <a:r>
              <a:rPr lang="uk-UA" sz="2800" dirty="0" smtClean="0"/>
              <a:t> М.І. Культура мови і стилістики : пробний </a:t>
            </a:r>
            <a:r>
              <a:rPr lang="uk-UA" sz="2800" dirty="0" err="1" smtClean="0"/>
              <a:t>підручн</a:t>
            </a:r>
            <a:r>
              <a:rPr lang="uk-UA" sz="2800" dirty="0" smtClean="0"/>
              <a:t>. для гімназії </a:t>
            </a:r>
            <a:r>
              <a:rPr lang="uk-UA" sz="2800" dirty="0" err="1" smtClean="0"/>
              <a:t>гуманіт</a:t>
            </a:r>
            <a:r>
              <a:rPr lang="uk-UA" sz="2800" dirty="0" smtClean="0"/>
              <a:t>. </a:t>
            </a:r>
            <a:r>
              <a:rPr lang="uk-UA" sz="2800" dirty="0" err="1" smtClean="0"/>
              <a:t>профілю-</a:t>
            </a:r>
            <a:r>
              <a:rPr lang="uk-UA" sz="2800" dirty="0" smtClean="0"/>
              <a:t> К.: Вежа, 1994. – 240с.</a:t>
            </a:r>
          </a:p>
          <a:p>
            <a:pPr>
              <a:buNone/>
            </a:pPr>
            <a:r>
              <a:rPr lang="uk-UA" sz="2800" smtClean="0"/>
              <a:t> </a:t>
            </a:r>
            <a:r>
              <a:rPr lang="uk-UA" sz="2800" smtClean="0"/>
              <a:t> </a:t>
            </a:r>
            <a:r>
              <a:rPr lang="uk-UA" sz="2800" smtClean="0"/>
              <a:t>Українська </a:t>
            </a:r>
            <a:r>
              <a:rPr lang="uk-UA" sz="2800" dirty="0" smtClean="0"/>
              <a:t>мова. 10–11 класи. Програма для профільного навчання учнів загальноосвітніх навчальних закладів. Академічний рівень / укладачі:  Г.Т. </a:t>
            </a:r>
            <a:r>
              <a:rPr lang="uk-UA" sz="2800" dirty="0" err="1" smtClean="0"/>
              <a:t>Шелехова</a:t>
            </a:r>
            <a:r>
              <a:rPr lang="uk-UA" sz="2800" dirty="0" smtClean="0"/>
              <a:t>, В.І. Новосьолова, Я.І. </a:t>
            </a:r>
            <a:r>
              <a:rPr lang="uk-UA" sz="2800" dirty="0" err="1" smtClean="0"/>
              <a:t>Остаф</a:t>
            </a:r>
            <a:r>
              <a:rPr lang="uk-UA" sz="2800" dirty="0" smtClean="0"/>
              <a:t>. – К.: Грамота, 2011. 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320040"/>
            <a:ext cx="6553224" cy="965820"/>
          </a:xfrm>
        </p:spPr>
        <p:txBody>
          <a:bodyPr/>
          <a:lstStyle/>
          <a:p>
            <a:r>
              <a:rPr lang="uk-UA" dirty="0" smtClean="0"/>
              <a:t>Мозковий штурм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uk-UA" dirty="0" smtClean="0"/>
              <a:t>Що таке мова і мовлення? Як ці поняття взаємопов’язані ?</a:t>
            </a:r>
          </a:p>
          <a:p>
            <a:pPr>
              <a:buFontTx/>
              <a:buChar char="-"/>
            </a:pPr>
            <a:r>
              <a:rPr lang="uk-UA" dirty="0" smtClean="0"/>
              <a:t>Які види мовленнєвої діяльності ви знаєте ?</a:t>
            </a:r>
          </a:p>
          <a:p>
            <a:pPr>
              <a:buFontTx/>
              <a:buChar char="-"/>
            </a:pPr>
            <a:r>
              <a:rPr lang="uk-UA" dirty="0" smtClean="0"/>
              <a:t>Поясніть суть таких усних видів мовленнєвої діяльності, як говоріння і слухання. </a:t>
            </a:r>
          </a:p>
          <a:p>
            <a:pPr>
              <a:buFontTx/>
              <a:buChar char="-"/>
            </a:pPr>
            <a:r>
              <a:rPr lang="uk-UA" dirty="0" smtClean="0"/>
              <a:t>Що для вас означає вислів “ культура </a:t>
            </a:r>
            <a:r>
              <a:rPr lang="uk-UA" dirty="0" smtClean="0"/>
              <a:t>мовлення ”, “ культура </a:t>
            </a:r>
            <a:r>
              <a:rPr lang="uk-UA" dirty="0" smtClean="0"/>
              <a:t>спілкування ”?</a:t>
            </a:r>
          </a:p>
          <a:p>
            <a:pPr>
              <a:buNone/>
            </a:pPr>
            <a:endParaRPr lang="uk-UA" dirty="0" smtClean="0"/>
          </a:p>
          <a:p>
            <a:pPr>
              <a:buFontTx/>
              <a:buChar char="-"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6543692" cy="894382"/>
          </a:xfrm>
        </p:spPr>
        <p:txBody>
          <a:bodyPr/>
          <a:lstStyle/>
          <a:p>
            <a:r>
              <a:rPr lang="uk-UA" dirty="0" smtClean="0"/>
              <a:t>Лінгвістична довідка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Культура мовлення 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uk-UA" dirty="0" smtClean="0"/>
              <a:t> це дотримання мовцями усталених мовних норм усної і писемної форм літературної мови та майстерне використання виражальних засобів мови залежно від стилю,жанру, типу мовлення. </a:t>
            </a:r>
            <a:endParaRPr lang="ru-RU" dirty="0"/>
          </a:p>
        </p:txBody>
      </p:sp>
      <p:pic>
        <p:nvPicPr>
          <p:cNvPr id="5" name="Picture 4" descr="ux4Ag6P3f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214818"/>
            <a:ext cx="1871662" cy="184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ux4Ag6P3f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357694"/>
            <a:ext cx="1871662" cy="184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Значення культури мовлення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dirty="0" smtClean="0">
                <a:solidFill>
                  <a:srgbClr val="C00000"/>
                </a:solidFill>
              </a:rPr>
              <a:t>Мовлення людини  </a:t>
            </a:r>
            <a:r>
              <a:rPr lang="uk-UA" dirty="0" smtClean="0"/>
              <a:t>– це своєрідна візитна картка, свідчення рівня освіченості особи, її культури , а разом з тим – це і показник культури суспільства.</a:t>
            </a:r>
            <a:endParaRPr lang="ru-RU" dirty="0"/>
          </a:p>
        </p:txBody>
      </p:sp>
      <p:pic>
        <p:nvPicPr>
          <p:cNvPr id="4" name="Picture 5" descr="7ab46ac5d04b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3786190"/>
            <a:ext cx="4687375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Норми культури мови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Лексичні(розрізнення значень і семантичних відтінків слів, закономірності лексичної сполучуваності);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Граматичні (вибір правильного закінчення, синтаксичної форми);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Стилістичні (доцільність використання мовно-виражальних засобів у відповідній ситуації спілкування);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Орфоепічні(вимова);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Орфографічні(написання).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ОСНОВНІ ВИМОГИ ДО КУЛЬТУРИ                                     МОВЛЕННЯ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Змістовність (підпорядковувати матеріал темі й основній думці);</a:t>
            </a:r>
          </a:p>
          <a:p>
            <a:r>
              <a:rPr lang="uk-UA" dirty="0" smtClean="0"/>
              <a:t>Логічна послідовність (говорити й писати послідовно);</a:t>
            </a:r>
          </a:p>
          <a:p>
            <a:r>
              <a:rPr lang="uk-UA" dirty="0" smtClean="0"/>
              <a:t>Багатство мовних засобів(використовувати різноманітні мовні засоби);</a:t>
            </a:r>
          </a:p>
          <a:p>
            <a:r>
              <a:rPr lang="uk-UA" dirty="0" smtClean="0"/>
              <a:t>Виразність (будувати висловлювання так, щоб якнайкраще передати думку);</a:t>
            </a:r>
          </a:p>
          <a:p>
            <a:r>
              <a:rPr lang="uk-UA" dirty="0" smtClean="0"/>
              <a:t>Точність(добирати слова і будувати речення так , щоб найточніше передати зміст висловлювання).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Основн</a:t>
            </a:r>
            <a:r>
              <a:rPr lang="uk-UA" dirty="0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 до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Доречність ( враховувати адресата висловлювання, як буде сприйняте сказане);</a:t>
            </a:r>
          </a:p>
          <a:p>
            <a:r>
              <a:rPr lang="uk-UA" dirty="0" smtClean="0"/>
              <a:t>Правильність (дотримуватись орфоепічних, лексичних, фразеологічних ,словотворчих,  граматичних, орфографічних , пунктуаційних та стилістичних правил літературної мови).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       Зверніть увагу !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Культура мовлення тісно пов’язана з </a:t>
            </a:r>
            <a:r>
              <a:rPr lang="uk-UA" b="1" dirty="0" smtClean="0">
                <a:solidFill>
                  <a:srgbClr val="C00000"/>
                </a:solidFill>
              </a:rPr>
              <a:t>культурою мислення</a:t>
            </a:r>
            <a:r>
              <a:rPr lang="uk-UA" b="1" dirty="0" smtClean="0">
                <a:solidFill>
                  <a:srgbClr val="002060"/>
                </a:solidFill>
              </a:rPr>
              <a:t>. Якщо людина ясно,логічно мислить, то й мовлення в неї ясне, логічне. І навпаки, якщо в людини немає думок , якщо вона говорить про те , чого не розуміє , то й мовлення в неї плутане , беззмістовне</a:t>
            </a:r>
            <a:r>
              <a:rPr lang="uk-UA" b="1" dirty="0" smtClean="0">
                <a:solidFill>
                  <a:srgbClr val="0070C0"/>
                </a:solidFill>
              </a:rPr>
              <a:t>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261</TotalTime>
  <Words>1035</Words>
  <Application>Microsoft Office PowerPoint</Application>
  <PresentationFormat>Экран (4:3)</PresentationFormat>
  <Paragraphs>74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 Культура  мовлення</vt:lpstr>
      <vt:lpstr>Мета  уроку : систематизувати і узагальнити знання про мову і мовлення, вимоги до культури мовлення; ознайомити з нормами культури  мовлення, збагачувати словниковий запас; виховувати культуру мовлення , взаєморозуміння, поваги. </vt:lpstr>
      <vt:lpstr>Мозковий штурм</vt:lpstr>
      <vt:lpstr>Лінгвістична довідка</vt:lpstr>
      <vt:lpstr>Значення культури мовлення</vt:lpstr>
      <vt:lpstr>Норми культури мови</vt:lpstr>
      <vt:lpstr>ОСНОВНІ ВИМОГИ ДО КУЛЬТУРИ                                     МОВЛЕННЯ </vt:lpstr>
      <vt:lpstr>Основні вимоги до культури мовлення</vt:lpstr>
      <vt:lpstr>       Зверніть увагу !</vt:lpstr>
      <vt:lpstr>Лінгвістична довідка</vt:lpstr>
      <vt:lpstr>Як слід спілкуватися з людьми</vt:lpstr>
      <vt:lpstr>Слайд 12</vt:lpstr>
      <vt:lpstr>        поміркуймо!</vt:lpstr>
      <vt:lpstr>              Редактор</vt:lpstr>
      <vt:lpstr>        Мозковий штурм</vt:lpstr>
      <vt:lpstr>     Робота зі словником</vt:lpstr>
      <vt:lpstr>            Мікрофон</vt:lpstr>
      <vt:lpstr>           Висновки</vt:lpstr>
      <vt:lpstr>     Домашнє завдання</vt:lpstr>
      <vt:lpstr> Використана література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Admin_2</cp:lastModifiedBy>
  <cp:revision>29</cp:revision>
  <dcterms:created xsi:type="dcterms:W3CDTF">2016-02-02T13:33:22Z</dcterms:created>
  <dcterms:modified xsi:type="dcterms:W3CDTF">2016-02-18T11:48:21Z</dcterms:modified>
</cp:coreProperties>
</file>