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4" r:id="rId6"/>
    <p:sldId id="295" r:id="rId7"/>
    <p:sldId id="296" r:id="rId8"/>
    <p:sldId id="266" r:id="rId9"/>
    <p:sldId id="282" r:id="rId10"/>
    <p:sldId id="283" r:id="rId11"/>
    <p:sldId id="284" r:id="rId12"/>
    <p:sldId id="285" r:id="rId13"/>
    <p:sldId id="287" r:id="rId14"/>
    <p:sldId id="290" r:id="rId15"/>
    <p:sldId id="289" r:id="rId16"/>
    <p:sldId id="291" r:id="rId17"/>
    <p:sldId id="297" r:id="rId18"/>
    <p:sldId id="281" r:id="rId19"/>
    <p:sldId id="292" r:id="rId20"/>
    <p:sldId id="29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17C5-EBF4-4B31-BC1D-1E88DA10C36E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BD0B3-17D5-4ADD-8B2C-D736311A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7772400" cy="1470025"/>
          </a:xfrm>
        </p:spPr>
        <p:txBody>
          <a:bodyPr>
            <a:normAutofit/>
          </a:bodyPr>
          <a:lstStyle/>
          <a:p>
            <a:r>
              <a:rPr lang="uk-UA" b="1" dirty="0"/>
              <a:t>Тема : </a:t>
            </a:r>
            <a:r>
              <a:rPr lang="uk-UA" b="1" dirty="0" smtClean="0"/>
              <a:t>Культура спілкування. Мовленнєва діяльність</a:t>
            </a:r>
            <a:endParaRPr lang="ru-RU" dirty="0"/>
          </a:p>
        </p:txBody>
      </p:sp>
      <p:pic>
        <p:nvPicPr>
          <p:cNvPr id="11266" name="Picture 2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488840" y="2488840"/>
            <a:ext cx="6021288" cy="1043608"/>
          </a:xfrm>
          <a:prstGeom prst="rect">
            <a:avLst/>
          </a:prstGeom>
          <a:noFill/>
        </p:spPr>
      </p:pic>
      <p:pic>
        <p:nvPicPr>
          <p:cNvPr id="11268" name="Picture 4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5962650" cy="836712"/>
          </a:xfrm>
          <a:prstGeom prst="rect">
            <a:avLst/>
          </a:prstGeom>
          <a:noFill/>
        </p:spPr>
      </p:pic>
      <p:pic>
        <p:nvPicPr>
          <p:cNvPr id="11270" name="Picture 6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021288"/>
            <a:ext cx="4427984" cy="8367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143372" y="3571876"/>
            <a:ext cx="44291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marR="0" indent="-255588" algn="ctr">
              <a:lnSpc>
                <a:spcPct val="80000"/>
              </a:lnSpc>
              <a:buClr>
                <a:srgbClr val="2DA2BF"/>
              </a:buClr>
            </a:pP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Возносименко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Галина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Михайлівна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marR="0" indent="-255588" algn="ctr">
              <a:lnSpc>
                <a:spcPct val="80000"/>
              </a:lnSpc>
              <a:buClr>
                <a:srgbClr val="2DA2BF"/>
              </a:buClr>
            </a:pP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marR="0" indent="-255588" algn="ctr">
              <a:lnSpc>
                <a:spcPct val="80000"/>
              </a:lnSpc>
              <a:buClr>
                <a:srgbClr val="2DA2BF"/>
              </a:buClr>
            </a:pP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Новоселицького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навчально-виховного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комплексу “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Дошкільний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заклад -  </a:t>
            </a:r>
            <a:r>
              <a:rPr lang="uk-UA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загальноосвітня середня школа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І-ІІ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ступенів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uk-UA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Види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сп</a:t>
            </a:r>
            <a:r>
              <a:rPr lang="uk-UA" dirty="0" err="1" smtClean="0">
                <a:solidFill>
                  <a:srgbClr val="0070C0"/>
                </a:solidFill>
              </a:rPr>
              <a:t>ілкування</a:t>
            </a:r>
            <a:r>
              <a:rPr lang="uk-UA" dirty="0" smtClean="0">
                <a:solidFill>
                  <a:srgbClr val="0070C0"/>
                </a:solidFill>
              </a:rPr>
              <a:t> за характером </a:t>
            </a:r>
            <a:r>
              <a:rPr lang="uk-UA" dirty="0" smtClean="0">
                <a:solidFill>
                  <a:srgbClr val="0070C0"/>
                </a:solidFill>
              </a:rPr>
              <a:t>зв’язку: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dirty="0" smtClean="0">
                <a:solidFill>
                  <a:srgbClr val="00B050"/>
                </a:solidFill>
              </a:rPr>
              <a:t>Контактне</a:t>
            </a:r>
            <a:r>
              <a:rPr lang="uk-UA" dirty="0" smtClean="0"/>
              <a:t> ( безпосереднє, один на одного);</a:t>
            </a:r>
          </a:p>
          <a:p>
            <a:r>
              <a:rPr lang="uk-UA" sz="4000" dirty="0" smtClean="0">
                <a:solidFill>
                  <a:srgbClr val="00B050"/>
                </a:solidFill>
              </a:rPr>
              <a:t>Дистанційне</a:t>
            </a:r>
            <a:r>
              <a:rPr lang="uk-UA" dirty="0" smtClean="0"/>
              <a:t> (опосередковане, за допомогою письмових чи технічних засобів,  віддалених у часі чи в просторі учасників спілкування.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Види спілкування за використанням знакових  систем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Вербальне</a:t>
            </a:r>
            <a:r>
              <a:rPr lang="uk-UA" dirty="0" smtClean="0"/>
              <a:t> ( словесне)</a:t>
            </a:r>
          </a:p>
          <a:p>
            <a:r>
              <a:rPr lang="uk-UA" dirty="0" smtClean="0">
                <a:solidFill>
                  <a:srgbClr val="00B0F0"/>
                </a:solidFill>
              </a:rPr>
              <a:t>Невербальне</a:t>
            </a:r>
            <a:r>
              <a:rPr lang="uk-UA" dirty="0" smtClean="0"/>
              <a:t> ( безсловесне).</a:t>
            </a:r>
          </a:p>
          <a:p>
            <a:r>
              <a:rPr lang="uk-UA" dirty="0" smtClean="0">
                <a:solidFill>
                  <a:srgbClr val="00B0F0"/>
                </a:solidFill>
              </a:rPr>
              <a:t>Невербальні засоби спілкування:</a:t>
            </a:r>
          </a:p>
          <a:p>
            <a:r>
              <a:rPr lang="uk-UA" sz="2800" dirty="0" smtClean="0">
                <a:solidFill>
                  <a:srgbClr val="0070C0"/>
                </a:solidFill>
              </a:rPr>
              <a:t>Візуальні засоби </a:t>
            </a:r>
            <a:r>
              <a:rPr lang="uk-UA" sz="2800" dirty="0" smtClean="0"/>
              <a:t>( міміка, жести, просторова дистанція, поза, постава, зовнішній вигляд);</a:t>
            </a:r>
          </a:p>
          <a:p>
            <a:r>
              <a:rPr lang="uk-UA" sz="2800" dirty="0" err="1" smtClean="0">
                <a:solidFill>
                  <a:srgbClr val="002060"/>
                </a:solidFill>
              </a:rPr>
              <a:t>Аудіальні</a:t>
            </a:r>
            <a:r>
              <a:rPr lang="uk-UA" sz="2800" dirty="0" smtClean="0">
                <a:solidFill>
                  <a:srgbClr val="002060"/>
                </a:solidFill>
              </a:rPr>
              <a:t> засоби </a:t>
            </a:r>
            <a:r>
              <a:rPr lang="uk-UA" sz="2800" dirty="0" smtClean="0"/>
              <a:t>(якість голосу, його діапазон, темп, ритм, мовні паузи,сміх, плач, зітхання тощо;</a:t>
            </a:r>
          </a:p>
          <a:p>
            <a:r>
              <a:rPr lang="uk-UA" sz="2800" dirty="0" smtClean="0"/>
              <a:t>Тактильні засоби (потискання рук, обійми)</a:t>
            </a:r>
          </a:p>
          <a:p>
            <a:r>
              <a:rPr lang="uk-UA" sz="2800" dirty="0" err="1" smtClean="0">
                <a:solidFill>
                  <a:srgbClr val="002060"/>
                </a:solidFill>
              </a:rPr>
              <a:t>Ольфакторні</a:t>
            </a:r>
            <a:r>
              <a:rPr lang="uk-UA" sz="2800" dirty="0" smtClean="0">
                <a:solidFill>
                  <a:srgbClr val="002060"/>
                </a:solidFill>
              </a:rPr>
              <a:t> засоби </a:t>
            </a:r>
            <a:r>
              <a:rPr lang="uk-UA" sz="2800" dirty="0" smtClean="0"/>
              <a:t>(запахи навколишнього світу, природні,штучні запахи людини.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B050"/>
                </a:solidFill>
              </a:rPr>
              <a:t>Поміркуймо 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>
                <a:solidFill>
                  <a:srgbClr val="0070C0"/>
                </a:solidFill>
              </a:rPr>
              <a:t>Спишіть висловлювання, розставляючи пропущені розділові знаки.  Поясніть їх значення.</a:t>
            </a:r>
          </a:p>
          <a:p>
            <a:r>
              <a:rPr lang="uk-UA" sz="2400" dirty="0" smtClean="0"/>
              <a:t>1.Промова так само як і наші вчинки створює сприятливе враження тільки тоді коли вона сповнена невимушеності простоти й щирості     (Ф. </a:t>
            </a:r>
            <a:r>
              <a:rPr lang="uk-UA" sz="2400" dirty="0" err="1" smtClean="0"/>
              <a:t>Вейсс</a:t>
            </a:r>
            <a:r>
              <a:rPr lang="uk-UA" sz="2400" dirty="0" smtClean="0"/>
              <a:t>). 2.Виразний погляд доречно зроблений рух тіла варті іноді значно більше всіх промов.( Г.</a:t>
            </a:r>
            <a:r>
              <a:rPr lang="uk-UA" sz="2400" dirty="0" err="1" smtClean="0"/>
              <a:t>Гайар</a:t>
            </a:r>
            <a:r>
              <a:rPr lang="uk-UA" sz="2400" dirty="0" smtClean="0"/>
              <a:t>) 3. Бесіда мистецтво в якому суперником людини виступає все людство.(</a:t>
            </a:r>
            <a:r>
              <a:rPr lang="uk-UA" sz="2400" dirty="0" err="1" smtClean="0"/>
              <a:t>Ємерсон</a:t>
            </a:r>
            <a:r>
              <a:rPr lang="uk-UA" sz="2000" dirty="0" smtClean="0"/>
              <a:t>)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B050"/>
                </a:solidFill>
              </a:rPr>
              <a:t>Поміркуймо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>
                <a:solidFill>
                  <a:srgbClr val="0070C0"/>
                </a:solidFill>
              </a:rPr>
              <a:t>Висловте</a:t>
            </a:r>
            <a:r>
              <a:rPr lang="uk-UA" dirty="0" smtClean="0">
                <a:solidFill>
                  <a:srgbClr val="0070C0"/>
                </a:solidFill>
              </a:rPr>
              <a:t> свої думки стосовно таких тверджень: </a:t>
            </a:r>
          </a:p>
          <a:p>
            <a:r>
              <a:rPr lang="uk-UA" sz="2800" dirty="0" smtClean="0"/>
              <a:t>“ Випадкова зустріч – не привід для посвячення когось у перипетії свого життя ”; </a:t>
            </a:r>
          </a:p>
          <a:p>
            <a:r>
              <a:rPr lang="uk-UA" sz="2800" dirty="0" err="1" smtClean="0"/>
              <a:t>“Співрозмовник</a:t>
            </a:r>
            <a:r>
              <a:rPr lang="uk-UA" sz="2800" dirty="0" smtClean="0"/>
              <a:t> – не вантажівка , на яку можна скидати тонни своїх емоцій і справ ”.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70C0"/>
                </a:solidFill>
              </a:rPr>
              <a:t> РОЛЬОВА  ГРА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8513" lvl="8" algn="ctr">
              <a:buNone/>
              <a:tabLst>
                <a:tab pos="1792288" algn="l"/>
              </a:tabLst>
            </a:pPr>
            <a:r>
              <a:rPr lang="uk-UA" sz="2800" dirty="0" smtClean="0">
                <a:solidFill>
                  <a:srgbClr val="00B050"/>
                </a:solidFill>
              </a:rPr>
              <a:t>Уявіть,що ви працюєте на одному з підприємств. Прочитайте подані запитання, добираючи з дужок потрібне слово,і дайте повні відповіді.</a:t>
            </a:r>
          </a:p>
          <a:p>
            <a:r>
              <a:rPr lang="uk-UA" sz="2400" dirty="0" smtClean="0"/>
              <a:t>1. Як (називається , зветься) ваша посада?</a:t>
            </a:r>
          </a:p>
          <a:p>
            <a:r>
              <a:rPr lang="uk-UA" sz="2400" dirty="0" smtClean="0"/>
              <a:t>2.Хто (є,являється) Вашим безпосереднім керівником?</a:t>
            </a:r>
          </a:p>
          <a:p>
            <a:r>
              <a:rPr lang="uk-UA" sz="2400" dirty="0" smtClean="0"/>
              <a:t>3.Які ваші функціональні(обов’язки,зобов’язання)?</a:t>
            </a:r>
          </a:p>
          <a:p>
            <a:r>
              <a:rPr lang="uk-UA" sz="2400" dirty="0" smtClean="0"/>
              <a:t>4.Яку заробітну( плату ,платню) Ви (отримуєте, одержуєте)?</a:t>
            </a:r>
          </a:p>
          <a:p>
            <a:r>
              <a:rPr lang="uk-UA" sz="2400" dirty="0" smtClean="0"/>
              <a:t>5.Якою є тривалість вашого(робочого,робітничого) дня?</a:t>
            </a:r>
          </a:p>
          <a:p>
            <a:r>
              <a:rPr lang="uk-UA" sz="2400" dirty="0" smtClean="0"/>
              <a:t>6.Якими ( навичками , навиками) володієте?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70C0"/>
                </a:solidFill>
              </a:rPr>
              <a:t>РЕДАКТОР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Спишіть, виправляючи допущені помилки.</a:t>
            </a:r>
          </a:p>
          <a:p>
            <a:r>
              <a:rPr lang="uk-UA" sz="2000" dirty="0" smtClean="0"/>
              <a:t>1</a:t>
            </a:r>
            <a:r>
              <a:rPr lang="uk-UA" sz="2800" dirty="0" smtClean="0"/>
              <a:t>. Я настоюю на звільненні Василенка з посади. 2. Я прийшов до такого висновку. 3. Я не раз піднімав питання про підвищення зарплатні. 4.Моє  </a:t>
            </a:r>
            <a:r>
              <a:rPr lang="uk-UA" sz="2800" dirty="0" err="1" smtClean="0"/>
              <a:t>заключення</a:t>
            </a:r>
            <a:r>
              <a:rPr lang="uk-UA" sz="2800" dirty="0" smtClean="0"/>
              <a:t>  </a:t>
            </a:r>
            <a:r>
              <a:rPr lang="uk-UA" sz="2800" dirty="0" err="1" smtClean="0"/>
              <a:t>слідуюче</a:t>
            </a:r>
            <a:r>
              <a:rPr lang="uk-UA" sz="2800" dirty="0" smtClean="0"/>
              <a:t>. 5. Ця пропозиція заслуговує уваги. 6. Наші думки співпадають. 7. Я повинен зложити свої повноваження. 8. Вибачаюсь, якщо було щось не так.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РОБОТА В ГРУПАХ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Об’єднайтеся в групи, які представлятимуть різні міста України під час уявного телемосту.  </a:t>
            </a:r>
            <a:r>
              <a:rPr lang="uk-UA" dirty="0" err="1" smtClean="0"/>
              <a:t>Висловте</a:t>
            </a:r>
            <a:r>
              <a:rPr lang="uk-UA" dirty="0" smtClean="0"/>
              <a:t> свої міркування щодо необхідності розвитку тієї чи іншої галузі виробництва в обраному вами місті.</a:t>
            </a:r>
            <a:endParaRPr lang="ru-RU" dirty="0"/>
          </a:p>
        </p:txBody>
      </p:sp>
      <p:pic>
        <p:nvPicPr>
          <p:cNvPr id="4" name="Рисунок 1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786322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x4Ag6P3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429132"/>
            <a:ext cx="1871662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70C0"/>
                </a:solidFill>
              </a:rPr>
              <a:t>Висновки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Спілкування є формою взаємодії людей. Воно може бути усним і писемним, монологічним і діалогічним, контактним і дистанційним.</a:t>
            </a:r>
          </a:p>
          <a:p>
            <a:r>
              <a:rPr lang="uk-UA" dirty="0" smtClean="0"/>
              <a:t>У різних видах мовленнєвої діяльності використовуються вербальні і невербальні засоби спілкування.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uk-UA" b="1" i="1" dirty="0"/>
              <a:t>Рефлексія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1"/>
            <a:ext cx="7571184" cy="4277072"/>
          </a:xfrm>
        </p:spPr>
        <p:txBody>
          <a:bodyPr/>
          <a:lstStyle/>
          <a:p>
            <a:r>
              <a:rPr lang="uk-UA" dirty="0" smtClean="0"/>
              <a:t>- </a:t>
            </a:r>
            <a:r>
              <a:rPr lang="uk-UA" dirty="0"/>
              <a:t>Що нового додав сьогоднішній урок до ваших знань з </a:t>
            </a:r>
            <a:r>
              <a:rPr lang="uk-UA" dirty="0" smtClean="0"/>
              <a:t>культури спілкування?</a:t>
            </a:r>
            <a:endParaRPr lang="ru-RU" dirty="0"/>
          </a:p>
          <a:p>
            <a:r>
              <a:rPr lang="uk-UA" dirty="0"/>
              <a:t>- Для чого вам потрібні ці знання?</a:t>
            </a:r>
            <a:endParaRPr lang="ru-RU" dirty="0"/>
          </a:p>
          <a:p>
            <a:r>
              <a:rPr lang="uk-UA" dirty="0"/>
              <a:t>- Що було на уроці цікавим, а що – ні?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488840" y="2488840"/>
            <a:ext cx="6021288" cy="1043608"/>
          </a:xfrm>
          <a:prstGeom prst="rect">
            <a:avLst/>
          </a:prstGeom>
          <a:noFill/>
        </p:spPr>
      </p:pic>
      <p:pic>
        <p:nvPicPr>
          <p:cNvPr id="5" name="Picture 4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5962650" cy="836712"/>
          </a:xfrm>
          <a:prstGeom prst="rect">
            <a:avLst/>
          </a:prstGeom>
          <a:noFill/>
        </p:spPr>
      </p:pic>
      <p:pic>
        <p:nvPicPr>
          <p:cNvPr id="6" name="Picture 6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021288"/>
            <a:ext cx="4427984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70C0"/>
                </a:solidFill>
              </a:rPr>
              <a:t>Домашнє  завдання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Доберіть з художньої літератури діалогічний прозовий текст. Зробіть комунікативний аналіз тексту в такій послідовності: а) місце й час спілкування учасників діалогу; б) соціальна характеристика мовців (за текстом); в) комунікативна мета учасників спілкування; г) тип спілкування – офіційне чи неофіційне, етикетне чи фамільярне, напружене , конфліктне чи спокійне, злагоджене, дружнє; г) мовленнєва характеристика мовців; д) аналіз засобів їхнього спілкування; е) висновок про досягнення мети спілкування.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0070C0"/>
                </a:solidFill>
              </a:rPr>
              <a:t>Мета  уроку :</a:t>
            </a:r>
            <a:r>
              <a:rPr lang="uk-UA" sz="4800" b="1" dirty="0" smtClean="0"/>
              <a:t> 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277071"/>
          </a:xfrm>
        </p:spPr>
        <p:txBody>
          <a:bodyPr>
            <a:normAutofit fontScale="92500" lnSpcReduction="10000"/>
          </a:bodyPr>
          <a:lstStyle/>
          <a:p>
            <a:r>
              <a:rPr lang="uk-UA" sz="3000" dirty="0" smtClean="0"/>
              <a:t>Систематизувати та узагальнити знання про сутність спілкування та його види,а також про вербальні й невербальні засоби спілкування в різних видах мовленнєвої діяльності</a:t>
            </a:r>
            <a:r>
              <a:rPr lang="uk-UA" sz="3000" dirty="0" smtClean="0"/>
              <a:t>; розвивати </a:t>
            </a:r>
            <a:r>
              <a:rPr lang="uk-UA" sz="3000" dirty="0" smtClean="0"/>
              <a:t>мислення, мовлення,пам’ять, комунікативні вміння,дикцію,спроможність правильно інтонувати фразу; виховувати  мовленнєвий етикет.</a:t>
            </a:r>
            <a:endParaRPr lang="ru-RU" sz="3000" dirty="0"/>
          </a:p>
          <a:p>
            <a:r>
              <a:rPr lang="uk-UA" dirty="0"/>
              <a:t> </a:t>
            </a:r>
            <a:endParaRPr lang="ru-RU" dirty="0"/>
          </a:p>
        </p:txBody>
      </p:sp>
      <p:pic>
        <p:nvPicPr>
          <p:cNvPr id="4" name="Picture 2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488840" y="2488840"/>
            <a:ext cx="6021288" cy="1043608"/>
          </a:xfrm>
          <a:prstGeom prst="rect">
            <a:avLst/>
          </a:prstGeom>
          <a:noFill/>
        </p:spPr>
      </p:pic>
      <p:pic>
        <p:nvPicPr>
          <p:cNvPr id="5" name="Picture 4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5962650" cy="836712"/>
          </a:xfrm>
          <a:prstGeom prst="rect">
            <a:avLst/>
          </a:prstGeom>
          <a:noFill/>
        </p:spPr>
      </p:pic>
      <p:pic>
        <p:nvPicPr>
          <p:cNvPr id="6" name="Picture 6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021288"/>
            <a:ext cx="4427984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Глазова</a:t>
            </a:r>
            <a:r>
              <a:rPr lang="uk-UA" dirty="0" smtClean="0"/>
              <a:t> О.П. Українська мова. 10-11 класи. Матеріали до уроків: Посібник для вчителя. – Харків: Ранок, 2000.- 176с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Культура української мови: Довідник / С.Я. Єрмоленко, Н.Я. Дзюбишина – Мельник, К.В. </a:t>
            </a:r>
            <a:r>
              <a:rPr lang="uk-UA" dirty="0" err="1" smtClean="0"/>
              <a:t>Ленець</a:t>
            </a:r>
            <a:r>
              <a:rPr lang="uk-UA" dirty="0" smtClean="0"/>
              <a:t> та ін.; За ред. В.М. </a:t>
            </a:r>
            <a:r>
              <a:rPr lang="uk-UA" dirty="0" err="1" smtClean="0"/>
              <a:t>Русанівського</a:t>
            </a:r>
            <a:r>
              <a:rPr lang="uk-UA" dirty="0" smtClean="0"/>
              <a:t>. – К.: Либідь,1990.– 304с.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Пентилюк</a:t>
            </a:r>
            <a:r>
              <a:rPr lang="uk-UA" dirty="0" smtClean="0"/>
              <a:t> М.І. Культура мови і стилістики : пробний </a:t>
            </a:r>
            <a:r>
              <a:rPr lang="uk-UA" dirty="0" err="1" smtClean="0"/>
              <a:t>підручн</a:t>
            </a:r>
            <a:r>
              <a:rPr lang="uk-UA" dirty="0" smtClean="0"/>
              <a:t>. для гімназії </a:t>
            </a:r>
            <a:r>
              <a:rPr lang="uk-UA" dirty="0" err="1" smtClean="0"/>
              <a:t>гуманіт</a:t>
            </a:r>
            <a:r>
              <a:rPr lang="uk-UA" dirty="0" smtClean="0"/>
              <a:t>. </a:t>
            </a:r>
            <a:r>
              <a:rPr lang="uk-UA" dirty="0" err="1" smtClean="0"/>
              <a:t>профілю-</a:t>
            </a:r>
            <a:r>
              <a:rPr lang="uk-UA" dirty="0" smtClean="0"/>
              <a:t> К.: Вежа, 1994. – 240с.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Шевчук С.В.  Українське ділове мовлення: </a:t>
            </a:r>
            <a:r>
              <a:rPr lang="uk-UA" dirty="0" err="1" smtClean="0"/>
              <a:t>навч</a:t>
            </a:r>
            <a:r>
              <a:rPr lang="uk-UA" dirty="0" smtClean="0"/>
              <a:t>. посібник. – К</a:t>
            </a:r>
            <a:r>
              <a:rPr lang="uk-UA" smtClean="0"/>
              <a:t>.: </a:t>
            </a:r>
            <a:r>
              <a:rPr lang="uk-UA" smtClean="0"/>
              <a:t>Література </a:t>
            </a:r>
            <a:r>
              <a:rPr lang="uk-UA" dirty="0" smtClean="0"/>
              <a:t>ПТД, 2001. – 480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r>
              <a:rPr lang="uk-UA" sz="5400" b="1" i="1" dirty="0" smtClean="0">
                <a:solidFill>
                  <a:srgbClr val="00B050"/>
                </a:solidFill>
              </a:rPr>
              <a:t>Пригадаймо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4349080"/>
          </a:xfrm>
        </p:spPr>
        <p:txBody>
          <a:bodyPr/>
          <a:lstStyle/>
          <a:p>
            <a:r>
              <a:rPr lang="uk-UA" dirty="0"/>
              <a:t> </a:t>
            </a:r>
            <a:r>
              <a:rPr lang="uk-UA" dirty="0" smtClean="0"/>
              <a:t>Які особливості усного і писемного спілкування?</a:t>
            </a:r>
          </a:p>
          <a:p>
            <a:r>
              <a:rPr lang="uk-UA" dirty="0" smtClean="0"/>
              <a:t>З якою метою в мовленні використовуються міміка і жести?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488840" y="2488840"/>
            <a:ext cx="6021288" cy="1043608"/>
          </a:xfrm>
          <a:prstGeom prst="rect">
            <a:avLst/>
          </a:prstGeom>
          <a:noFill/>
        </p:spPr>
      </p:pic>
      <p:pic>
        <p:nvPicPr>
          <p:cNvPr id="5" name="Picture 4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5962650" cy="836712"/>
          </a:xfrm>
          <a:prstGeom prst="rect">
            <a:avLst/>
          </a:prstGeom>
          <a:noFill/>
        </p:spPr>
      </p:pic>
      <p:pic>
        <p:nvPicPr>
          <p:cNvPr id="6" name="Picture 6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021288"/>
            <a:ext cx="4427984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470025"/>
          </a:xfrm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70C0"/>
                </a:solidFill>
              </a:rPr>
              <a:t>Лінгвістична довідка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>
                <a:solidFill>
                  <a:srgbClr val="00B050"/>
                </a:solidFill>
              </a:rPr>
              <a:t>Спілкування –</a:t>
            </a:r>
            <a:r>
              <a:rPr lang="uk-UA" dirty="0" smtClean="0">
                <a:solidFill>
                  <a:srgbClr val="000000"/>
                </a:solidFill>
              </a:rPr>
              <a:t> </a:t>
            </a:r>
            <a:r>
              <a:rPr lang="uk-UA" sz="4000" dirty="0" smtClean="0">
                <a:solidFill>
                  <a:srgbClr val="7030A0"/>
                </a:solidFill>
              </a:rPr>
              <a:t>це обмін інформацією,передача її однією людиною іншій.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</p:txBody>
      </p:sp>
      <p:pic>
        <p:nvPicPr>
          <p:cNvPr id="4" name="Picture 2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488840" y="2488840"/>
            <a:ext cx="6021288" cy="1043608"/>
          </a:xfrm>
          <a:prstGeom prst="rect">
            <a:avLst/>
          </a:prstGeom>
          <a:noFill/>
        </p:spPr>
      </p:pic>
      <p:pic>
        <p:nvPicPr>
          <p:cNvPr id="5" name="Picture 4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5962650" cy="836712"/>
          </a:xfrm>
          <a:prstGeom prst="rect">
            <a:avLst/>
          </a:prstGeom>
          <a:noFill/>
        </p:spPr>
      </p:pic>
      <p:pic>
        <p:nvPicPr>
          <p:cNvPr id="6" name="Picture 6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021288"/>
            <a:ext cx="4427984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У </a:t>
            </a:r>
            <a:r>
              <a:rPr lang="ru-RU" dirty="0" err="1" smtClean="0">
                <a:solidFill>
                  <a:srgbClr val="00B050"/>
                </a:solidFill>
              </a:rPr>
              <a:t>процесі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спілкування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можна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Пізнати інших людей;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Обмінятися з людьми інформацією;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Співпрацювати з людьми і водночас переживати емоційний стан, що виникає в результаті спілкування.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2060"/>
                </a:solidFill>
              </a:rPr>
              <a:t>Види спілкування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Спілкування може бути </a:t>
            </a:r>
            <a:r>
              <a:rPr lang="uk-UA" sz="4000" dirty="0" smtClean="0">
                <a:solidFill>
                  <a:srgbClr val="00B050"/>
                </a:solidFill>
              </a:rPr>
              <a:t>усним та писемним.</a:t>
            </a:r>
            <a:endParaRPr lang="uk-UA" sz="4000" dirty="0" smtClean="0"/>
          </a:p>
          <a:p>
            <a:r>
              <a:rPr lang="uk-UA" sz="4000" dirty="0" smtClean="0">
                <a:solidFill>
                  <a:srgbClr val="C00000"/>
                </a:solidFill>
              </a:rPr>
              <a:t>Усне спілкування </a:t>
            </a:r>
            <a:r>
              <a:rPr lang="uk-UA" sz="4000" dirty="0" smtClean="0"/>
              <a:t>може бути </a:t>
            </a:r>
            <a:r>
              <a:rPr lang="uk-UA" sz="4000" dirty="0" smtClean="0">
                <a:solidFill>
                  <a:srgbClr val="C00000"/>
                </a:solidFill>
              </a:rPr>
              <a:t>діалогічне ( </a:t>
            </a:r>
            <a:r>
              <a:rPr lang="uk-UA" sz="4000" dirty="0" err="1" smtClean="0">
                <a:solidFill>
                  <a:srgbClr val="C00000"/>
                </a:solidFill>
              </a:rPr>
              <a:t>полілогічне</a:t>
            </a:r>
            <a:r>
              <a:rPr lang="uk-UA" sz="4000" dirty="0" smtClean="0">
                <a:solidFill>
                  <a:srgbClr val="C00000"/>
                </a:solidFill>
              </a:rPr>
              <a:t>) та монологічне.</a:t>
            </a:r>
          </a:p>
          <a:p>
            <a:r>
              <a:rPr lang="uk-UA" sz="4000" dirty="0" smtClean="0">
                <a:solidFill>
                  <a:srgbClr val="0070C0"/>
                </a:solidFill>
              </a:rPr>
              <a:t>Писемне спілкування </a:t>
            </a:r>
            <a:r>
              <a:rPr lang="uk-UA" sz="4000" dirty="0" smtClean="0"/>
              <a:t>може бути </a:t>
            </a:r>
            <a:r>
              <a:rPr lang="uk-UA" sz="4000" dirty="0" smtClean="0">
                <a:solidFill>
                  <a:srgbClr val="0070C0"/>
                </a:solidFill>
              </a:rPr>
              <a:t>монологічне.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70C0"/>
                </a:solidFill>
              </a:rPr>
              <a:t>Усне спілкування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/>
              <a:t> Розраховане на слухове сприйняття, найчастіше нетривале, неповторюване. Є імпровізованим , чітко індивідуалізованим,емоційним та експресивним. </a:t>
            </a:r>
            <a:endParaRPr lang="ru-RU" dirty="0"/>
          </a:p>
        </p:txBody>
      </p:sp>
      <p:pic>
        <p:nvPicPr>
          <p:cNvPr id="4" name="Picture 4" descr="ux4Ag6P3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572008"/>
            <a:ext cx="1871662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uk-UA" sz="5400" b="1" i="1" dirty="0" smtClean="0">
                <a:solidFill>
                  <a:srgbClr val="C00000"/>
                </a:solidFill>
              </a:rPr>
              <a:t>Писемне спілкування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1"/>
            <a:ext cx="7427168" cy="4277072"/>
          </a:xfrm>
        </p:spPr>
        <p:txBody>
          <a:bodyPr/>
          <a:lstStyle/>
          <a:p>
            <a:pPr>
              <a:buNone/>
            </a:pPr>
            <a:r>
              <a:rPr lang="uk-UA" dirty="0"/>
              <a:t>   </a:t>
            </a:r>
            <a:r>
              <a:rPr lang="uk-UA" dirty="0" smtClean="0"/>
              <a:t>Розраховане на зорове сприйняття,яке може відтворюватися без змін багаторазово й передбачає попередній аналіз. Писемне спілкування пов’язане з обдумуванням.</a:t>
            </a:r>
            <a:endParaRPr lang="ru-RU" dirty="0"/>
          </a:p>
        </p:txBody>
      </p:sp>
      <p:pic>
        <p:nvPicPr>
          <p:cNvPr id="4" name="Picture 2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488840" y="2488840"/>
            <a:ext cx="6021288" cy="1043608"/>
          </a:xfrm>
          <a:prstGeom prst="rect">
            <a:avLst/>
          </a:prstGeom>
          <a:noFill/>
        </p:spPr>
      </p:pic>
      <p:pic>
        <p:nvPicPr>
          <p:cNvPr id="5" name="Picture 4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5962650" cy="836712"/>
          </a:xfrm>
          <a:prstGeom prst="rect">
            <a:avLst/>
          </a:prstGeom>
          <a:noFill/>
        </p:spPr>
      </p:pic>
      <p:pic>
        <p:nvPicPr>
          <p:cNvPr id="6" name="Picture 6" descr="Украинская вышиванка. Паттерны #1 - Векторный клипарт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021288"/>
            <a:ext cx="4427984" cy="836712"/>
          </a:xfrm>
          <a:prstGeom prst="rect">
            <a:avLst/>
          </a:prstGeom>
          <a:noFill/>
        </p:spPr>
      </p:pic>
      <p:pic>
        <p:nvPicPr>
          <p:cNvPr id="7" name="Picture 5" descr="7ab46ac5d04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786190"/>
            <a:ext cx="3714744" cy="243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30a36f3bdea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286256"/>
            <a:ext cx="200860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70C0"/>
                </a:solidFill>
              </a:rPr>
              <a:t>Мозковий штурм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Чому французький письменник Жан де Лабрюйєр вважав , що “… в усне мовлення можна вкласти ще тонший смисл, ніж у писемне ”?</a:t>
            </a:r>
            <a:endParaRPr lang="ru-RU" dirty="0"/>
          </a:p>
        </p:txBody>
      </p:sp>
      <p:pic>
        <p:nvPicPr>
          <p:cNvPr id="4" name="Рисунок 7" descr="4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85979">
            <a:off x="7156964" y="3829462"/>
            <a:ext cx="118427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x4Ag6P3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149725"/>
            <a:ext cx="1871662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846</Words>
  <Application>Microsoft Office PowerPoint</Application>
  <PresentationFormat>Экран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Тема : Культура спілкування. Мовленнєва діяльність</vt:lpstr>
      <vt:lpstr>Мета  уроку : </vt:lpstr>
      <vt:lpstr>Пригадаймо</vt:lpstr>
      <vt:lpstr>Лінгвістична довідка</vt:lpstr>
      <vt:lpstr>У процесі спілкування можна:</vt:lpstr>
      <vt:lpstr>Види спілкування</vt:lpstr>
      <vt:lpstr>Усне спілкування</vt:lpstr>
      <vt:lpstr>Писемне спілкування</vt:lpstr>
      <vt:lpstr>Мозковий штурм</vt:lpstr>
      <vt:lpstr>Види спілкування за характером зв’язку:</vt:lpstr>
      <vt:lpstr>Види спілкування за використанням знакових  систем</vt:lpstr>
      <vt:lpstr>Поміркуймо </vt:lpstr>
      <vt:lpstr>Поміркуймо</vt:lpstr>
      <vt:lpstr> РОЛЬОВА  ГРА</vt:lpstr>
      <vt:lpstr>РЕДАКТОР</vt:lpstr>
      <vt:lpstr>РОБОТА В ГРУПАХ</vt:lpstr>
      <vt:lpstr>Висновки</vt:lpstr>
      <vt:lpstr>Рефлексія</vt:lpstr>
      <vt:lpstr>Домашнє  завдання</vt:lpstr>
      <vt:lpstr>Використана література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Admin_2</cp:lastModifiedBy>
  <cp:revision>30</cp:revision>
  <dcterms:created xsi:type="dcterms:W3CDTF">2015-01-28T13:50:59Z</dcterms:created>
  <dcterms:modified xsi:type="dcterms:W3CDTF">2016-02-18T11:55:53Z</dcterms:modified>
</cp:coreProperties>
</file>