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65" r:id="rId12"/>
    <p:sldId id="266" r:id="rId13"/>
    <p:sldId id="271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FFFF"/>
    <a:srgbClr val="66FF33"/>
    <a:srgbClr val="FF0066"/>
    <a:srgbClr val="008000"/>
    <a:srgbClr val="FF00FF"/>
    <a:srgbClr val="CC0000"/>
    <a:srgbClr val="800000"/>
    <a:srgbClr val="9900CC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18EEE0-CD0E-4632-84A5-F2F0BC9C2FF9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515766A-8898-446F-A738-DA9D382ACB3F}">
      <dgm:prSet phldrT="[Текст]" custT="1"/>
      <dgm:spPr/>
      <dgm:t>
        <a:bodyPr/>
        <a:lstStyle/>
        <a:p>
          <a:r>
            <a:rPr lang="uk-UA" sz="1600" b="1" noProof="0" dirty="0" smtClean="0">
              <a:solidFill>
                <a:schemeClr val="tx1"/>
              </a:solidFill>
              <a:latin typeface="Cambria" pitchFamily="18" charset="0"/>
            </a:rPr>
            <a:t>Завжди рахуйтеся з думкою батьків і старших</a:t>
          </a:r>
          <a:endParaRPr lang="uk-UA" sz="1600" b="1" noProof="0" dirty="0">
            <a:solidFill>
              <a:schemeClr val="tx1"/>
            </a:solidFill>
            <a:latin typeface="Cambria" pitchFamily="18" charset="0"/>
          </a:endParaRPr>
        </a:p>
      </dgm:t>
    </dgm:pt>
    <dgm:pt modelId="{C8946557-456C-4870-A875-0449277034E1}" type="parTrans" cxnId="{63FB789B-E93F-42ED-9E27-0C78863F7BFE}">
      <dgm:prSet/>
      <dgm:spPr/>
      <dgm:t>
        <a:bodyPr/>
        <a:lstStyle/>
        <a:p>
          <a:endParaRPr lang="ru-RU"/>
        </a:p>
      </dgm:t>
    </dgm:pt>
    <dgm:pt modelId="{37BD4B8C-33A3-491C-8EAF-2F4479EE0B02}" type="sibTrans" cxnId="{63FB789B-E93F-42ED-9E27-0C78863F7BFE}">
      <dgm:prSet/>
      <dgm:spPr/>
      <dgm:t>
        <a:bodyPr/>
        <a:lstStyle/>
        <a:p>
          <a:endParaRPr lang="ru-RU"/>
        </a:p>
      </dgm:t>
    </dgm:pt>
    <dgm:pt modelId="{EF0DE3BD-E9F4-4210-AF33-34F022D521E1}">
      <dgm:prSet phldrT="[Текст]" custT="1"/>
      <dgm:spPr/>
      <dgm:t>
        <a:bodyPr/>
        <a:lstStyle/>
        <a:p>
          <a:r>
            <a:rPr lang="uk-UA" sz="1600" b="1" noProof="0" dirty="0" smtClean="0">
              <a:solidFill>
                <a:schemeClr val="tx1"/>
              </a:solidFill>
              <a:latin typeface="Cambria" pitchFamily="18" charset="0"/>
            </a:rPr>
            <a:t>Підтримуй порядок і чистоту в кімнаті</a:t>
          </a:r>
          <a:endParaRPr lang="uk-UA" sz="1600" b="1" noProof="0" dirty="0">
            <a:solidFill>
              <a:schemeClr val="tx1"/>
            </a:solidFill>
            <a:latin typeface="Cambria" pitchFamily="18" charset="0"/>
          </a:endParaRPr>
        </a:p>
      </dgm:t>
    </dgm:pt>
    <dgm:pt modelId="{D7305B32-C196-4A5A-B4C0-A81AC6F9DB5A}" type="parTrans" cxnId="{B5881906-BE66-4A7C-86DF-A6408846B693}">
      <dgm:prSet/>
      <dgm:spPr/>
      <dgm:t>
        <a:bodyPr/>
        <a:lstStyle/>
        <a:p>
          <a:endParaRPr lang="ru-RU"/>
        </a:p>
      </dgm:t>
    </dgm:pt>
    <dgm:pt modelId="{D6DE34F2-274A-44F1-A7F2-5561B4E5B6DD}" type="sibTrans" cxnId="{B5881906-BE66-4A7C-86DF-A6408846B693}">
      <dgm:prSet/>
      <dgm:spPr/>
      <dgm:t>
        <a:bodyPr/>
        <a:lstStyle/>
        <a:p>
          <a:endParaRPr lang="ru-RU"/>
        </a:p>
      </dgm:t>
    </dgm:pt>
    <dgm:pt modelId="{3663173D-920D-43DC-8CE7-89AF7670CBF6}">
      <dgm:prSet phldrT="[Текст]" custT="1"/>
      <dgm:spPr/>
      <dgm:t>
        <a:bodyPr/>
        <a:lstStyle/>
        <a:p>
          <a:r>
            <a:rPr lang="uk-UA" sz="1600" b="1" noProof="0" dirty="0" smtClean="0">
              <a:solidFill>
                <a:schemeClr val="tx1"/>
              </a:solidFill>
              <a:latin typeface="Cambria" pitchFamily="18" charset="0"/>
            </a:rPr>
            <a:t>Допомагай батькам у домашньому господарстві</a:t>
          </a:r>
          <a:endParaRPr lang="uk-UA" sz="1600" b="1" noProof="0" dirty="0">
            <a:solidFill>
              <a:schemeClr val="tx1"/>
            </a:solidFill>
            <a:latin typeface="Cambria" pitchFamily="18" charset="0"/>
          </a:endParaRPr>
        </a:p>
      </dgm:t>
    </dgm:pt>
    <dgm:pt modelId="{EB289C6E-B033-416F-A195-7AC98F7C5488}" type="parTrans" cxnId="{091C54DE-244E-48DF-96AB-F7FC987C52D2}">
      <dgm:prSet/>
      <dgm:spPr/>
      <dgm:t>
        <a:bodyPr/>
        <a:lstStyle/>
        <a:p>
          <a:endParaRPr lang="ru-RU"/>
        </a:p>
      </dgm:t>
    </dgm:pt>
    <dgm:pt modelId="{700709A3-4B1B-4148-9D5B-4281DD9880CC}" type="sibTrans" cxnId="{091C54DE-244E-48DF-96AB-F7FC987C52D2}">
      <dgm:prSet/>
      <dgm:spPr/>
      <dgm:t>
        <a:bodyPr/>
        <a:lstStyle/>
        <a:p>
          <a:endParaRPr lang="ru-RU"/>
        </a:p>
      </dgm:t>
    </dgm:pt>
    <dgm:pt modelId="{41BD1280-6329-45F5-A2CA-5F219CEF740B}">
      <dgm:prSet phldrT="[Текст]" custT="1"/>
      <dgm:spPr/>
      <dgm:t>
        <a:bodyPr/>
        <a:lstStyle/>
        <a:p>
          <a:r>
            <a:rPr lang="uk-UA" sz="1600" b="1" noProof="0" dirty="0" smtClean="0">
              <a:solidFill>
                <a:schemeClr val="tx1"/>
              </a:solidFill>
              <a:latin typeface="Cambria" pitchFamily="18" charset="0"/>
            </a:rPr>
            <a:t>Завжди будь стриманим у виявленні своїх почуттів, терпимим до недоліків і вад рідних</a:t>
          </a:r>
          <a:endParaRPr lang="uk-UA" sz="1600" b="1" noProof="0" dirty="0">
            <a:solidFill>
              <a:schemeClr val="tx1"/>
            </a:solidFill>
            <a:latin typeface="Cambria" pitchFamily="18" charset="0"/>
          </a:endParaRPr>
        </a:p>
      </dgm:t>
    </dgm:pt>
    <dgm:pt modelId="{1375F543-29DE-4B25-883E-64A0145EC35F}" type="parTrans" cxnId="{73BD12C6-9778-4B15-B6AE-9DBD0A5F5EA1}">
      <dgm:prSet/>
      <dgm:spPr/>
      <dgm:t>
        <a:bodyPr/>
        <a:lstStyle/>
        <a:p>
          <a:endParaRPr lang="ru-RU"/>
        </a:p>
      </dgm:t>
    </dgm:pt>
    <dgm:pt modelId="{D88A20E6-3362-4E12-9CE7-94C1D7DD9A70}" type="sibTrans" cxnId="{73BD12C6-9778-4B15-B6AE-9DBD0A5F5EA1}">
      <dgm:prSet/>
      <dgm:spPr/>
      <dgm:t>
        <a:bodyPr/>
        <a:lstStyle/>
        <a:p>
          <a:endParaRPr lang="ru-RU"/>
        </a:p>
      </dgm:t>
    </dgm:pt>
    <dgm:pt modelId="{DA0BD558-1AC8-4816-87FA-3DE49156AD27}">
      <dgm:prSet phldrT="[Текст]" custT="1"/>
      <dgm:spPr/>
      <dgm:t>
        <a:bodyPr/>
        <a:lstStyle/>
        <a:p>
          <a:r>
            <a:rPr lang="uk-UA" sz="1600" b="1" noProof="0" dirty="0" smtClean="0">
              <a:solidFill>
                <a:schemeClr val="tx1"/>
              </a:solidFill>
              <a:latin typeface="Cambria" pitchFamily="18" charset="0"/>
            </a:rPr>
            <a:t>Ніколи не проси і не вимагай від батьків дорогих речей, коли придбання їх виходить за рамки матеріальних можливостей сім’ї</a:t>
          </a:r>
          <a:endParaRPr lang="uk-UA" sz="1600" b="1" noProof="0" dirty="0">
            <a:solidFill>
              <a:schemeClr val="tx1"/>
            </a:solidFill>
            <a:latin typeface="Cambria" pitchFamily="18" charset="0"/>
          </a:endParaRPr>
        </a:p>
      </dgm:t>
    </dgm:pt>
    <dgm:pt modelId="{4F681B5D-BA5D-4E4E-90CD-7718B10E2298}" type="parTrans" cxnId="{D8B9D207-837C-4DAA-83E8-C63DB5567473}">
      <dgm:prSet/>
      <dgm:spPr/>
      <dgm:t>
        <a:bodyPr/>
        <a:lstStyle/>
        <a:p>
          <a:endParaRPr lang="ru-RU"/>
        </a:p>
      </dgm:t>
    </dgm:pt>
    <dgm:pt modelId="{4F341175-1DC2-49E0-99CB-7624AC92CE2C}" type="sibTrans" cxnId="{D8B9D207-837C-4DAA-83E8-C63DB5567473}">
      <dgm:prSet/>
      <dgm:spPr/>
      <dgm:t>
        <a:bodyPr/>
        <a:lstStyle/>
        <a:p>
          <a:endParaRPr lang="ru-RU"/>
        </a:p>
      </dgm:t>
    </dgm:pt>
    <dgm:pt modelId="{0AB917DE-5CD9-42B7-B782-EB1F409FE21C}">
      <dgm:prSet custT="1"/>
      <dgm:spPr/>
      <dgm:t>
        <a:bodyPr/>
        <a:lstStyle/>
        <a:p>
          <a:r>
            <a:rPr lang="uk-UA" sz="1600" b="1" noProof="0" dirty="0" smtClean="0">
              <a:solidFill>
                <a:schemeClr val="tx1"/>
              </a:solidFill>
              <a:latin typeface="Cambria" pitchFamily="18" charset="0"/>
            </a:rPr>
            <a:t>На піклування і любов відповідай чемністю і чуйним ставленням до них</a:t>
          </a:r>
          <a:endParaRPr lang="uk-UA" sz="1600" b="1" noProof="0" dirty="0">
            <a:solidFill>
              <a:schemeClr val="tx1"/>
            </a:solidFill>
            <a:latin typeface="Cambria" pitchFamily="18" charset="0"/>
          </a:endParaRPr>
        </a:p>
      </dgm:t>
    </dgm:pt>
    <dgm:pt modelId="{CC0CD181-7AA3-4070-9A6A-A0BCE51A0DC5}" type="parTrans" cxnId="{EEE33BB8-8879-41E2-A641-FE9D8D58CF0D}">
      <dgm:prSet/>
      <dgm:spPr/>
      <dgm:t>
        <a:bodyPr/>
        <a:lstStyle/>
        <a:p>
          <a:endParaRPr lang="ru-RU"/>
        </a:p>
      </dgm:t>
    </dgm:pt>
    <dgm:pt modelId="{3452EDB4-BB68-4A5F-BD59-BF663727D05E}" type="sibTrans" cxnId="{EEE33BB8-8879-41E2-A641-FE9D8D58CF0D}">
      <dgm:prSet/>
      <dgm:spPr/>
      <dgm:t>
        <a:bodyPr/>
        <a:lstStyle/>
        <a:p>
          <a:endParaRPr lang="ru-RU"/>
        </a:p>
      </dgm:t>
    </dgm:pt>
    <dgm:pt modelId="{CBD6721F-4135-4C91-B5AD-F5624C18E021}">
      <dgm:prSet custT="1"/>
      <dgm:spPr/>
      <dgm:t>
        <a:bodyPr/>
        <a:lstStyle/>
        <a:p>
          <a:r>
            <a:rPr lang="uk-UA" sz="1600" b="1" noProof="0" dirty="0" smtClean="0">
              <a:solidFill>
                <a:schemeClr val="tx1"/>
              </a:solidFill>
              <a:latin typeface="Cambria" pitchFamily="18" charset="0"/>
            </a:rPr>
            <a:t>Не завдавай хвилювання своїм близьким , не ображай словами і вчинками</a:t>
          </a:r>
          <a:endParaRPr lang="uk-UA" sz="1600" b="1" noProof="0" dirty="0">
            <a:solidFill>
              <a:schemeClr val="tx1"/>
            </a:solidFill>
            <a:latin typeface="Cambria" pitchFamily="18" charset="0"/>
          </a:endParaRPr>
        </a:p>
      </dgm:t>
    </dgm:pt>
    <dgm:pt modelId="{0F76EFB4-6D33-49AE-991A-7728459260A6}" type="parTrans" cxnId="{5049974F-B18A-4AC8-85DE-FF9209B58BE2}">
      <dgm:prSet/>
      <dgm:spPr/>
      <dgm:t>
        <a:bodyPr/>
        <a:lstStyle/>
        <a:p>
          <a:endParaRPr lang="ru-RU"/>
        </a:p>
      </dgm:t>
    </dgm:pt>
    <dgm:pt modelId="{415CDA11-E89C-4DE2-A5A7-B8739D263F4F}" type="sibTrans" cxnId="{5049974F-B18A-4AC8-85DE-FF9209B58BE2}">
      <dgm:prSet/>
      <dgm:spPr/>
      <dgm:t>
        <a:bodyPr/>
        <a:lstStyle/>
        <a:p>
          <a:endParaRPr lang="ru-RU"/>
        </a:p>
      </dgm:t>
    </dgm:pt>
    <dgm:pt modelId="{53C77A70-5377-4D3E-94B4-527BDDE336F0}">
      <dgm:prSet custT="1"/>
      <dgm:spPr/>
      <dgm:t>
        <a:bodyPr/>
        <a:lstStyle/>
        <a:p>
          <a:r>
            <a:rPr lang="uk-UA" sz="1600" b="1" noProof="0" dirty="0" smtClean="0">
              <a:solidFill>
                <a:schemeClr val="tx1"/>
              </a:solidFill>
              <a:latin typeface="Cambria" pitchFamily="18" charset="0"/>
            </a:rPr>
            <a:t>Будь чуйним і  ввічливим з усіма членами родини </a:t>
          </a:r>
          <a:endParaRPr lang="uk-UA" sz="1600" b="1" noProof="0" dirty="0">
            <a:solidFill>
              <a:schemeClr val="tx1"/>
            </a:solidFill>
            <a:latin typeface="Cambria" pitchFamily="18" charset="0"/>
          </a:endParaRPr>
        </a:p>
      </dgm:t>
    </dgm:pt>
    <dgm:pt modelId="{24B52002-1560-45B8-8A65-66F966B08D1D}" type="parTrans" cxnId="{23DD476F-F55C-4256-B414-48A7102D9714}">
      <dgm:prSet/>
      <dgm:spPr/>
      <dgm:t>
        <a:bodyPr/>
        <a:lstStyle/>
        <a:p>
          <a:endParaRPr lang="ru-RU"/>
        </a:p>
      </dgm:t>
    </dgm:pt>
    <dgm:pt modelId="{172A6CE9-E321-45C4-B417-B1B638404644}" type="sibTrans" cxnId="{23DD476F-F55C-4256-B414-48A7102D9714}">
      <dgm:prSet/>
      <dgm:spPr/>
      <dgm:t>
        <a:bodyPr/>
        <a:lstStyle/>
        <a:p>
          <a:endParaRPr lang="ru-RU"/>
        </a:p>
      </dgm:t>
    </dgm:pt>
    <dgm:pt modelId="{99CF67FF-CCD4-4B79-A1CF-191F3BED74D2}" type="pres">
      <dgm:prSet presAssocID="{0618EEE0-CD0E-4632-84A5-F2F0BC9C2FF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0E2339-2BCB-4324-B46F-4275F4189BC2}" type="pres">
      <dgm:prSet presAssocID="{0515766A-8898-446F-A738-DA9D382ACB3F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CABC9F-59DC-4D09-A424-6F8644FC5085}" type="pres">
      <dgm:prSet presAssocID="{37BD4B8C-33A3-491C-8EAF-2F4479EE0B02}" presName="sibTrans" presStyleCnt="0"/>
      <dgm:spPr/>
      <dgm:t>
        <a:bodyPr/>
        <a:lstStyle/>
        <a:p>
          <a:endParaRPr lang="ru-RU"/>
        </a:p>
      </dgm:t>
    </dgm:pt>
    <dgm:pt modelId="{24B6DEDF-0852-400D-99BD-52571CB1EF69}" type="pres">
      <dgm:prSet presAssocID="{53C77A70-5377-4D3E-94B4-527BDDE336F0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44BAE8-50E0-4062-A2AD-D2268CA5B33B}" type="pres">
      <dgm:prSet presAssocID="{172A6CE9-E321-45C4-B417-B1B638404644}" presName="sibTrans" presStyleCnt="0"/>
      <dgm:spPr/>
      <dgm:t>
        <a:bodyPr/>
        <a:lstStyle/>
        <a:p>
          <a:endParaRPr lang="ru-RU"/>
        </a:p>
      </dgm:t>
    </dgm:pt>
    <dgm:pt modelId="{9826A05A-DF49-4BF3-B780-50EB6EFBF36B}" type="pres">
      <dgm:prSet presAssocID="{CBD6721F-4135-4C91-B5AD-F5624C18E02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2A4288-A99C-43B5-AABB-6B6AA19DAB33}" type="pres">
      <dgm:prSet presAssocID="{415CDA11-E89C-4DE2-A5A7-B8739D263F4F}" presName="sibTrans" presStyleCnt="0"/>
      <dgm:spPr/>
      <dgm:t>
        <a:bodyPr/>
        <a:lstStyle/>
        <a:p>
          <a:endParaRPr lang="ru-RU"/>
        </a:p>
      </dgm:t>
    </dgm:pt>
    <dgm:pt modelId="{54CD8D26-AEE6-4BAA-8C63-D0060DBEF8D9}" type="pres">
      <dgm:prSet presAssocID="{0AB917DE-5CD9-42B7-B782-EB1F409FE21C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A108C4-2562-4BCD-BC5D-4CB67F6EAF3C}" type="pres">
      <dgm:prSet presAssocID="{3452EDB4-BB68-4A5F-BD59-BF663727D05E}" presName="sibTrans" presStyleCnt="0"/>
      <dgm:spPr/>
      <dgm:t>
        <a:bodyPr/>
        <a:lstStyle/>
        <a:p>
          <a:endParaRPr lang="ru-RU"/>
        </a:p>
      </dgm:t>
    </dgm:pt>
    <dgm:pt modelId="{DB66962C-D76E-4B93-A623-008393E59742}" type="pres">
      <dgm:prSet presAssocID="{EF0DE3BD-E9F4-4210-AF33-34F022D521E1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A113A0-69B3-4DE7-A484-31AEEB8576B9}" type="pres">
      <dgm:prSet presAssocID="{D6DE34F2-274A-44F1-A7F2-5561B4E5B6DD}" presName="sibTrans" presStyleCnt="0"/>
      <dgm:spPr/>
      <dgm:t>
        <a:bodyPr/>
        <a:lstStyle/>
        <a:p>
          <a:endParaRPr lang="ru-RU"/>
        </a:p>
      </dgm:t>
    </dgm:pt>
    <dgm:pt modelId="{44960841-A62D-4955-8080-6B94993714B7}" type="pres">
      <dgm:prSet presAssocID="{3663173D-920D-43DC-8CE7-89AF7670CBF6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94442B-17C9-4D26-A520-34966E9B4DAB}" type="pres">
      <dgm:prSet presAssocID="{700709A3-4B1B-4148-9D5B-4281DD9880CC}" presName="sibTrans" presStyleCnt="0"/>
      <dgm:spPr/>
      <dgm:t>
        <a:bodyPr/>
        <a:lstStyle/>
        <a:p>
          <a:endParaRPr lang="ru-RU"/>
        </a:p>
      </dgm:t>
    </dgm:pt>
    <dgm:pt modelId="{A96168C7-9D05-4366-94E7-A4FA114D71C8}" type="pres">
      <dgm:prSet presAssocID="{41BD1280-6329-45F5-A2CA-5F219CEF740B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73C246-69FF-477B-8DAB-3EA714DF7CDB}" type="pres">
      <dgm:prSet presAssocID="{D88A20E6-3362-4E12-9CE7-94C1D7DD9A70}" presName="sibTrans" presStyleCnt="0"/>
      <dgm:spPr/>
      <dgm:t>
        <a:bodyPr/>
        <a:lstStyle/>
        <a:p>
          <a:endParaRPr lang="ru-RU"/>
        </a:p>
      </dgm:t>
    </dgm:pt>
    <dgm:pt modelId="{87E44299-007B-4A23-BC93-B3651CF679E3}" type="pres">
      <dgm:prSet presAssocID="{DA0BD558-1AC8-4816-87FA-3DE49156AD27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49974F-B18A-4AC8-85DE-FF9209B58BE2}" srcId="{0618EEE0-CD0E-4632-84A5-F2F0BC9C2FF9}" destId="{CBD6721F-4135-4C91-B5AD-F5624C18E021}" srcOrd="2" destOrd="0" parTransId="{0F76EFB4-6D33-49AE-991A-7728459260A6}" sibTransId="{415CDA11-E89C-4DE2-A5A7-B8739D263F4F}"/>
    <dgm:cxn modelId="{73BD12C6-9778-4B15-B6AE-9DBD0A5F5EA1}" srcId="{0618EEE0-CD0E-4632-84A5-F2F0BC9C2FF9}" destId="{41BD1280-6329-45F5-A2CA-5F219CEF740B}" srcOrd="6" destOrd="0" parTransId="{1375F543-29DE-4B25-883E-64A0145EC35F}" sibTransId="{D88A20E6-3362-4E12-9CE7-94C1D7DD9A70}"/>
    <dgm:cxn modelId="{80366338-A096-4E91-8E0B-DB18CE557C89}" type="presOf" srcId="{EF0DE3BD-E9F4-4210-AF33-34F022D521E1}" destId="{DB66962C-D76E-4B93-A623-008393E59742}" srcOrd="0" destOrd="0" presId="urn:microsoft.com/office/officeart/2005/8/layout/default"/>
    <dgm:cxn modelId="{2F0352E2-E187-4EED-A0E6-DFC05E73C69A}" type="presOf" srcId="{CBD6721F-4135-4C91-B5AD-F5624C18E021}" destId="{9826A05A-DF49-4BF3-B780-50EB6EFBF36B}" srcOrd="0" destOrd="0" presId="urn:microsoft.com/office/officeart/2005/8/layout/default"/>
    <dgm:cxn modelId="{1E2F655D-179B-49BC-A3D2-9E3F2DE0B131}" type="presOf" srcId="{53C77A70-5377-4D3E-94B4-527BDDE336F0}" destId="{24B6DEDF-0852-400D-99BD-52571CB1EF69}" srcOrd="0" destOrd="0" presId="urn:microsoft.com/office/officeart/2005/8/layout/default"/>
    <dgm:cxn modelId="{0F9F3879-7990-4BC0-BCB3-E86F6F01CDDA}" type="presOf" srcId="{0AB917DE-5CD9-42B7-B782-EB1F409FE21C}" destId="{54CD8D26-AEE6-4BAA-8C63-D0060DBEF8D9}" srcOrd="0" destOrd="0" presId="urn:microsoft.com/office/officeart/2005/8/layout/default"/>
    <dgm:cxn modelId="{9E251F22-ABB2-4699-BBDB-1FBEDBFAFEE4}" type="presOf" srcId="{DA0BD558-1AC8-4816-87FA-3DE49156AD27}" destId="{87E44299-007B-4A23-BC93-B3651CF679E3}" srcOrd="0" destOrd="0" presId="urn:microsoft.com/office/officeart/2005/8/layout/default"/>
    <dgm:cxn modelId="{82C19686-0311-4585-9944-47F2312EE802}" type="presOf" srcId="{0618EEE0-CD0E-4632-84A5-F2F0BC9C2FF9}" destId="{99CF67FF-CCD4-4B79-A1CF-191F3BED74D2}" srcOrd="0" destOrd="0" presId="urn:microsoft.com/office/officeart/2005/8/layout/default"/>
    <dgm:cxn modelId="{CF90B933-2607-491F-84E7-E9BCD4355B43}" type="presOf" srcId="{0515766A-8898-446F-A738-DA9D382ACB3F}" destId="{270E2339-2BCB-4324-B46F-4275F4189BC2}" srcOrd="0" destOrd="0" presId="urn:microsoft.com/office/officeart/2005/8/layout/default"/>
    <dgm:cxn modelId="{EEE33BB8-8879-41E2-A641-FE9D8D58CF0D}" srcId="{0618EEE0-CD0E-4632-84A5-F2F0BC9C2FF9}" destId="{0AB917DE-5CD9-42B7-B782-EB1F409FE21C}" srcOrd="3" destOrd="0" parTransId="{CC0CD181-7AA3-4070-9A6A-A0BCE51A0DC5}" sibTransId="{3452EDB4-BB68-4A5F-BD59-BF663727D05E}"/>
    <dgm:cxn modelId="{D91ACFCA-97DB-471A-94D4-A6061D1ABD8B}" type="presOf" srcId="{41BD1280-6329-45F5-A2CA-5F219CEF740B}" destId="{A96168C7-9D05-4366-94E7-A4FA114D71C8}" srcOrd="0" destOrd="0" presId="urn:microsoft.com/office/officeart/2005/8/layout/default"/>
    <dgm:cxn modelId="{704E2FFC-7A6B-4EFC-B576-00CD0980D537}" type="presOf" srcId="{3663173D-920D-43DC-8CE7-89AF7670CBF6}" destId="{44960841-A62D-4955-8080-6B94993714B7}" srcOrd="0" destOrd="0" presId="urn:microsoft.com/office/officeart/2005/8/layout/default"/>
    <dgm:cxn modelId="{B5881906-BE66-4A7C-86DF-A6408846B693}" srcId="{0618EEE0-CD0E-4632-84A5-F2F0BC9C2FF9}" destId="{EF0DE3BD-E9F4-4210-AF33-34F022D521E1}" srcOrd="4" destOrd="0" parTransId="{D7305B32-C196-4A5A-B4C0-A81AC6F9DB5A}" sibTransId="{D6DE34F2-274A-44F1-A7F2-5561B4E5B6DD}"/>
    <dgm:cxn modelId="{091C54DE-244E-48DF-96AB-F7FC987C52D2}" srcId="{0618EEE0-CD0E-4632-84A5-F2F0BC9C2FF9}" destId="{3663173D-920D-43DC-8CE7-89AF7670CBF6}" srcOrd="5" destOrd="0" parTransId="{EB289C6E-B033-416F-A195-7AC98F7C5488}" sibTransId="{700709A3-4B1B-4148-9D5B-4281DD9880CC}"/>
    <dgm:cxn modelId="{23DD476F-F55C-4256-B414-48A7102D9714}" srcId="{0618EEE0-CD0E-4632-84A5-F2F0BC9C2FF9}" destId="{53C77A70-5377-4D3E-94B4-527BDDE336F0}" srcOrd="1" destOrd="0" parTransId="{24B52002-1560-45B8-8A65-66F966B08D1D}" sibTransId="{172A6CE9-E321-45C4-B417-B1B638404644}"/>
    <dgm:cxn modelId="{63FB789B-E93F-42ED-9E27-0C78863F7BFE}" srcId="{0618EEE0-CD0E-4632-84A5-F2F0BC9C2FF9}" destId="{0515766A-8898-446F-A738-DA9D382ACB3F}" srcOrd="0" destOrd="0" parTransId="{C8946557-456C-4870-A875-0449277034E1}" sibTransId="{37BD4B8C-33A3-491C-8EAF-2F4479EE0B02}"/>
    <dgm:cxn modelId="{D8B9D207-837C-4DAA-83E8-C63DB5567473}" srcId="{0618EEE0-CD0E-4632-84A5-F2F0BC9C2FF9}" destId="{DA0BD558-1AC8-4816-87FA-3DE49156AD27}" srcOrd="7" destOrd="0" parTransId="{4F681B5D-BA5D-4E4E-90CD-7718B10E2298}" sibTransId="{4F341175-1DC2-49E0-99CB-7624AC92CE2C}"/>
    <dgm:cxn modelId="{DA4E2417-547B-473B-A643-0B23C673DCBE}" type="presParOf" srcId="{99CF67FF-CCD4-4B79-A1CF-191F3BED74D2}" destId="{270E2339-2BCB-4324-B46F-4275F4189BC2}" srcOrd="0" destOrd="0" presId="urn:microsoft.com/office/officeart/2005/8/layout/default"/>
    <dgm:cxn modelId="{28530571-9716-401A-A3FF-E6401F1A7F59}" type="presParOf" srcId="{99CF67FF-CCD4-4B79-A1CF-191F3BED74D2}" destId="{B0CABC9F-59DC-4D09-A424-6F8644FC5085}" srcOrd="1" destOrd="0" presId="urn:microsoft.com/office/officeart/2005/8/layout/default"/>
    <dgm:cxn modelId="{2790A08F-9890-4669-B429-B203BA7E0E26}" type="presParOf" srcId="{99CF67FF-CCD4-4B79-A1CF-191F3BED74D2}" destId="{24B6DEDF-0852-400D-99BD-52571CB1EF69}" srcOrd="2" destOrd="0" presId="urn:microsoft.com/office/officeart/2005/8/layout/default"/>
    <dgm:cxn modelId="{B363DDDA-5E3C-408D-B961-74EE72BD532A}" type="presParOf" srcId="{99CF67FF-CCD4-4B79-A1CF-191F3BED74D2}" destId="{8D44BAE8-50E0-4062-A2AD-D2268CA5B33B}" srcOrd="3" destOrd="0" presId="urn:microsoft.com/office/officeart/2005/8/layout/default"/>
    <dgm:cxn modelId="{B43512D9-D210-4DAE-A002-2339DDA6B690}" type="presParOf" srcId="{99CF67FF-CCD4-4B79-A1CF-191F3BED74D2}" destId="{9826A05A-DF49-4BF3-B780-50EB6EFBF36B}" srcOrd="4" destOrd="0" presId="urn:microsoft.com/office/officeart/2005/8/layout/default"/>
    <dgm:cxn modelId="{B59C837E-42A9-4B4A-82FC-E7A253AD10BC}" type="presParOf" srcId="{99CF67FF-CCD4-4B79-A1CF-191F3BED74D2}" destId="{102A4288-A99C-43B5-AABB-6B6AA19DAB33}" srcOrd="5" destOrd="0" presId="urn:microsoft.com/office/officeart/2005/8/layout/default"/>
    <dgm:cxn modelId="{21CD2470-B83A-481F-85F2-7C6551F59DA4}" type="presParOf" srcId="{99CF67FF-CCD4-4B79-A1CF-191F3BED74D2}" destId="{54CD8D26-AEE6-4BAA-8C63-D0060DBEF8D9}" srcOrd="6" destOrd="0" presId="urn:microsoft.com/office/officeart/2005/8/layout/default"/>
    <dgm:cxn modelId="{CCB0329E-D562-4005-B044-C84583BF79ED}" type="presParOf" srcId="{99CF67FF-CCD4-4B79-A1CF-191F3BED74D2}" destId="{2CA108C4-2562-4BCD-BC5D-4CB67F6EAF3C}" srcOrd="7" destOrd="0" presId="urn:microsoft.com/office/officeart/2005/8/layout/default"/>
    <dgm:cxn modelId="{406FFB7E-56AC-40B6-A12D-7DC1A1E76D47}" type="presParOf" srcId="{99CF67FF-CCD4-4B79-A1CF-191F3BED74D2}" destId="{DB66962C-D76E-4B93-A623-008393E59742}" srcOrd="8" destOrd="0" presId="urn:microsoft.com/office/officeart/2005/8/layout/default"/>
    <dgm:cxn modelId="{FB8A1BB6-A9F6-43FE-9894-786A6F67FBED}" type="presParOf" srcId="{99CF67FF-CCD4-4B79-A1CF-191F3BED74D2}" destId="{4CA113A0-69B3-4DE7-A484-31AEEB8576B9}" srcOrd="9" destOrd="0" presId="urn:microsoft.com/office/officeart/2005/8/layout/default"/>
    <dgm:cxn modelId="{F5C886E1-E7AC-4379-BFCC-57D4F660C84D}" type="presParOf" srcId="{99CF67FF-CCD4-4B79-A1CF-191F3BED74D2}" destId="{44960841-A62D-4955-8080-6B94993714B7}" srcOrd="10" destOrd="0" presId="urn:microsoft.com/office/officeart/2005/8/layout/default"/>
    <dgm:cxn modelId="{CFE64F02-BB46-4EF8-AE1F-C36261A39574}" type="presParOf" srcId="{99CF67FF-CCD4-4B79-A1CF-191F3BED74D2}" destId="{8694442B-17C9-4D26-A520-34966E9B4DAB}" srcOrd="11" destOrd="0" presId="urn:microsoft.com/office/officeart/2005/8/layout/default"/>
    <dgm:cxn modelId="{5D23BA2E-1D65-4459-805F-B91CB4815774}" type="presParOf" srcId="{99CF67FF-CCD4-4B79-A1CF-191F3BED74D2}" destId="{A96168C7-9D05-4366-94E7-A4FA114D71C8}" srcOrd="12" destOrd="0" presId="urn:microsoft.com/office/officeart/2005/8/layout/default"/>
    <dgm:cxn modelId="{085C2EED-3662-4EF8-985A-CE6F0B2F3671}" type="presParOf" srcId="{99CF67FF-CCD4-4B79-A1CF-191F3BED74D2}" destId="{7C73C246-69FF-477B-8DAB-3EA714DF7CDB}" srcOrd="13" destOrd="0" presId="urn:microsoft.com/office/officeart/2005/8/layout/default"/>
    <dgm:cxn modelId="{A5FF9EAD-9932-4AA5-B68C-9DB2AB0DC8CB}" type="presParOf" srcId="{99CF67FF-CCD4-4B79-A1CF-191F3BED74D2}" destId="{87E44299-007B-4A23-BC93-B3651CF679E3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70E2339-2BCB-4324-B46F-4275F4189BC2}">
      <dsp:nvSpPr>
        <dsp:cNvPr id="0" name=""/>
        <dsp:cNvSpPr/>
      </dsp:nvSpPr>
      <dsp:spPr>
        <a:xfrm>
          <a:off x="176419" y="2250"/>
          <a:ext cx="2410017" cy="144601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noProof="0" dirty="0" smtClean="0">
              <a:solidFill>
                <a:schemeClr val="tx1"/>
              </a:solidFill>
              <a:latin typeface="Cambria" pitchFamily="18" charset="0"/>
            </a:rPr>
            <a:t>Завжди рахуйтеся з думкою батьків і старших</a:t>
          </a:r>
          <a:endParaRPr lang="uk-UA" sz="1600" b="1" kern="1200" noProof="0" dirty="0">
            <a:solidFill>
              <a:schemeClr val="tx1"/>
            </a:solidFill>
            <a:latin typeface="Cambria" pitchFamily="18" charset="0"/>
          </a:endParaRPr>
        </a:p>
      </dsp:txBody>
      <dsp:txXfrm>
        <a:off x="176419" y="2250"/>
        <a:ext cx="2410017" cy="1446010"/>
      </dsp:txXfrm>
    </dsp:sp>
    <dsp:sp modelId="{24B6DEDF-0852-400D-99BD-52571CB1EF69}">
      <dsp:nvSpPr>
        <dsp:cNvPr id="0" name=""/>
        <dsp:cNvSpPr/>
      </dsp:nvSpPr>
      <dsp:spPr>
        <a:xfrm>
          <a:off x="2827439" y="2250"/>
          <a:ext cx="2410017" cy="144601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noProof="0" dirty="0" smtClean="0">
              <a:solidFill>
                <a:schemeClr val="tx1"/>
              </a:solidFill>
              <a:latin typeface="Cambria" pitchFamily="18" charset="0"/>
            </a:rPr>
            <a:t>Будь чуйним і  ввічливим з усіма членами родини </a:t>
          </a:r>
          <a:endParaRPr lang="uk-UA" sz="1600" b="1" kern="1200" noProof="0" dirty="0">
            <a:solidFill>
              <a:schemeClr val="tx1"/>
            </a:solidFill>
            <a:latin typeface="Cambria" pitchFamily="18" charset="0"/>
          </a:endParaRPr>
        </a:p>
      </dsp:txBody>
      <dsp:txXfrm>
        <a:off x="2827439" y="2250"/>
        <a:ext cx="2410017" cy="1446010"/>
      </dsp:txXfrm>
    </dsp:sp>
    <dsp:sp modelId="{9826A05A-DF49-4BF3-B780-50EB6EFBF36B}">
      <dsp:nvSpPr>
        <dsp:cNvPr id="0" name=""/>
        <dsp:cNvSpPr/>
      </dsp:nvSpPr>
      <dsp:spPr>
        <a:xfrm>
          <a:off x="5478458" y="2250"/>
          <a:ext cx="2410017" cy="144601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noProof="0" dirty="0" smtClean="0">
              <a:solidFill>
                <a:schemeClr val="tx1"/>
              </a:solidFill>
              <a:latin typeface="Cambria" pitchFamily="18" charset="0"/>
            </a:rPr>
            <a:t>Не завдавай хвилювання своїм близьким , не ображай словами і вчинками</a:t>
          </a:r>
          <a:endParaRPr lang="uk-UA" sz="1600" b="1" kern="1200" noProof="0" dirty="0">
            <a:solidFill>
              <a:schemeClr val="tx1"/>
            </a:solidFill>
            <a:latin typeface="Cambria" pitchFamily="18" charset="0"/>
          </a:endParaRPr>
        </a:p>
      </dsp:txBody>
      <dsp:txXfrm>
        <a:off x="5478458" y="2250"/>
        <a:ext cx="2410017" cy="1446010"/>
      </dsp:txXfrm>
    </dsp:sp>
    <dsp:sp modelId="{54CD8D26-AEE6-4BAA-8C63-D0060DBEF8D9}">
      <dsp:nvSpPr>
        <dsp:cNvPr id="0" name=""/>
        <dsp:cNvSpPr/>
      </dsp:nvSpPr>
      <dsp:spPr>
        <a:xfrm>
          <a:off x="176419" y="1689262"/>
          <a:ext cx="2410017" cy="144601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noProof="0" dirty="0" smtClean="0">
              <a:solidFill>
                <a:schemeClr val="tx1"/>
              </a:solidFill>
              <a:latin typeface="Cambria" pitchFamily="18" charset="0"/>
            </a:rPr>
            <a:t>На піклування і любов відповідай чемністю і чуйним ставленням до них</a:t>
          </a:r>
          <a:endParaRPr lang="uk-UA" sz="1600" b="1" kern="1200" noProof="0" dirty="0">
            <a:solidFill>
              <a:schemeClr val="tx1"/>
            </a:solidFill>
            <a:latin typeface="Cambria" pitchFamily="18" charset="0"/>
          </a:endParaRPr>
        </a:p>
      </dsp:txBody>
      <dsp:txXfrm>
        <a:off x="176419" y="1689262"/>
        <a:ext cx="2410017" cy="1446010"/>
      </dsp:txXfrm>
    </dsp:sp>
    <dsp:sp modelId="{DB66962C-D76E-4B93-A623-008393E59742}">
      <dsp:nvSpPr>
        <dsp:cNvPr id="0" name=""/>
        <dsp:cNvSpPr/>
      </dsp:nvSpPr>
      <dsp:spPr>
        <a:xfrm>
          <a:off x="2827439" y="1689262"/>
          <a:ext cx="2410017" cy="144601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noProof="0" dirty="0" smtClean="0">
              <a:solidFill>
                <a:schemeClr val="tx1"/>
              </a:solidFill>
              <a:latin typeface="Cambria" pitchFamily="18" charset="0"/>
            </a:rPr>
            <a:t>Підтримуй порядок і чистоту в кімнаті</a:t>
          </a:r>
          <a:endParaRPr lang="uk-UA" sz="1600" b="1" kern="1200" noProof="0" dirty="0">
            <a:solidFill>
              <a:schemeClr val="tx1"/>
            </a:solidFill>
            <a:latin typeface="Cambria" pitchFamily="18" charset="0"/>
          </a:endParaRPr>
        </a:p>
      </dsp:txBody>
      <dsp:txXfrm>
        <a:off x="2827439" y="1689262"/>
        <a:ext cx="2410017" cy="1446010"/>
      </dsp:txXfrm>
    </dsp:sp>
    <dsp:sp modelId="{44960841-A62D-4955-8080-6B94993714B7}">
      <dsp:nvSpPr>
        <dsp:cNvPr id="0" name=""/>
        <dsp:cNvSpPr/>
      </dsp:nvSpPr>
      <dsp:spPr>
        <a:xfrm>
          <a:off x="5478458" y="1689262"/>
          <a:ext cx="2410017" cy="144601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noProof="0" dirty="0" smtClean="0">
              <a:solidFill>
                <a:schemeClr val="tx1"/>
              </a:solidFill>
              <a:latin typeface="Cambria" pitchFamily="18" charset="0"/>
            </a:rPr>
            <a:t>Допомагай батькам у домашньому господарстві</a:t>
          </a:r>
          <a:endParaRPr lang="uk-UA" sz="1600" b="1" kern="1200" noProof="0" dirty="0">
            <a:solidFill>
              <a:schemeClr val="tx1"/>
            </a:solidFill>
            <a:latin typeface="Cambria" pitchFamily="18" charset="0"/>
          </a:endParaRPr>
        </a:p>
      </dsp:txBody>
      <dsp:txXfrm>
        <a:off x="5478458" y="1689262"/>
        <a:ext cx="2410017" cy="1446010"/>
      </dsp:txXfrm>
    </dsp:sp>
    <dsp:sp modelId="{A96168C7-9D05-4366-94E7-A4FA114D71C8}">
      <dsp:nvSpPr>
        <dsp:cNvPr id="0" name=""/>
        <dsp:cNvSpPr/>
      </dsp:nvSpPr>
      <dsp:spPr>
        <a:xfrm>
          <a:off x="1501929" y="3376275"/>
          <a:ext cx="2410017" cy="144601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noProof="0" dirty="0" smtClean="0">
              <a:solidFill>
                <a:schemeClr val="tx1"/>
              </a:solidFill>
              <a:latin typeface="Cambria" pitchFamily="18" charset="0"/>
            </a:rPr>
            <a:t>Завжди будь стриманим у виявленні своїх почуттів, терпимим до недоліків і вад рідних</a:t>
          </a:r>
          <a:endParaRPr lang="uk-UA" sz="1600" b="1" kern="1200" noProof="0" dirty="0">
            <a:solidFill>
              <a:schemeClr val="tx1"/>
            </a:solidFill>
            <a:latin typeface="Cambria" pitchFamily="18" charset="0"/>
          </a:endParaRPr>
        </a:p>
      </dsp:txBody>
      <dsp:txXfrm>
        <a:off x="1501929" y="3376275"/>
        <a:ext cx="2410017" cy="1446010"/>
      </dsp:txXfrm>
    </dsp:sp>
    <dsp:sp modelId="{87E44299-007B-4A23-BC93-B3651CF679E3}">
      <dsp:nvSpPr>
        <dsp:cNvPr id="0" name=""/>
        <dsp:cNvSpPr/>
      </dsp:nvSpPr>
      <dsp:spPr>
        <a:xfrm>
          <a:off x="4152948" y="3376275"/>
          <a:ext cx="2410017" cy="144601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noProof="0" dirty="0" smtClean="0">
              <a:solidFill>
                <a:schemeClr val="tx1"/>
              </a:solidFill>
              <a:latin typeface="Cambria" pitchFamily="18" charset="0"/>
            </a:rPr>
            <a:t>Ніколи не проси і не вимагай від батьків дорогих речей, коли придбання їх виходить за рамки матеріальних можливостей сім’ї</a:t>
          </a:r>
          <a:endParaRPr lang="uk-UA" sz="1600" b="1" kern="1200" noProof="0" dirty="0">
            <a:solidFill>
              <a:schemeClr val="tx1"/>
            </a:solidFill>
            <a:latin typeface="Cambria" pitchFamily="18" charset="0"/>
          </a:endParaRPr>
        </a:p>
      </dsp:txBody>
      <dsp:txXfrm>
        <a:off x="4152948" y="3376275"/>
        <a:ext cx="2410017" cy="14460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87;&#1082;\Desktop\&#1050;&#1091;&#1083;&#1100;&#1090;&#1091;&#1088;&#1072;%20&#1074;&#1079;&#1072;&#1108;&#1084;&#1080;&#1085;%20&#1091;%20&#1089;&#1110;&#1084;'&#1111;\&#1055;&#1056;&#1054;&#1057;&#1058;&#1054;&#1050;&#1042;&#1040;&#1064;&#1048;&#1053;&#1054;%20(%201%20&#1057;&#1045;&#1056;&#1048;&#1071;%20)%20(online-video-cutter.com).mp4" TargetMode="Externa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A4%D1%80%D0%B0%D0%BD%D1%86%D1%83%D0%B7%D1%8C%D0%BA%D0%B0_%D0%BC%D0%BE%D0%B2%D0%B0" TargetMode="External"/><Relationship Id="rId7" Type="http://schemas.openxmlformats.org/officeDocument/2006/relationships/hyperlink" Target="http://uk.wikipedia.org/wiki/171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uk.wikipedia.org/wiki/1643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://uk.wikipedia.org/wiki/%D0%9B%D1%8E%D0%B4%D0%BE%D0%B2%D1%96%D0%BA_XIV_(%D0%BA%D0%BE%D1%80%D0%BE%D0%BB%D1%8C_%D0%A4%D1%80%D0%B0%D0%BD%D1%86%D1%96%D1%97)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q-wallpapers.ru/wallpapers/1/hq-wallpapers_ru_abstraction3d_875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3968" y="3789040"/>
            <a:ext cx="46805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Підготувала :</a:t>
            </a:r>
          </a:p>
          <a:p>
            <a:r>
              <a:rPr lang="uk-UA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Панченко Алла Володимирівна, </a:t>
            </a:r>
          </a:p>
          <a:p>
            <a:r>
              <a:rPr lang="uk-UA" sz="20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вчитель  початкових  класів  </a:t>
            </a:r>
          </a:p>
          <a:p>
            <a:r>
              <a:rPr lang="uk-UA" sz="20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Юрківського навчально  – виховного комплексу   “ Дошкільний  навчальний заклад – загальноосвітня школа</a:t>
            </a:r>
          </a:p>
          <a:p>
            <a:r>
              <a:rPr lang="uk-UA" sz="20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 І – ІІІ ступенів </a:t>
            </a:r>
            <a:r>
              <a:rPr lang="uk-UA" sz="20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”</a:t>
            </a:r>
          </a:p>
          <a:p>
            <a:r>
              <a:rPr lang="uk-UA" sz="20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Уманської районної ради</a:t>
            </a:r>
          </a:p>
          <a:p>
            <a:r>
              <a:rPr lang="uk-UA" sz="20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Черкаської області</a:t>
            </a:r>
            <a:endParaRPr lang="uk-UA" sz="200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683568" y="332656"/>
            <a:ext cx="7704856" cy="2448272"/>
          </a:xfrm>
          <a:prstGeom prst="horizontalScroll">
            <a:avLst/>
          </a:prstGeom>
          <a:solidFill>
            <a:srgbClr val="00FF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Людина серед людей.</a:t>
            </a:r>
          </a:p>
          <a:p>
            <a:pPr algn="ctr">
              <a:defRPr/>
            </a:pPr>
            <a:r>
              <a:rPr lang="uk-U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Культура  взаємин у сім</a:t>
            </a:r>
            <a:r>
              <a:rPr lang="ru-RU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'</a:t>
            </a:r>
            <a:r>
              <a:rPr lang="uk-U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ї.</a:t>
            </a:r>
            <a:endParaRPr lang="uk-UA" sz="4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5364" name="Picture 4" descr="http://www.pravda.lutsk.ua/imgsize.php?src=/abton/spaw2/uploads/images/news/45984_1.jpg&amp;h=464&amp;w=480&amp;zc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068960"/>
            <a:ext cx="4032448" cy="3627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q-wallpapers.ru/wallpapers/1/hq-wallpapers_ru_abstraction3d_875_1920x10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ПРОСТОКВАШИНО ( 1 СЕРИЯ )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404664"/>
            <a:ext cx="8424936" cy="60486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q-wallpapers.ru/wallpapers/1/hq-wallpapers_ru_abstraction3d_875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476672"/>
            <a:ext cx="7776864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1" dirty="0" smtClean="0">
                <a:latin typeface="Cambria" pitchFamily="18" charset="0"/>
              </a:rPr>
              <a:t>Вправа</a:t>
            </a:r>
            <a:r>
              <a:rPr lang="uk-UA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 </a:t>
            </a:r>
            <a:r>
              <a:rPr lang="uk-UA" sz="3200" b="1" dirty="0" smtClean="0">
                <a:solidFill>
                  <a:srgbClr val="9900CC"/>
                </a:solidFill>
                <a:latin typeface="Cambria" pitchFamily="18" charset="0"/>
              </a:rPr>
              <a:t>“ Обговоримо ситуацію ”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9900CC"/>
              </a:solidFill>
              <a:effectLst>
                <a:outerShdw blurRad="50800" algn="tl" rotWithShape="0">
                  <a:srgbClr val="000000"/>
                </a:outerShdw>
              </a:effectLst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268760"/>
            <a:ext cx="7920880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FontTx/>
              <a:buChar char="-"/>
            </a:pPr>
            <a:r>
              <a:rPr lang="uk-UA" sz="2800" dirty="0" smtClean="0">
                <a:latin typeface="Cambria" pitchFamily="18" charset="0"/>
              </a:rPr>
              <a:t>Як ви ставитеся до рішення батьків хлопчика?  - Чи вважаєте ви їх рішення правильним?</a:t>
            </a:r>
          </a:p>
          <a:p>
            <a:pPr>
              <a:buFontTx/>
              <a:buChar char="-"/>
            </a:pPr>
            <a:r>
              <a:rPr lang="uk-UA" sz="2800" dirty="0" smtClean="0">
                <a:latin typeface="Cambria" pitchFamily="18" charset="0"/>
              </a:rPr>
              <a:t>Чи траплялися  з вами  подібні історії?</a:t>
            </a:r>
          </a:p>
          <a:p>
            <a:pPr>
              <a:buFontTx/>
              <a:buChar char="-"/>
            </a:pPr>
            <a:r>
              <a:rPr lang="uk-UA" sz="2800" dirty="0" smtClean="0">
                <a:latin typeface="Cambria" pitchFamily="18" charset="0"/>
              </a:rPr>
              <a:t>Чи правильно вчинив хлопчик?</a:t>
            </a:r>
          </a:p>
          <a:p>
            <a:pPr>
              <a:buFontTx/>
              <a:buChar char="-"/>
            </a:pPr>
            <a:r>
              <a:rPr lang="uk-UA" sz="2800" dirty="0" smtClean="0">
                <a:latin typeface="Cambria" pitchFamily="18" charset="0"/>
              </a:rPr>
              <a:t> Як відреагували батьки на від'їзд сина?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4005064"/>
            <a:ext cx="4896544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  <a:latin typeface="Cambria" pitchFamily="18" charset="0"/>
              </a:rPr>
              <a:t>Завдання:</a:t>
            </a:r>
          </a:p>
          <a:p>
            <a:endParaRPr lang="uk-UA" sz="2000" dirty="0" smtClean="0">
              <a:latin typeface="Cambria" pitchFamily="18" charset="0"/>
            </a:endParaRPr>
          </a:p>
          <a:p>
            <a:r>
              <a:rPr lang="uk-UA" sz="2800" dirty="0" smtClean="0">
                <a:latin typeface="Cambria" pitchFamily="18" charset="0"/>
              </a:rPr>
              <a:t>- Придумайте своє продовження цієї історії.</a:t>
            </a:r>
            <a:endParaRPr lang="ru-RU" sz="2800" dirty="0"/>
          </a:p>
        </p:txBody>
      </p:sp>
      <p:pic>
        <p:nvPicPr>
          <p:cNvPr id="6" name="Picture 2" descr="http://cs309419.vk.me/v309419075/7342/S2llUGnh1C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861048"/>
            <a:ext cx="2448272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q-wallpapers.ru/wallpapers/1/hq-wallpapers_ru_abstraction3d_875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7" y="548680"/>
            <a:ext cx="49685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CC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Cambria" pitchFamily="18" charset="0"/>
              </a:rPr>
              <a:t>Як вчиниш ти?</a:t>
            </a:r>
            <a:endParaRPr lang="uk-UA" sz="4000" b="1" cap="none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CC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16832"/>
            <a:ext cx="4968552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uk-UA" sz="2800" dirty="0" smtClean="0">
                <a:latin typeface="Cambria" pitchFamily="18" charset="0"/>
              </a:rPr>
              <a:t>Батьки не дозволяють тобі довго гратися на  </a:t>
            </a:r>
          </a:p>
          <a:p>
            <a:r>
              <a:rPr lang="uk-UA" sz="2800" dirty="0" smtClean="0">
                <a:latin typeface="Cambria" pitchFamily="18" charset="0"/>
              </a:rPr>
              <a:t> комп'ютері. </a:t>
            </a:r>
          </a:p>
          <a:p>
            <a:pPr>
              <a:buFont typeface="Wingdings" pitchFamily="2" charset="2"/>
              <a:buChar char="§"/>
            </a:pPr>
            <a:r>
              <a:rPr lang="uk-UA" sz="2800" dirty="0" smtClean="0">
                <a:latin typeface="Cambria" pitchFamily="18" charset="0"/>
              </a:rPr>
              <a:t>Твоя мама втомилася на роботі.</a:t>
            </a:r>
          </a:p>
          <a:p>
            <a:pPr>
              <a:buFont typeface="Wingdings" pitchFamily="2" charset="2"/>
              <a:buChar char="§"/>
            </a:pPr>
            <a:r>
              <a:rPr lang="uk-UA" sz="2800" dirty="0" smtClean="0">
                <a:latin typeface="Cambria" pitchFamily="18" charset="0"/>
              </a:rPr>
              <a:t>Батьки купили тобі іграшку, яку ти дуже хотів.</a:t>
            </a:r>
          </a:p>
          <a:p>
            <a:pPr>
              <a:buFontTx/>
              <a:buChar char="-"/>
            </a:pPr>
            <a:endParaRPr lang="uk-UA" sz="2800" dirty="0">
              <a:latin typeface="Cambria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620688"/>
            <a:ext cx="3384376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q-wallpapers.ru/wallpapers/1/hq-wallpapers_ru_abstraction3d_875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548679"/>
            <a:ext cx="82089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solidFill>
                  <a:srgbClr val="FF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Дякую  за  співпрацю!</a:t>
            </a:r>
            <a:endParaRPr lang="uk-UA" sz="5400" b="1" cap="none" spc="0" dirty="0">
              <a:ln w="11430"/>
              <a:solidFill>
                <a:srgbClr val="FF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032000"/>
            <a:ext cx="5105400" cy="482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q-wallpapers.ru/wallpapers/1/hq-wallpapers_ru_abstraction3d_875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99592" y="548681"/>
            <a:ext cx="763284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00FF"/>
                </a:solidFill>
                <a:latin typeface="Cambria" pitchFamily="18" charset="0"/>
              </a:rPr>
              <a:t>Список використаних джерел:</a:t>
            </a:r>
          </a:p>
          <a:p>
            <a:pPr algn="ctr"/>
            <a:r>
              <a:rPr lang="uk-UA" sz="3200" b="1" dirty="0" smtClean="0">
                <a:latin typeface="Cambria" pitchFamily="18" charset="0"/>
              </a:rPr>
              <a:t>Література:</a:t>
            </a:r>
          </a:p>
          <a:p>
            <a:r>
              <a:rPr lang="uk-UA" sz="2000" dirty="0" smtClean="0">
                <a:latin typeface="Cambria" pitchFamily="18" charset="0"/>
              </a:rPr>
              <a:t>1.Морально – етичне виховання. Дидактичні матеріали до уроків варіативного курсу. Ч.1./упоряд. Л.Г.Дмитренко – Х.:Вид. група  “ Основа ” ,2013.- 140, </a:t>
            </a:r>
            <a:r>
              <a:rPr lang="en-US" sz="2000" dirty="0" smtClean="0">
                <a:latin typeface="Cambria" pitchFamily="18" charset="0"/>
              </a:rPr>
              <a:t>[</a:t>
            </a:r>
            <a:r>
              <a:rPr lang="ru-RU" sz="2000" dirty="0" smtClean="0">
                <a:latin typeface="Cambria" pitchFamily="18" charset="0"/>
              </a:rPr>
              <a:t>4</a:t>
            </a:r>
            <a:r>
              <a:rPr lang="en-US" sz="2000" dirty="0" smtClean="0">
                <a:latin typeface="Cambria" pitchFamily="18" charset="0"/>
              </a:rPr>
              <a:t>]</a:t>
            </a:r>
            <a:r>
              <a:rPr lang="ru-RU" sz="2000" dirty="0" smtClean="0">
                <a:latin typeface="Cambria" pitchFamily="18" charset="0"/>
              </a:rPr>
              <a:t>с. - (Б-ка журн. «</a:t>
            </a:r>
            <a:r>
              <a:rPr lang="uk-UA" sz="2000" dirty="0" smtClean="0">
                <a:latin typeface="Cambria" pitchFamily="18" charset="0"/>
              </a:rPr>
              <a:t>Початкове навчання та виховання»; </a:t>
            </a:r>
            <a:r>
              <a:rPr lang="ru-RU" sz="2000" dirty="0" smtClean="0">
                <a:latin typeface="Cambria" pitchFamily="18" charset="0"/>
              </a:rPr>
              <a:t>Вип. 4(112))</a:t>
            </a:r>
          </a:p>
          <a:p>
            <a:r>
              <a:rPr lang="uk-UA" sz="2000" dirty="0" smtClean="0">
                <a:latin typeface="Cambria" pitchFamily="18" charset="0"/>
              </a:rPr>
              <a:t>2.Виховання ціннісного ставлення до  людей у молодших школярів. Частина 1. – Х. : Вид. група  “ Основа ”, 2013.- 159, </a:t>
            </a:r>
            <a:r>
              <a:rPr lang="en-US" sz="2000" dirty="0" smtClean="0">
                <a:latin typeface="Cambria" pitchFamily="18" charset="0"/>
              </a:rPr>
              <a:t>[</a:t>
            </a:r>
            <a:r>
              <a:rPr lang="ru-RU" sz="2000" dirty="0" smtClean="0">
                <a:latin typeface="Cambria" pitchFamily="18" charset="0"/>
              </a:rPr>
              <a:t>1</a:t>
            </a:r>
            <a:r>
              <a:rPr lang="en-US" sz="2000" dirty="0" smtClean="0">
                <a:latin typeface="Cambria" pitchFamily="18" charset="0"/>
              </a:rPr>
              <a:t>]</a:t>
            </a:r>
            <a:r>
              <a:rPr lang="ru-RU" sz="2000" dirty="0" smtClean="0">
                <a:latin typeface="Cambria" pitchFamily="18" charset="0"/>
              </a:rPr>
              <a:t>с. – (Б-ка журн. «</a:t>
            </a:r>
            <a:r>
              <a:rPr lang="uk-UA" sz="2000" dirty="0" smtClean="0">
                <a:latin typeface="Cambria" pitchFamily="18" charset="0"/>
              </a:rPr>
              <a:t>Початкове навчання та виховання»; </a:t>
            </a:r>
            <a:r>
              <a:rPr lang="ru-RU" sz="2000" dirty="0" smtClean="0">
                <a:latin typeface="Cambria" pitchFamily="18" charset="0"/>
              </a:rPr>
              <a:t>Вип.9(117))</a:t>
            </a:r>
            <a:endParaRPr lang="en-US" sz="2000" dirty="0" smtClean="0">
              <a:latin typeface="Cambria" pitchFamily="18" charset="0"/>
            </a:endParaRPr>
          </a:p>
          <a:p>
            <a:r>
              <a:rPr lang="en-US" sz="2000" dirty="0" smtClean="0">
                <a:latin typeface="Cambria" pitchFamily="18" charset="0"/>
              </a:rPr>
              <a:t>3</a:t>
            </a:r>
            <a:r>
              <a:rPr lang="uk-UA" sz="2000" dirty="0" smtClean="0">
                <a:latin typeface="Cambria" pitchFamily="18" charset="0"/>
              </a:rPr>
              <a:t>. Інтерактивні методи навчання в практиці роботи початкової школи/Упорядн.  О.В.Стребна, А.О.Соценко. – Х.: Вид.група “Основа”, 2006. – 176с.- (Б- ка журн. “Початкове навчання”.)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4725144"/>
            <a:ext cx="6768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uk-UA" sz="3200" b="1" dirty="0" smtClean="0">
                <a:latin typeface="Cambria" pitchFamily="18" charset="0"/>
              </a:rPr>
              <a:t>Інтернет – ресурси</a:t>
            </a:r>
            <a:r>
              <a:rPr lang="uk-UA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 pitchFamily="18" charset="0"/>
              </a:rPr>
              <a:t>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5373216"/>
            <a:ext cx="50774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Cambria" pitchFamily="18" charset="0"/>
              </a:rPr>
              <a:t>- </a:t>
            </a:r>
            <a:r>
              <a:rPr lang="en-US" sz="2000" dirty="0" smtClean="0">
                <a:latin typeface="Cambria" pitchFamily="18" charset="0"/>
              </a:rPr>
              <a:t>http</a:t>
            </a:r>
            <a:r>
              <a:rPr lang="uk-UA" sz="2000" dirty="0" smtClean="0">
                <a:latin typeface="Cambria" pitchFamily="18" charset="0"/>
              </a:rPr>
              <a:t>:</a:t>
            </a:r>
            <a:r>
              <a:rPr lang="en-US" sz="2000" dirty="0" smtClean="0">
                <a:latin typeface="Cambria" pitchFamily="18" charset="0"/>
              </a:rPr>
              <a:t>//abetka.ukrlife.org/</a:t>
            </a:r>
            <a:endParaRPr lang="uk-UA" sz="2000" dirty="0" smtClean="0">
              <a:latin typeface="Cambria" pitchFamily="18" charset="0"/>
            </a:endParaRPr>
          </a:p>
          <a:p>
            <a:r>
              <a:rPr lang="en-US" sz="2000" dirty="0" smtClean="0">
                <a:latin typeface="Cambria" pitchFamily="18" charset="0"/>
              </a:rPr>
              <a:t>- https://www.youtube.com</a:t>
            </a:r>
            <a:endParaRPr lang="ru-RU" sz="20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q-wallpapers.ru/wallpapers/1/hq-wallpapers_ru_abstraction3d_875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9552" y="332656"/>
            <a:ext cx="8223448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lang="uk-UA" sz="2400" b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Етике́т</a:t>
            </a:r>
            <a:r>
              <a:rPr lang="uk-UA" sz="2400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 </a:t>
            </a:r>
            <a:r>
              <a:rPr lang="uk-UA" sz="2400" dirty="0">
                <a:solidFill>
                  <a:srgbClr val="252525"/>
                </a:solidFill>
                <a:latin typeface="Cambria" pitchFamily="18" charset="0"/>
                <a:cs typeface="Times New Roman" pitchFamily="18" charset="0"/>
              </a:rPr>
              <a:t>(від </a:t>
            </a:r>
            <a:r>
              <a:rPr lang="uk-UA" sz="2400" dirty="0">
                <a:solidFill>
                  <a:srgbClr val="0B0080"/>
                </a:solidFill>
                <a:latin typeface="Cambria" pitchFamily="18" charset="0"/>
                <a:cs typeface="Times New Roman" pitchFamily="18" charset="0"/>
                <a:hlinkClick r:id="rId3" tooltip="Французька мова"/>
              </a:rPr>
              <a:t>фр.</a:t>
            </a:r>
            <a:r>
              <a:rPr lang="uk-UA" sz="2400" dirty="0">
                <a:solidFill>
                  <a:srgbClr val="252525"/>
                </a:solidFill>
                <a:latin typeface="Cambria" pitchFamily="18" charset="0"/>
                <a:cs typeface="Times New Roman" pitchFamily="18" charset="0"/>
              </a:rPr>
              <a:t> </a:t>
            </a:r>
            <a:r>
              <a:rPr lang="uk-UA" sz="2400" i="1" dirty="0">
                <a:solidFill>
                  <a:srgbClr val="252525"/>
                </a:solidFill>
                <a:latin typeface="Cambria" pitchFamily="18" charset="0"/>
                <a:cs typeface="Times New Roman" pitchFamily="18" charset="0"/>
              </a:rPr>
              <a:t>étiquette</a:t>
            </a:r>
            <a:r>
              <a:rPr lang="uk-UA" sz="2400" dirty="0">
                <a:solidFill>
                  <a:srgbClr val="252525"/>
                </a:solidFill>
                <a:latin typeface="Cambria" pitchFamily="18" charset="0"/>
                <a:cs typeface="Times New Roman" pitchFamily="18" charset="0"/>
              </a:rPr>
              <a:t> — етикетка, напис) — норми й правила, які відображають уявлення про гідну поведінку людей у суспільстві .</a:t>
            </a:r>
            <a:endParaRPr lang="uk-UA" sz="24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772816"/>
            <a:ext cx="2438400" cy="1200329"/>
          </a:xfrm>
          <a:prstGeom prst="rect">
            <a:avLst/>
          </a:prstGeom>
          <a:solidFill>
            <a:srgbClr val="FF7C8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uk-UA" b="1" dirty="0">
                <a:solidFill>
                  <a:srgbClr val="252525"/>
                </a:solidFill>
                <a:latin typeface="Cambria" pitchFamily="18" charset="0"/>
                <a:cs typeface="Times New Roman" pitchFamily="18" charset="0"/>
              </a:rPr>
              <a:t>Країнами-родоначальницями</a:t>
            </a:r>
            <a:r>
              <a:rPr lang="uk-UA" dirty="0">
                <a:solidFill>
                  <a:srgbClr val="252525"/>
                </a:solidFill>
                <a:latin typeface="Cambria" pitchFamily="18" charset="0"/>
                <a:cs typeface="Times New Roman" pitchFamily="18" charset="0"/>
              </a:rPr>
              <a:t> етикету є </a:t>
            </a:r>
          </a:p>
          <a:p>
            <a:pPr algn="ctr">
              <a:defRPr/>
            </a:pPr>
            <a:r>
              <a:rPr lang="uk-UA" dirty="0">
                <a:solidFill>
                  <a:srgbClr val="252525"/>
                </a:solidFill>
                <a:latin typeface="Cambria" pitchFamily="18" charset="0"/>
                <a:cs typeface="Times New Roman" pitchFamily="18" charset="0"/>
              </a:rPr>
              <a:t>Англія та Франція.</a:t>
            </a:r>
            <a:endParaRPr lang="ru-RU" dirty="0">
              <a:solidFill>
                <a:srgbClr val="FFFFFF"/>
              </a:solidFill>
              <a:latin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4005064"/>
            <a:ext cx="2667000" cy="1477963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uk-UA" dirty="0">
                <a:solidFill>
                  <a:srgbClr val="252525"/>
                </a:solidFill>
                <a:latin typeface="Cambria" pitchFamily="18" charset="0"/>
                <a:cs typeface="Times New Roman" pitchFamily="18" charset="0"/>
              </a:rPr>
              <a:t>Певні моральні правила й манери поведінки зародились приблизно у XIV столітті в Італії</a:t>
            </a:r>
            <a:endParaRPr lang="ru-RU" dirty="0">
              <a:solidFill>
                <a:srgbClr val="FFFFFF"/>
              </a:solidFill>
              <a:latin typeface="Cambr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2636912"/>
            <a:ext cx="3124200" cy="3139321"/>
          </a:xfrm>
          <a:prstGeom prst="rect">
            <a:avLst/>
          </a:prstGeom>
          <a:solidFill>
            <a:srgbClr val="FF7C8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uk-UA" dirty="0">
                <a:solidFill>
                  <a:srgbClr val="252525"/>
                </a:solidFill>
                <a:latin typeface="Cambria" pitchFamily="18" charset="0"/>
                <a:cs typeface="Times New Roman" pitchFamily="18" charset="0"/>
              </a:rPr>
              <a:t>У сучасному вигляді та значенні слово вперше було вжито при дворі короля Франції </a:t>
            </a:r>
            <a:r>
              <a:rPr lang="uk-UA" dirty="0">
                <a:solidFill>
                  <a:srgbClr val="0B0080"/>
                </a:solidFill>
                <a:latin typeface="Cambria" pitchFamily="18" charset="0"/>
                <a:cs typeface="Times New Roman" pitchFamily="18" charset="0"/>
                <a:hlinkClick r:id="rId4" tooltip="Людовік XIV (король Франції)"/>
              </a:rPr>
              <a:t>Людовіка XIV</a:t>
            </a:r>
            <a:r>
              <a:rPr lang="uk-UA" dirty="0">
                <a:solidFill>
                  <a:srgbClr val="252525"/>
                </a:solidFill>
                <a:latin typeface="Cambria" pitchFamily="18" charset="0"/>
                <a:cs typeface="Times New Roman" pitchFamily="18" charset="0"/>
              </a:rPr>
              <a:t> — гостям роздали картки (етикетки) з викладенням того, як вони мають поводитись; хоч певні зводи норм і правил поведінки існували вже з найдавніших часів .</a:t>
            </a:r>
            <a:endParaRPr lang="ru-RU" dirty="0">
              <a:solidFill>
                <a:srgbClr val="FFFFFF"/>
              </a:solidFill>
              <a:latin typeface="Cambria" pitchFamily="18" charset="0"/>
            </a:endParaRPr>
          </a:p>
        </p:txBody>
      </p:sp>
      <p:pic>
        <p:nvPicPr>
          <p:cNvPr id="8" name="Picture 3" descr="http://www.vokrugsveta.ru/img/cmn/2008/04/30/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00" y="1484784"/>
            <a:ext cx="2857500" cy="2857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Горизонтальный свиток 8"/>
          <p:cNvSpPr/>
          <p:nvPr/>
        </p:nvSpPr>
        <p:spPr>
          <a:xfrm>
            <a:off x="6477000" y="4149080"/>
            <a:ext cx="2667000" cy="152400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FF0000"/>
                </a:solidFill>
                <a:latin typeface="Cambria" pitchFamily="18" charset="0"/>
              </a:rPr>
              <a:t>Людовік </a:t>
            </a:r>
            <a:r>
              <a:rPr lang="en-US" b="1" dirty="0">
                <a:solidFill>
                  <a:srgbClr val="FF0000"/>
                </a:solidFill>
                <a:latin typeface="Cambria" pitchFamily="18" charset="0"/>
              </a:rPr>
              <a:t>XIV</a:t>
            </a:r>
            <a:endParaRPr lang="uk-UA" b="1" dirty="0">
              <a:solidFill>
                <a:srgbClr val="FF0000"/>
              </a:solidFill>
              <a:latin typeface="Cambria" pitchFamily="18" charset="0"/>
            </a:endParaRPr>
          </a:p>
          <a:p>
            <a:pPr algn="ctr">
              <a:defRPr/>
            </a:pPr>
            <a:r>
              <a:rPr lang="uk-UA" dirty="0">
                <a:solidFill>
                  <a:schemeClr val="tx1"/>
                </a:solidFill>
                <a:latin typeface="Cambria" pitchFamily="18" charset="0"/>
              </a:rPr>
              <a:t>Правив Францією з </a:t>
            </a:r>
            <a:r>
              <a:rPr lang="uk-UA" dirty="0">
                <a:solidFill>
                  <a:schemeClr val="tx1"/>
                </a:solidFill>
                <a:latin typeface="Cambria" pitchFamily="18" charset="0"/>
                <a:hlinkClick r:id="rId6" tooltip="1643"/>
              </a:rPr>
              <a:t>1643</a:t>
            </a:r>
            <a:r>
              <a:rPr lang="uk-UA" dirty="0">
                <a:solidFill>
                  <a:schemeClr val="tx1"/>
                </a:solidFill>
                <a:latin typeface="Cambria" pitchFamily="18" charset="0"/>
              </a:rPr>
              <a:t> по </a:t>
            </a:r>
            <a:r>
              <a:rPr lang="uk-UA" dirty="0">
                <a:solidFill>
                  <a:schemeClr val="tx1"/>
                </a:solidFill>
                <a:latin typeface="Cambria" pitchFamily="18" charset="0"/>
                <a:hlinkClick r:id="rId7" tooltip="1715"/>
              </a:rPr>
              <a:t>1715</a:t>
            </a:r>
            <a:r>
              <a:rPr lang="uk-UA" dirty="0">
                <a:solidFill>
                  <a:schemeClr val="tx1"/>
                </a:solidFill>
                <a:latin typeface="Cambria" pitchFamily="18" charset="0"/>
              </a:rPr>
              <a:t> роки.</a:t>
            </a: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  <p:bldP spid="7" grpId="0" build="allAtOnce" animBg="1"/>
      <p:bldP spid="6" grpId="0" build="allAtOnce" animBg="1"/>
      <p:bldP spid="9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q-wallpapers.ru/wallpapers/1/hq-wallpapers_ru_abstraction3d_875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95536" y="274638"/>
            <a:ext cx="8568952" cy="706090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З'єднай слова етикету </a:t>
            </a:r>
            <a:endParaRPr kumimoji="0" lang="uk-UA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1124744"/>
            <a:ext cx="1440160" cy="432048"/>
          </a:xfrm>
          <a:prstGeom prst="roundRect">
            <a:avLst/>
          </a:prstGeom>
          <a:solidFill>
            <a:srgbClr val="33CCFF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1600" dirty="0" smtClean="0">
              <a:latin typeface="Cambria" pitchFamily="18" charset="0"/>
            </a:endParaRPr>
          </a:p>
          <a:p>
            <a:pPr algn="ctr"/>
            <a:r>
              <a:rPr lang="uk-UA" sz="1600" b="1" dirty="0" smtClean="0">
                <a:latin typeface="Cambria" pitchFamily="18" charset="0"/>
              </a:rPr>
              <a:t>Привітання </a:t>
            </a:r>
            <a:br>
              <a:rPr lang="uk-UA" sz="1600" b="1" dirty="0" smtClean="0">
                <a:latin typeface="Cambria" pitchFamily="18" charset="0"/>
              </a:rPr>
            </a:br>
            <a:endParaRPr lang="uk-UA" sz="1600" b="1" dirty="0">
              <a:latin typeface="Cambria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67744" y="1124744"/>
            <a:ext cx="1296144" cy="504056"/>
          </a:xfrm>
          <a:prstGeom prst="roundRect">
            <a:avLst/>
          </a:prstGeom>
          <a:solidFill>
            <a:srgbClr val="33CCFF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latin typeface="Cambria" pitchFamily="18" charset="0"/>
              </a:rPr>
              <a:t>Форми   подяки</a:t>
            </a:r>
            <a:r>
              <a:rPr lang="ru-RU" sz="1600" b="1" dirty="0" smtClean="0">
                <a:latin typeface="Cambria" pitchFamily="18" charset="0"/>
              </a:rPr>
              <a:t> </a:t>
            </a:r>
            <a:endParaRPr lang="ru-RU" sz="1600" b="1" dirty="0">
              <a:latin typeface="Cambria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51920" y="1124744"/>
            <a:ext cx="1296144" cy="432048"/>
          </a:xfrm>
          <a:prstGeom prst="roundRect">
            <a:avLst/>
          </a:prstGeom>
          <a:solidFill>
            <a:srgbClr val="33CCFF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latin typeface="Cambria" pitchFamily="18" charset="0"/>
              </a:rPr>
              <a:t>Прохання </a:t>
            </a:r>
            <a:endParaRPr lang="uk-UA" sz="1600" b="1" dirty="0">
              <a:latin typeface="Cambr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36096" y="1124744"/>
            <a:ext cx="1440160" cy="432048"/>
          </a:xfrm>
          <a:prstGeom prst="roundRect">
            <a:avLst/>
          </a:prstGeom>
          <a:solidFill>
            <a:srgbClr val="33CCFF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latin typeface="Cambria" pitchFamily="18" charset="0"/>
              </a:rPr>
              <a:t>Вибачення </a:t>
            </a:r>
            <a:endParaRPr lang="uk-UA" sz="1600" b="1" dirty="0">
              <a:latin typeface="Cambri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64288" y="1124744"/>
            <a:ext cx="1512168" cy="432048"/>
          </a:xfrm>
          <a:prstGeom prst="roundRect">
            <a:avLst/>
          </a:prstGeom>
          <a:solidFill>
            <a:srgbClr val="33CCFF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  <a:latin typeface="Cambria" pitchFamily="18" charset="0"/>
              </a:rPr>
              <a:t>Запрошення </a:t>
            </a:r>
            <a:endParaRPr lang="uk-UA" sz="16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8" y="1772816"/>
            <a:ext cx="1418456" cy="576064"/>
          </a:xfrm>
          <a:prstGeom prst="roundRect">
            <a:avLst/>
          </a:prstGeom>
          <a:solidFill>
            <a:srgbClr val="33CCFF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1600" dirty="0" smtClean="0">
              <a:latin typeface="Cambria" pitchFamily="18" charset="0"/>
            </a:endParaRPr>
          </a:p>
          <a:p>
            <a:pPr algn="ctr"/>
            <a:r>
              <a:rPr lang="uk-UA" sz="1600" b="1" dirty="0" smtClean="0">
                <a:latin typeface="Cambria" pitchFamily="18" charset="0"/>
              </a:rPr>
              <a:t>Форми прощання </a:t>
            </a:r>
            <a:br>
              <a:rPr lang="uk-UA" sz="1600" b="1" dirty="0" smtClean="0">
                <a:latin typeface="Cambria" pitchFamily="18" charset="0"/>
              </a:rPr>
            </a:br>
            <a:endParaRPr lang="uk-UA" sz="1600" b="1" dirty="0">
              <a:latin typeface="Cambria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308304" y="1772816"/>
            <a:ext cx="1512168" cy="432048"/>
          </a:xfrm>
          <a:prstGeom prst="roundRect">
            <a:avLst/>
          </a:prstGeom>
          <a:solidFill>
            <a:srgbClr val="33CCFF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  <a:latin typeface="Cambria" pitchFamily="18" charset="0"/>
              </a:rPr>
              <a:t>Пропозиції </a:t>
            </a:r>
            <a:endParaRPr lang="uk-UA" sz="16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75856" y="1916832"/>
            <a:ext cx="2880320" cy="864096"/>
          </a:xfrm>
          <a:prstGeom prst="roundRect">
            <a:avLst/>
          </a:prstGeom>
          <a:solidFill>
            <a:srgbClr val="FFCCFF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i="1" dirty="0" smtClean="0">
                <a:solidFill>
                  <a:schemeClr val="tx1"/>
                </a:solidFill>
                <a:latin typeface="Cambria" pitchFamily="18" charset="0"/>
              </a:rPr>
              <a:t>Приношу свої вибачення ...</a:t>
            </a:r>
            <a:r>
              <a:rPr lang="uk-UA" sz="1600" dirty="0" smtClean="0">
                <a:solidFill>
                  <a:schemeClr val="tx1"/>
                </a:solidFill>
                <a:latin typeface="Cambria" pitchFamily="18" charset="0"/>
              </a:rPr>
              <a:t> </a:t>
            </a:r>
            <a:br>
              <a:rPr lang="uk-UA" sz="1600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uk-UA" sz="1600" i="1" dirty="0" smtClean="0">
                <a:solidFill>
                  <a:schemeClr val="tx1"/>
                </a:solidFill>
                <a:latin typeface="Cambria" pitchFamily="18" charset="0"/>
              </a:rPr>
              <a:t>Вибачте, будь ласка ...</a:t>
            </a:r>
            <a:r>
              <a:rPr lang="uk-UA" sz="1600" dirty="0" smtClean="0">
                <a:solidFill>
                  <a:schemeClr val="tx1"/>
                </a:solidFill>
                <a:latin typeface="Cambria" pitchFamily="18" charset="0"/>
              </a:rPr>
              <a:t> </a:t>
            </a:r>
            <a:endParaRPr lang="uk-UA" sz="16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87624" y="3068960"/>
            <a:ext cx="3096344" cy="648072"/>
          </a:xfrm>
          <a:prstGeom prst="roundRect">
            <a:avLst/>
          </a:prstGeom>
          <a:solidFill>
            <a:srgbClr val="FFCCFF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i="1" dirty="0" smtClean="0">
                <a:latin typeface="Cambria" pitchFamily="18" charset="0"/>
              </a:rPr>
              <a:t>Добрий день (ранок, вечір)!</a:t>
            </a:r>
            <a:r>
              <a:rPr lang="uk-UA" sz="1600" dirty="0" smtClean="0">
                <a:latin typeface="Cambria" pitchFamily="18" charset="0"/>
              </a:rPr>
              <a:t> </a:t>
            </a:r>
            <a:br>
              <a:rPr lang="uk-UA" sz="1600" dirty="0" smtClean="0">
                <a:latin typeface="Cambria" pitchFamily="18" charset="0"/>
              </a:rPr>
            </a:br>
            <a:r>
              <a:rPr lang="uk-UA" sz="1600" i="1" dirty="0" smtClean="0">
                <a:latin typeface="Cambria" pitchFamily="18" charset="0"/>
              </a:rPr>
              <a:t>Здравствуйте!</a:t>
            </a:r>
            <a:r>
              <a:rPr lang="uk-UA" sz="1600" dirty="0" smtClean="0">
                <a:latin typeface="Cambria" pitchFamily="18" charset="0"/>
              </a:rPr>
              <a:t> </a:t>
            </a:r>
            <a:endParaRPr lang="uk-UA" sz="1600" dirty="0">
              <a:latin typeface="Cambria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28184" y="2852936"/>
            <a:ext cx="2088232" cy="648072"/>
          </a:xfrm>
          <a:prstGeom prst="roundRect">
            <a:avLst/>
          </a:prstGeom>
          <a:solidFill>
            <a:srgbClr val="FFCCFF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uk-UA" sz="1600" i="1" dirty="0" smtClean="0">
              <a:latin typeface="Cambria" pitchFamily="18" charset="0"/>
            </a:endParaRPr>
          </a:p>
          <a:p>
            <a:r>
              <a:rPr lang="uk-UA" sz="1600" i="1" dirty="0" smtClean="0">
                <a:latin typeface="Cambria" pitchFamily="18" charset="0"/>
              </a:rPr>
              <a:t>Будьте ласкаві ...</a:t>
            </a:r>
            <a:r>
              <a:rPr lang="uk-UA" sz="1600" dirty="0" smtClean="0">
                <a:latin typeface="Cambria" pitchFamily="18" charset="0"/>
              </a:rPr>
              <a:t> </a:t>
            </a:r>
            <a:br>
              <a:rPr lang="uk-UA" sz="1600" dirty="0" smtClean="0">
                <a:latin typeface="Cambria" pitchFamily="18" charset="0"/>
              </a:rPr>
            </a:br>
            <a:r>
              <a:rPr lang="uk-UA" sz="1600" i="1" dirty="0" smtClean="0">
                <a:latin typeface="Cambria" pitchFamily="18" charset="0"/>
              </a:rPr>
              <a:t>Прошу вас ...</a:t>
            </a:r>
            <a:r>
              <a:rPr lang="uk-UA" sz="1600" dirty="0" smtClean="0">
                <a:latin typeface="Cambria" pitchFamily="18" charset="0"/>
              </a:rPr>
              <a:t> </a:t>
            </a:r>
            <a:br>
              <a:rPr lang="uk-UA" sz="1600" dirty="0" smtClean="0">
                <a:latin typeface="Cambria" pitchFamily="18" charset="0"/>
              </a:rPr>
            </a:br>
            <a:endParaRPr lang="uk-UA" sz="1600" dirty="0">
              <a:latin typeface="Cambria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436096" y="3933056"/>
            <a:ext cx="3240360" cy="648072"/>
          </a:xfrm>
          <a:prstGeom prst="roundRect">
            <a:avLst/>
          </a:prstGeom>
          <a:solidFill>
            <a:srgbClr val="FFCCFF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i="1" dirty="0" smtClean="0">
                <a:latin typeface="Cambria" pitchFamily="18" charset="0"/>
              </a:rPr>
              <a:t>Дозвольте запросити</a:t>
            </a:r>
            <a:r>
              <a:rPr lang="uk-UA" sz="1600" dirty="0" smtClean="0">
                <a:latin typeface="Cambria" pitchFamily="18" charset="0"/>
              </a:rPr>
              <a:t> </a:t>
            </a:r>
            <a:r>
              <a:rPr lang="uk-UA" sz="1600" i="1" dirty="0" smtClean="0">
                <a:latin typeface="Cambria" pitchFamily="18" charset="0"/>
              </a:rPr>
              <a:t>вас на ...</a:t>
            </a:r>
            <a:r>
              <a:rPr lang="uk-UA" sz="1600" dirty="0" smtClean="0">
                <a:latin typeface="Cambria" pitchFamily="18" charset="0"/>
              </a:rPr>
              <a:t> </a:t>
            </a:r>
            <a:br>
              <a:rPr lang="uk-UA" sz="1600" dirty="0" smtClean="0">
                <a:latin typeface="Cambria" pitchFamily="18" charset="0"/>
              </a:rPr>
            </a:br>
            <a:r>
              <a:rPr lang="uk-UA" sz="1600" i="1" dirty="0" smtClean="0">
                <a:latin typeface="Cambria" pitchFamily="18" charset="0"/>
              </a:rPr>
              <a:t>Я запрошую вас на ...</a:t>
            </a:r>
            <a:r>
              <a:rPr lang="uk-UA" sz="1600" dirty="0" smtClean="0">
                <a:latin typeface="Cambria" pitchFamily="18" charset="0"/>
              </a:rPr>
              <a:t>  </a:t>
            </a:r>
            <a:endParaRPr lang="uk-UA" sz="1600" dirty="0">
              <a:latin typeface="Cambria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7544" y="4077072"/>
            <a:ext cx="3672408" cy="936104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i="1" dirty="0" smtClean="0">
                <a:solidFill>
                  <a:schemeClr val="tx1"/>
                </a:solidFill>
                <a:latin typeface="Cambria" pitchFamily="18" charset="0"/>
              </a:rPr>
              <a:t>Дозвольте запропонувати ...</a:t>
            </a:r>
            <a:r>
              <a:rPr lang="uk-UA" sz="1600" dirty="0" smtClean="0">
                <a:solidFill>
                  <a:schemeClr val="tx1"/>
                </a:solidFill>
                <a:latin typeface="Cambria" pitchFamily="18" charset="0"/>
              </a:rPr>
              <a:t> </a:t>
            </a:r>
            <a:br>
              <a:rPr lang="uk-UA" sz="1600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uk-UA" sz="1600" i="1" dirty="0" smtClean="0">
                <a:solidFill>
                  <a:schemeClr val="tx1"/>
                </a:solidFill>
                <a:latin typeface="Cambria" pitchFamily="18" charset="0"/>
              </a:rPr>
              <a:t>Мені хочеться запропонувати вам</a:t>
            </a:r>
            <a:r>
              <a:rPr lang="uk-UA" sz="1600" dirty="0" smtClean="0">
                <a:solidFill>
                  <a:schemeClr val="tx1"/>
                </a:solidFill>
                <a:latin typeface="Cambria" pitchFamily="18" charset="0"/>
              </a:rPr>
              <a:t> ... </a:t>
            </a:r>
            <a:br>
              <a:rPr lang="uk-UA" sz="1600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uk-UA" sz="1600" i="1" dirty="0" smtClean="0">
                <a:solidFill>
                  <a:schemeClr val="tx1"/>
                </a:solidFill>
                <a:latin typeface="Cambria" pitchFamily="18" charset="0"/>
              </a:rPr>
              <a:t>Я хотів би запропонувати</a:t>
            </a:r>
            <a:r>
              <a:rPr lang="uk-UA" sz="1600" dirty="0" smtClean="0">
                <a:solidFill>
                  <a:schemeClr val="tx1"/>
                </a:solidFill>
                <a:latin typeface="Cambria" pitchFamily="18" charset="0"/>
              </a:rPr>
              <a:t> </a:t>
            </a:r>
            <a:r>
              <a:rPr lang="uk-UA" sz="1600" i="1" dirty="0" smtClean="0">
                <a:solidFill>
                  <a:schemeClr val="tx1"/>
                </a:solidFill>
                <a:latin typeface="Cambria" pitchFamily="18" charset="0"/>
              </a:rPr>
              <a:t>вам ...</a:t>
            </a:r>
            <a:r>
              <a:rPr lang="uk-UA" sz="1600" dirty="0" smtClean="0">
                <a:solidFill>
                  <a:schemeClr val="tx1"/>
                </a:solidFill>
                <a:latin typeface="Cambria" pitchFamily="18" charset="0"/>
              </a:rPr>
              <a:t> </a:t>
            </a:r>
            <a:endParaRPr lang="uk-UA" sz="16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71600" y="5373216"/>
            <a:ext cx="3384376" cy="936104"/>
          </a:xfrm>
          <a:prstGeom prst="roundRect">
            <a:avLst/>
          </a:prstGeom>
          <a:solidFill>
            <a:srgbClr val="FFCCFF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i="1" dirty="0" smtClean="0">
                <a:latin typeface="Cambria" pitchFamily="18" charset="0"/>
              </a:rPr>
              <a:t>Спасибі!</a:t>
            </a:r>
            <a:r>
              <a:rPr lang="uk-UA" sz="1600" dirty="0" smtClean="0">
                <a:latin typeface="Cambria" pitchFamily="18" charset="0"/>
              </a:rPr>
              <a:t> </a:t>
            </a:r>
          </a:p>
          <a:p>
            <a:pPr algn="ctr"/>
            <a:r>
              <a:rPr lang="uk-UA" sz="1600" i="1" dirty="0" smtClean="0">
                <a:latin typeface="Cambria" pitchFamily="18" charset="0"/>
              </a:rPr>
              <a:t>Дякую!</a:t>
            </a:r>
            <a:r>
              <a:rPr lang="uk-UA" sz="1600" dirty="0" smtClean="0">
                <a:latin typeface="Cambria" pitchFamily="18" charset="0"/>
              </a:rPr>
              <a:t> </a:t>
            </a:r>
            <a:br>
              <a:rPr lang="uk-UA" sz="1600" dirty="0" smtClean="0">
                <a:latin typeface="Cambria" pitchFamily="18" charset="0"/>
              </a:rPr>
            </a:br>
            <a:r>
              <a:rPr lang="uk-UA" sz="1600" i="1" dirty="0" smtClean="0">
                <a:latin typeface="Cambria" pitchFamily="18" charset="0"/>
              </a:rPr>
              <a:t>Дуже вам вдячний!</a:t>
            </a:r>
            <a:r>
              <a:rPr lang="uk-UA" sz="1600" dirty="0" smtClean="0">
                <a:latin typeface="Cambria" pitchFamily="18" charset="0"/>
              </a:rPr>
              <a:t> </a:t>
            </a:r>
            <a:endParaRPr lang="uk-UA" sz="1600" dirty="0">
              <a:latin typeface="Cambria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004048" y="5013176"/>
            <a:ext cx="3384376" cy="1224136"/>
          </a:xfrm>
          <a:prstGeom prst="roundRect">
            <a:avLst/>
          </a:prstGeom>
          <a:solidFill>
            <a:srgbClr val="FFCCFF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i="1" dirty="0" smtClean="0">
                <a:solidFill>
                  <a:schemeClr val="tx1"/>
                </a:solidFill>
                <a:latin typeface="Cambria" pitchFamily="18" charset="0"/>
              </a:rPr>
              <a:t>До побачення!</a:t>
            </a:r>
            <a:r>
              <a:rPr lang="uk-UA" sz="1600" dirty="0" smtClean="0">
                <a:solidFill>
                  <a:schemeClr val="tx1"/>
                </a:solidFill>
                <a:latin typeface="Cambria" pitchFamily="18" charset="0"/>
              </a:rPr>
              <a:t> </a:t>
            </a:r>
            <a:br>
              <a:rPr lang="uk-UA" sz="1600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uk-UA" sz="1600" i="1" dirty="0" smtClean="0">
                <a:solidFill>
                  <a:schemeClr val="tx1"/>
                </a:solidFill>
                <a:latin typeface="Cambria" pitchFamily="18" charset="0"/>
              </a:rPr>
              <a:t>Всього доброго!</a:t>
            </a:r>
            <a:r>
              <a:rPr lang="uk-UA" sz="1600" dirty="0" smtClean="0">
                <a:solidFill>
                  <a:schemeClr val="tx1"/>
                </a:solidFill>
                <a:latin typeface="Cambria" pitchFamily="18" charset="0"/>
              </a:rPr>
              <a:t> </a:t>
            </a:r>
            <a:br>
              <a:rPr lang="uk-UA" sz="1600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uk-UA" sz="1600" i="1" dirty="0" smtClean="0">
                <a:solidFill>
                  <a:schemeClr val="tx1"/>
                </a:solidFill>
                <a:latin typeface="Cambria" pitchFamily="18" charset="0"/>
              </a:rPr>
              <a:t>До зустрічі!</a:t>
            </a:r>
            <a:r>
              <a:rPr lang="uk-UA" sz="1600" dirty="0" smtClean="0">
                <a:solidFill>
                  <a:schemeClr val="tx1"/>
                </a:solidFill>
                <a:latin typeface="Cambria" pitchFamily="18" charset="0"/>
              </a:rPr>
              <a:t>  </a:t>
            </a:r>
            <a:br>
              <a:rPr lang="uk-UA" sz="1600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uk-UA" sz="1600" i="1" dirty="0" smtClean="0">
                <a:solidFill>
                  <a:schemeClr val="tx1"/>
                </a:solidFill>
                <a:latin typeface="Cambria" pitchFamily="18" charset="0"/>
              </a:rPr>
              <a:t>Щасливої ​​дороги</a:t>
            </a:r>
            <a:endParaRPr lang="uk-UA" sz="1600" dirty="0">
              <a:solidFill>
                <a:schemeClr val="tx1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q-wallpapers.ru/wallpapers/1/hq-wallpapers_ru_abstraction3d_875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5"/>
          <p:cNvSpPr txBox="1">
            <a:spLocks/>
          </p:cNvSpPr>
          <p:nvPr/>
        </p:nvSpPr>
        <p:spPr bwMode="auto">
          <a:xfrm>
            <a:off x="2339752" y="427038"/>
            <a:ext cx="482453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Мозковий штурм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484784"/>
            <a:ext cx="763284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000" dirty="0" smtClean="0">
                <a:latin typeface="Cambria" pitchFamily="18" charset="0"/>
              </a:rPr>
              <a:t>- Які ви знаєте  правила культурної поведінки?</a:t>
            </a:r>
            <a:endParaRPr lang="uk-UA" sz="2000" dirty="0"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3048001"/>
            <a:ext cx="4608512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Культура поведінки </a:t>
            </a:r>
            <a:endParaRPr lang="ru-RU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4293096"/>
            <a:ext cx="79928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FontTx/>
              <a:buChar char="-"/>
            </a:pPr>
            <a:r>
              <a:rPr lang="uk-UA" sz="2000" dirty="0" smtClean="0">
                <a:latin typeface="Cambria" pitchFamily="18" charset="0"/>
              </a:rPr>
              <a:t>Підніміть руку, хто дотримується цих правил.</a:t>
            </a:r>
          </a:p>
          <a:p>
            <a:pPr>
              <a:buFontTx/>
              <a:buChar char="-"/>
            </a:pPr>
            <a:r>
              <a:rPr lang="uk-UA" sz="2000" dirty="0" smtClean="0">
                <a:latin typeface="Cambria" pitchFamily="18" charset="0"/>
              </a:rPr>
              <a:t>Чи знаєте ви , для чого створюються правила культурного спілкування?</a:t>
            </a:r>
          </a:p>
          <a:p>
            <a:pPr>
              <a:buFontTx/>
              <a:buChar char="-"/>
            </a:pPr>
            <a:r>
              <a:rPr lang="uk-UA" sz="2000" dirty="0" smtClean="0">
                <a:latin typeface="Cambria" pitchFamily="18" charset="0"/>
              </a:rPr>
              <a:t>Чи хочете ви більше дізнатися про культуру  взаємин людей у сім'ї?</a:t>
            </a:r>
            <a:endParaRPr lang="ru-RU" sz="2000" dirty="0" smtClean="0">
              <a:latin typeface="Cambria" pitchFamily="18" charset="0"/>
            </a:endParaRPr>
          </a:p>
        </p:txBody>
      </p:sp>
      <p:sp>
        <p:nvSpPr>
          <p:cNvPr id="7" name="Стрелка влево 6"/>
          <p:cNvSpPr/>
          <p:nvPr/>
        </p:nvSpPr>
        <p:spPr>
          <a:xfrm>
            <a:off x="1763688" y="3140968"/>
            <a:ext cx="546360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7"/>
          <p:cNvSpPr/>
          <p:nvPr/>
        </p:nvSpPr>
        <p:spPr>
          <a:xfrm rot="4508395">
            <a:off x="3803979" y="2361428"/>
            <a:ext cx="690872" cy="283267"/>
          </a:xfrm>
          <a:prstGeom prst="leftArrow">
            <a:avLst>
              <a:gd name="adj1" fmla="val 50000"/>
              <a:gd name="adj2" fmla="val 464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8"/>
          <p:cNvSpPr/>
          <p:nvPr/>
        </p:nvSpPr>
        <p:spPr>
          <a:xfrm rot="10800000">
            <a:off x="7092280" y="3140968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лево 9"/>
          <p:cNvSpPr/>
          <p:nvPr/>
        </p:nvSpPr>
        <p:spPr>
          <a:xfrm rot="8352327">
            <a:off x="6130655" y="2476956"/>
            <a:ext cx="627137" cy="25343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/>
          <p:cNvSpPr/>
          <p:nvPr/>
        </p:nvSpPr>
        <p:spPr>
          <a:xfrm rot="6477729">
            <a:off x="5079595" y="2390878"/>
            <a:ext cx="607605" cy="29780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лево 11"/>
          <p:cNvSpPr/>
          <p:nvPr/>
        </p:nvSpPr>
        <p:spPr>
          <a:xfrm rot="1748077">
            <a:off x="2450723" y="2551962"/>
            <a:ext cx="622045" cy="32170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q-wallpapers.ru/wallpapers/1/hq-wallpapers_ru_abstraction3d_875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ua.convdocs.org/pars_docs/refs/99/98264/98264_html_1d56b8a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20688"/>
            <a:ext cx="2952328" cy="2808312"/>
          </a:xfrm>
          <a:prstGeom prst="rect">
            <a:avLst/>
          </a:prstGeom>
          <a:noFill/>
        </p:spPr>
      </p:pic>
      <p:sp>
        <p:nvSpPr>
          <p:cNvPr id="4" name="Стрелка влево 3"/>
          <p:cNvSpPr/>
          <p:nvPr/>
        </p:nvSpPr>
        <p:spPr>
          <a:xfrm>
            <a:off x="3563888" y="692696"/>
            <a:ext cx="5184576" cy="2880320"/>
          </a:xfrm>
          <a:prstGeom prst="leftArrow">
            <a:avLst>
              <a:gd name="adj1" fmla="val 54597"/>
              <a:gd name="adj2" fmla="val 36593"/>
            </a:avLst>
          </a:prstGeom>
          <a:solidFill>
            <a:srgbClr val="FFFFCC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200" b="1" dirty="0" smtClean="0">
                <a:solidFill>
                  <a:srgbClr val="C00000"/>
                </a:solidFill>
                <a:latin typeface="Cambria" pitchFamily="18" charset="0"/>
              </a:rPr>
              <a:t>Сім'я</a:t>
            </a:r>
            <a:r>
              <a:rPr lang="uk-UA" sz="2200" b="1" dirty="0" smtClean="0">
                <a:solidFill>
                  <a:schemeClr val="tx1"/>
                </a:solidFill>
                <a:latin typeface="Cambria" pitchFamily="18" charset="0"/>
              </a:rPr>
              <a:t> </a:t>
            </a:r>
            <a:r>
              <a:rPr lang="uk-UA" sz="2200" dirty="0" smtClean="0">
                <a:solidFill>
                  <a:schemeClr val="tx1"/>
                </a:solidFill>
                <a:latin typeface="Cambria" pitchFamily="18" charset="0"/>
              </a:rPr>
              <a:t>– це маленьке суспільство, яке, для того щоб жити дружно, має встановлювати свої маленькі закони і поважати їх.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077071"/>
            <a:ext cx="8352928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200" dirty="0" smtClean="0">
                <a:latin typeface="Cambria" pitchFamily="18" charset="0"/>
              </a:rPr>
              <a:t>- Хто, зазвичай, входить до складу сім</a:t>
            </a:r>
            <a:r>
              <a:rPr lang="ru-RU" sz="2400" dirty="0" smtClean="0"/>
              <a:t>'</a:t>
            </a:r>
            <a:r>
              <a:rPr lang="uk-UA" sz="2200" dirty="0" smtClean="0">
                <a:latin typeface="Cambria" pitchFamily="18" charset="0"/>
              </a:rPr>
              <a:t>ї?</a:t>
            </a:r>
          </a:p>
          <a:p>
            <a:pPr>
              <a:buFontTx/>
              <a:buChar char="-"/>
            </a:pPr>
            <a:r>
              <a:rPr lang="uk-UA" sz="2200" dirty="0" smtClean="0">
                <a:latin typeface="Cambria" pitchFamily="18" charset="0"/>
              </a:rPr>
              <a:t>Чи є важливим для кожної людини проживати зі своєю сім</a:t>
            </a:r>
            <a:r>
              <a:rPr lang="ru-RU" sz="2400" dirty="0" smtClean="0"/>
              <a:t>'</a:t>
            </a:r>
            <a:r>
              <a:rPr lang="uk-UA" sz="2200" dirty="0" smtClean="0">
                <a:latin typeface="Cambria" pitchFamily="18" charset="0"/>
              </a:rPr>
              <a:t>єю?</a:t>
            </a:r>
          </a:p>
          <a:p>
            <a:pPr>
              <a:buFontTx/>
              <a:buChar char="-"/>
            </a:pPr>
            <a:r>
              <a:rPr lang="uk-UA" sz="2200" dirty="0" smtClean="0">
                <a:latin typeface="Cambria" pitchFamily="18" charset="0"/>
              </a:rPr>
              <a:t>Як ви поводитеся вдома?</a:t>
            </a:r>
          </a:p>
          <a:p>
            <a:pPr>
              <a:buFontTx/>
              <a:buChar char="-"/>
            </a:pPr>
            <a:r>
              <a:rPr lang="uk-UA" sz="2200" dirty="0" smtClean="0">
                <a:latin typeface="Cambria" pitchFamily="18" charset="0"/>
              </a:rPr>
              <a:t>Чи сприяє ваша поведінка настрою ваших близьких людей?</a:t>
            </a:r>
          </a:p>
          <a:p>
            <a:pPr>
              <a:buFontTx/>
              <a:buChar char="-"/>
            </a:pPr>
            <a:r>
              <a:rPr lang="uk-UA" sz="2200" dirty="0" smtClean="0">
                <a:latin typeface="Cambria" pitchFamily="18" charset="0"/>
              </a:rPr>
              <a:t>Хто входить до складу родини?</a:t>
            </a:r>
          </a:p>
          <a:p>
            <a:endParaRPr lang="ru-RU" sz="2200" dirty="0">
              <a:latin typeface="Cambria" pitchFamily="18" charset="0"/>
            </a:endParaRP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q-wallpapers.ru/wallpapers/1/hq-wallpapers_ru_abstraction3d_875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683568" y="332656"/>
            <a:ext cx="7920880" cy="1084982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 w="11430"/>
                <a:solidFill>
                  <a:srgbClr val="FF33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mbria" pitchFamily="18" charset="0"/>
                <a:ea typeface="+mj-ea"/>
                <a:cs typeface="+mj-cs"/>
              </a:rPr>
              <a:t>Закони  культури  поведінки і взаємин у сім’ї </a:t>
            </a:r>
            <a:endParaRPr kumimoji="0" lang="uk-UA" sz="3600" b="1" i="0" u="none" strike="noStrike" kern="1200" cap="none" spc="0" normalizeH="0" baseline="0" noProof="0" dirty="0">
              <a:ln w="11430"/>
              <a:solidFill>
                <a:srgbClr val="FF33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611560" y="1628800"/>
          <a:ext cx="806489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70E2339-2BCB-4324-B46F-4275F4189B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270E2339-2BCB-4324-B46F-4275F4189B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4B6DEDF-0852-400D-99BD-52571CB1E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24B6DEDF-0852-400D-99BD-52571CB1EF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826A05A-DF49-4BF3-B780-50EB6EFBF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graphicEl>
                                              <a:dgm id="{9826A05A-DF49-4BF3-B780-50EB6EFBF3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CD8D26-AEE6-4BAA-8C63-D0060DBEF8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graphicEl>
                                              <a:dgm id="{54CD8D26-AEE6-4BAA-8C63-D0060DBEF8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66962C-D76E-4B93-A623-008393E597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DB66962C-D76E-4B93-A623-008393E597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4960841-A62D-4955-8080-6B94993714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graphicEl>
                                              <a:dgm id="{44960841-A62D-4955-8080-6B94993714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6168C7-9D05-4366-94E7-A4FA114D71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graphicEl>
                                              <a:dgm id="{A96168C7-9D05-4366-94E7-A4FA114D71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7E44299-007B-4A23-BC93-B3651CF679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graphicEl>
                                              <a:dgm id="{87E44299-007B-4A23-BC93-B3651CF679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q-wallpapers.ru/wallpapers/1/hq-wallpapers_ru_abstraction3d_875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548680"/>
            <a:ext cx="7848872" cy="286232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3600" b="1" cap="all" dirty="0" smtClean="0">
                <a:ln/>
                <a:solidFill>
                  <a:srgbClr val="FF0066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ambria" pitchFamily="18" charset="0"/>
              </a:rPr>
              <a:t>Гра «Склади слова»</a:t>
            </a:r>
          </a:p>
          <a:p>
            <a:pPr algn="ctr"/>
            <a:r>
              <a:rPr lang="uk-UA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ambria" pitchFamily="18" charset="0"/>
              </a:rPr>
              <a:t/>
            </a:r>
            <a:br>
              <a:rPr lang="uk-UA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ambria" pitchFamily="18" charset="0"/>
              </a:rPr>
            </a:br>
            <a:r>
              <a:rPr lang="uk-UA" dirty="0" smtClean="0">
                <a:latin typeface="Cambria" pitchFamily="18" charset="0"/>
              </a:rPr>
              <a:t>Із поданих літер складіть якомога більше слів, що стосуються теми сьогоднішнього уроку</a:t>
            </a:r>
            <a:endParaRPr lang="uk-UA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ambria" pitchFamily="18" charset="0"/>
            </a:endParaRPr>
          </a:p>
          <a:p>
            <a:endParaRPr lang="uk-UA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ambria" pitchFamily="18" charset="0"/>
            </a:endParaRPr>
          </a:p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CC"/>
                </a:soli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РОДИНАІЯСМБТУМ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CC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00CC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 descr="https://encrypted-tbn2.gstatic.com/images?q=tbn:ANd9GcRFneMUKfC-eFz4YcPGSLV2WPcpOIFK-pAKE8v6zrLk2dDrZgj6o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01008"/>
            <a:ext cx="3240360" cy="273630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355976" y="3933056"/>
            <a:ext cx="4104456" cy="19389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родина                             мама</a:t>
            </a:r>
          </a:p>
          <a:p>
            <a:pPr algn="ctr"/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рід                                     син</a:t>
            </a:r>
          </a:p>
          <a:p>
            <a:pPr algn="ctr"/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сім'я                                 доня</a:t>
            </a:r>
          </a:p>
          <a:p>
            <a:pPr algn="ctr"/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бабуся                                 дід</a:t>
            </a:r>
          </a:p>
          <a:p>
            <a:pPr algn="ctr"/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рідня                                  тато</a:t>
            </a:r>
            <a:endParaRPr lang="uk-UA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q-wallpapers.ru/wallpapers/1/hq-wallpapers_ru_abstraction3d_875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7" y="548680"/>
            <a:ext cx="78488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</a:rPr>
              <a:t>Розгадайте ребуси</a:t>
            </a:r>
            <a:endParaRPr lang="uk-UA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060848"/>
            <a:ext cx="2664295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mbria" pitchFamily="18" charset="0"/>
              </a:rPr>
              <a:t>Р1А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3" y="2967335"/>
            <a:ext cx="27363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latin typeface="Cambria" pitchFamily="18" charset="0"/>
              </a:rPr>
              <a:t>(Родина)</a:t>
            </a:r>
            <a:r>
              <a:rPr lang="uk-UA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mbria" pitchFamily="18" charset="0"/>
              </a:rPr>
              <a:t> 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latin typeface="Cambria" pitchFamily="18" charset="0"/>
            </a:endParaRPr>
          </a:p>
        </p:txBody>
      </p:sp>
      <p:pic>
        <p:nvPicPr>
          <p:cNvPr id="6" name="Picture 2" descr="http://chudesalegko.ru/wp-content/uploads/2013/07/smorodina_cher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916832"/>
            <a:ext cx="2905125" cy="2495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644008" y="2348880"/>
            <a:ext cx="1296144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dirty="0" smtClean="0">
                <a:latin typeface="Cambria" pitchFamily="18" charset="0"/>
              </a:rPr>
              <a:t>'''</a:t>
            </a:r>
            <a:endParaRPr lang="en-US" sz="9600" dirty="0" smtClean="0">
              <a:latin typeface="Cambr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08104" y="4365104"/>
            <a:ext cx="27363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latin typeface="Cambria" pitchFamily="18" charset="0"/>
              </a:rPr>
              <a:t>(Родина)</a:t>
            </a:r>
            <a:r>
              <a:rPr lang="uk-UA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mbria" pitchFamily="18" charset="0"/>
              </a:rPr>
              <a:t> 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4293096"/>
            <a:ext cx="2592288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mbria" pitchFamily="18" charset="0"/>
              </a:rPr>
              <a:t>7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mbria" pitchFamily="18" charset="0"/>
              </a:rPr>
              <a:t>'</a:t>
            </a:r>
            <a:r>
              <a:rPr lang="uk-UA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mbria" pitchFamily="18" charset="0"/>
              </a:rPr>
              <a:t>Я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ambr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07704" y="5373216"/>
            <a:ext cx="27363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latin typeface="Cambria" pitchFamily="18" charset="0"/>
              </a:rPr>
              <a:t>(Сім</a:t>
            </a:r>
            <a:r>
              <a:rPr lang="ru-RU" sz="2800" dirty="0" smtClean="0">
                <a:latin typeface="Cambria" pitchFamily="18" charset="0"/>
              </a:rPr>
              <a:t>'</a:t>
            </a:r>
            <a:r>
              <a:rPr lang="uk-UA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latin typeface="Cambria" pitchFamily="18" charset="0"/>
              </a:rPr>
              <a:t>я)</a:t>
            </a:r>
            <a:r>
              <a:rPr lang="uk-UA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mbria" pitchFamily="18" charset="0"/>
              </a:rPr>
              <a:t> 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8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q-wallpapers.ru/wallpapers/1/hq-wallpapers_ru_abstraction3d_875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66745" y="620688"/>
            <a:ext cx="5610510" cy="1200329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66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ambria" pitchFamily="18" charset="0"/>
              </a:rPr>
              <a:t>Гра – вправа </a:t>
            </a:r>
          </a:p>
          <a:p>
            <a:pPr algn="ctr"/>
            <a:r>
              <a:rPr lang="uk-UA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ambria" pitchFamily="18" charset="0"/>
              </a:rPr>
              <a:t>“ Закінчи правила ”</a:t>
            </a:r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D6009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5" y="2348880"/>
            <a:ext cx="2664295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2800" dirty="0" smtClean="0">
                <a:latin typeface="Cambria" pitchFamily="18" charset="0"/>
              </a:rPr>
              <a:t>Розкидав - …</a:t>
            </a:r>
          </a:p>
          <a:p>
            <a:pPr>
              <a:buFont typeface="Arial" pitchFamily="34" charset="0"/>
              <a:buChar char="•"/>
            </a:pPr>
            <a:r>
              <a:rPr lang="uk-UA" sz="2800" dirty="0" smtClean="0">
                <a:latin typeface="Cambria" pitchFamily="18" charset="0"/>
              </a:rPr>
              <a:t>Насмітив -…</a:t>
            </a:r>
          </a:p>
          <a:p>
            <a:pPr>
              <a:buFont typeface="Arial" pitchFamily="34" charset="0"/>
              <a:buChar char="•"/>
            </a:pPr>
            <a:r>
              <a:rPr lang="uk-UA" sz="2800" dirty="0" smtClean="0">
                <a:latin typeface="Cambria" pitchFamily="18" charset="0"/>
              </a:rPr>
              <a:t>Де взяв річ - … </a:t>
            </a:r>
          </a:p>
          <a:p>
            <a:pPr>
              <a:buFont typeface="Arial" pitchFamily="34" charset="0"/>
              <a:buChar char="•"/>
            </a:pPr>
            <a:r>
              <a:rPr lang="uk-UA" sz="2800" dirty="0" smtClean="0">
                <a:latin typeface="Cambria" pitchFamily="18" charset="0"/>
              </a:rPr>
              <a:t>Розлив - …</a:t>
            </a:r>
          </a:p>
          <a:p>
            <a:pPr>
              <a:buFont typeface="Arial" pitchFamily="34" charset="0"/>
              <a:buChar char="•"/>
            </a:pPr>
            <a:r>
              <a:rPr lang="uk-UA" sz="2800" dirty="0" smtClean="0">
                <a:latin typeface="Cambria" pitchFamily="18" charset="0"/>
              </a:rPr>
              <a:t>Розсипав - …</a:t>
            </a:r>
          </a:p>
          <a:p>
            <a:pPr>
              <a:buFont typeface="Arial" pitchFamily="34" charset="0"/>
              <a:buChar char="•"/>
            </a:pPr>
            <a:r>
              <a:rPr lang="uk-UA" sz="2800" dirty="0" smtClean="0">
                <a:latin typeface="Cambria" pitchFamily="18" charset="0"/>
              </a:rPr>
              <a:t>Замастив - …</a:t>
            </a:r>
            <a:endParaRPr lang="ru-RU" sz="2800" dirty="0">
              <a:latin typeface="Cambria" pitchFamily="18" charset="0"/>
            </a:endParaRPr>
          </a:p>
        </p:txBody>
      </p:sp>
      <p:pic>
        <p:nvPicPr>
          <p:cNvPr id="5" name="Picture 4" descr="http://3.bp.blogspot.com/-9D_kZBo1vDQ/T8p3iJfG-jI/AAAAAAAABUU/pAoMp-JsH-I/s1600/04c02605-fccd-11dc-b348-001921255d44_04c02609-fccd-11dc-b348-001921255d4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789040"/>
            <a:ext cx="3312368" cy="2630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275856" y="2420888"/>
            <a:ext cx="1479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latin typeface="Cambria" pitchFamily="18" charset="0"/>
              </a:rPr>
              <a:t>(збери).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2852936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latin typeface="Cambria" pitchFamily="18" charset="0"/>
              </a:rPr>
              <a:t>(підмети).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3212976"/>
            <a:ext cx="28722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latin typeface="Cambria" pitchFamily="18" charset="0"/>
              </a:rPr>
              <a:t>(там її поклади).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3645024"/>
            <a:ext cx="15295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latin typeface="Cambria" pitchFamily="18" charset="0"/>
              </a:rPr>
              <a:t>(витри).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31840" y="4077072"/>
            <a:ext cx="1479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latin typeface="Cambria" pitchFamily="18" charset="0"/>
              </a:rPr>
              <a:t>(збери).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03848" y="4509120"/>
            <a:ext cx="15937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latin typeface="Cambria" pitchFamily="18" charset="0"/>
              </a:rPr>
              <a:t>(помий).</a:t>
            </a:r>
            <a:endParaRPr lang="ru-RU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627</Words>
  <Application>Microsoft Office PowerPoint</Application>
  <PresentationFormat>Экран (4:3)</PresentationFormat>
  <Paragraphs>108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15</cp:revision>
  <dcterms:created xsi:type="dcterms:W3CDTF">2015-02-14T09:53:10Z</dcterms:created>
  <dcterms:modified xsi:type="dcterms:W3CDTF">2015-02-22T14:12:54Z</dcterms:modified>
</cp:coreProperties>
</file>