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FA995-C6B9-4AC1-ACEE-D95C04CE46FA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59C1D-DD04-4E99-B933-1FB511B2C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BA0AC-347A-4C15-B179-63D778D31DE8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194D7-9575-4DA7-93E8-03FB9E033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06FFD-5FDB-4E35-9866-2A2718C2A83A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24327-D94D-4E7B-B6DA-AB6172598E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9BD8-5EC1-440A-B66C-8B1E44C8AAC4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BE02C-6723-410F-B143-95547D1C6C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5E756-2710-4934-9C79-94F1A420B860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C2758-D59D-4686-B7AD-506511B4C5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5DA45-C4B7-4EB7-8C45-9BFE25CD2B68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A3A62-5248-470B-A8E8-BFFD06BACD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A8908-2D08-49BF-9B84-998F8FADB975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782AB-8DB8-4150-9903-1380D6890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6AD13-D401-4B54-84FB-0B0E37477BD8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FDCEA-244A-4D14-B850-3BD021E4B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53F2B-0105-4454-AFBE-F597ADC8F126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5821F-7D0F-4385-B367-96862F8A4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2E464E-788A-4C6D-8907-644E20006DDD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FAA64-788D-46D5-AE7E-EB2FF86E08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4FB26-556F-4E1D-A63F-C7976558245D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E792A19-B61D-40E4-A11B-F3F1362FE2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9BC30B-7D91-4774-92AD-70803B24A02E}" type="datetimeFigureOut">
              <a:rPr lang="ru-RU" smtClean="0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09D4EE0-DDAB-43D3-9549-007747831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0.liveinternet.ru/images/attach/c/3/75/637/75637204_latinamericapoliticalmap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Країни Латинської Америки</a:t>
            </a:r>
            <a:endParaRPr lang="ru-RU" sz="6600" dirty="0" smtClean="0"/>
          </a:p>
        </p:txBody>
      </p:sp>
      <p:sp>
        <p:nvSpPr>
          <p:cNvPr id="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24" y="4857760"/>
            <a:ext cx="7929618" cy="1714512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err="1" smtClean="0"/>
              <a:t>Цьоменко</a:t>
            </a:r>
            <a:r>
              <a:rPr lang="uk-UA" sz="2800" dirty="0" smtClean="0"/>
              <a:t> Анна Федорівна,</a:t>
            </a:r>
          </a:p>
          <a:p>
            <a:r>
              <a:rPr lang="uk-UA" sz="2800" dirty="0" smtClean="0"/>
              <a:t> вчитель географії</a:t>
            </a:r>
          </a:p>
          <a:p>
            <a:r>
              <a:rPr lang="uk-UA" sz="2800" dirty="0" err="1" smtClean="0"/>
              <a:t>Катеринопільського</a:t>
            </a:r>
            <a:r>
              <a:rPr lang="uk-UA" sz="2800" dirty="0" smtClean="0"/>
              <a:t> ліцею</a:t>
            </a:r>
          </a:p>
          <a:p>
            <a:r>
              <a:rPr lang="uk-UA" sz="2800" smtClean="0"/>
              <a:t>Катеринопільської</a:t>
            </a:r>
            <a:r>
              <a:rPr lang="uk-UA" sz="2800" dirty="0" smtClean="0"/>
              <a:t> районної ради</a:t>
            </a:r>
          </a:p>
          <a:p>
            <a:r>
              <a:rPr lang="uk-UA" sz="2800" dirty="0" smtClean="0"/>
              <a:t>Черкаської області</a:t>
            </a:r>
            <a:endParaRPr lang="ru-RU" sz="2800" dirty="0" smtClean="0"/>
          </a:p>
          <a:p>
            <a:endParaRPr lang="ru-RU" sz="2800" dirty="0" smtClean="0"/>
          </a:p>
          <a:p>
            <a:pPr algn="ctr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305800" cy="1143000"/>
          </a:xfrm>
        </p:spPr>
        <p:txBody>
          <a:bodyPr/>
          <a:lstStyle/>
          <a:p>
            <a:r>
              <a:rPr lang="uk-UA" dirty="0" smtClean="0"/>
              <a:t>Інтеграційні процеси в регіоні</a:t>
            </a:r>
            <a:endParaRPr lang="ru-RU" dirty="0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1196975"/>
            <a:ext cx="3816350" cy="1655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Вересень, 1947р. 20 країн Америки підписали в </a:t>
            </a:r>
            <a:r>
              <a:rPr lang="uk-UA" sz="2000" dirty="0" err="1">
                <a:solidFill>
                  <a:srgbClr val="002060"/>
                </a:solidFill>
              </a:rPr>
              <a:t>Ріо</a:t>
            </a:r>
            <a:r>
              <a:rPr lang="uk-UA" sz="2000" dirty="0">
                <a:solidFill>
                  <a:srgbClr val="002060"/>
                </a:solidFill>
              </a:rPr>
              <a:t> – де – </a:t>
            </a:r>
            <a:r>
              <a:rPr lang="uk-UA" sz="2000" dirty="0" err="1">
                <a:solidFill>
                  <a:srgbClr val="002060"/>
                </a:solidFill>
              </a:rPr>
              <a:t>Женейро</a:t>
            </a:r>
            <a:r>
              <a:rPr lang="uk-UA" sz="2000" dirty="0">
                <a:solidFill>
                  <a:srgbClr val="002060"/>
                </a:solidFill>
              </a:rPr>
              <a:t> Міжамериканський договір про взаємодопомогу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22779" y="1066788"/>
            <a:ext cx="4149749" cy="21478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rgbClr val="002060"/>
                </a:solidFill>
              </a:rPr>
              <a:t>1948 р. на ІХ Міжамериканській конференції у Боготі створено Організацію американських держав (ОАД) , яка мала антикомуністичну спрямованість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644900"/>
            <a:ext cx="3887788" cy="1800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/>
              <a:t>1959 р. створено Міжамериканський банк розвитку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286248" y="3357562"/>
            <a:ext cx="4751421" cy="242413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/>
              <a:t>1960р</a:t>
            </a:r>
            <a:r>
              <a:rPr lang="uk-UA" sz="2000" dirty="0"/>
              <a:t>. Аргентина, Бразилія, Уругвай, Чилі, Парагвай, Перу утворили Латиноамериканську асоціацію вільної торгівлі</a:t>
            </a:r>
            <a:endParaRPr lang="ru-RU" sz="20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928926" y="4365625"/>
            <a:ext cx="2303462" cy="2276475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002060"/>
                </a:solidFill>
              </a:rPr>
              <a:t>1980р. </a:t>
            </a:r>
            <a:r>
              <a:rPr lang="uk-UA" dirty="0" err="1">
                <a:solidFill>
                  <a:srgbClr val="002060"/>
                </a:solidFill>
              </a:rPr>
              <a:t>ЛАВТ</a:t>
            </a:r>
            <a:r>
              <a:rPr lang="uk-UA" dirty="0">
                <a:solidFill>
                  <a:srgbClr val="002060"/>
                </a:solidFill>
              </a:rPr>
              <a:t> реорганізовано  в ЛАІ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1714488"/>
            <a:ext cx="3571900" cy="17287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err="1" smtClean="0">
                <a:solidFill>
                  <a:schemeClr val="tx1"/>
                </a:solidFill>
              </a:rPr>
              <a:t>Центральноамерикансьий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>
                <a:solidFill>
                  <a:schemeClr val="tx1"/>
                </a:solidFill>
              </a:rPr>
              <a:t>спільний ринок (</a:t>
            </a:r>
            <a:r>
              <a:rPr lang="uk-UA" sz="2000" dirty="0" smtClean="0">
                <a:solidFill>
                  <a:schemeClr val="tx1"/>
                </a:solidFill>
              </a:rPr>
              <a:t>ЦАСР)с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01978" y="714356"/>
            <a:ext cx="2808288" cy="86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</a:rPr>
              <a:t>Субрегіональні об</a:t>
            </a:r>
            <a:r>
              <a:rPr lang="en-US" sz="2400" dirty="0">
                <a:solidFill>
                  <a:schemeClr val="tx1"/>
                </a:solidFill>
              </a:rPr>
              <a:t>’</a:t>
            </a:r>
            <a:r>
              <a:rPr lang="uk-UA" sz="2400" dirty="0">
                <a:solidFill>
                  <a:schemeClr val="tx1"/>
                </a:solidFill>
              </a:rPr>
              <a:t>єднання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4942" y="1700213"/>
            <a:ext cx="3571900" cy="17287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tx1"/>
                </a:solidFill>
              </a:rPr>
              <a:t>Карибська асоціація вільної торгівлі (</a:t>
            </a:r>
            <a:r>
              <a:rPr lang="uk-UA" sz="2000" dirty="0" err="1" smtClean="0">
                <a:solidFill>
                  <a:schemeClr val="tx1"/>
                </a:solidFill>
              </a:rPr>
              <a:t>КАВТ</a:t>
            </a:r>
            <a:r>
              <a:rPr lang="uk-UA" sz="2000" dirty="0" smtClean="0">
                <a:solidFill>
                  <a:schemeClr val="tx1"/>
                </a:solidFill>
              </a:rPr>
              <a:t>)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3571876"/>
            <a:ext cx="3571900" cy="17287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tx1"/>
                </a:solidFill>
              </a:rPr>
              <a:t>Аргентина, Бразилія, Парагвай, Уругвай (Спільний ринок країн півдня Латинської Америки (МЕРКОСУР))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3571876"/>
            <a:ext cx="3571900" cy="17287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tx1"/>
                </a:solidFill>
              </a:rPr>
              <a:t>Венесуела, Еквадор, Колумбія, Перу, Болівія (</a:t>
            </a:r>
            <a:r>
              <a:rPr lang="uk-UA" sz="2000" dirty="0" err="1" smtClean="0">
                <a:solidFill>
                  <a:schemeClr val="tx1"/>
                </a:solidFill>
              </a:rPr>
              <a:t>Андська</a:t>
            </a:r>
            <a:r>
              <a:rPr lang="uk-UA" sz="2000" dirty="0" smtClean="0">
                <a:solidFill>
                  <a:schemeClr val="tx1"/>
                </a:solidFill>
              </a:rPr>
              <a:t> група)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229600" cy="114300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3143272"/>
          </a:xfrm>
        </p:spPr>
        <p:txBody>
          <a:bodyPr>
            <a:normAutofit/>
          </a:bodyPr>
          <a:lstStyle/>
          <a:p>
            <a:r>
              <a:rPr lang="uk-UA" dirty="0" smtClean="0"/>
              <a:t> У другій половині ХХ століття країни Латинської Америки значно просунулися по шляху перетворення з </a:t>
            </a:r>
            <a:r>
              <a:rPr lang="uk-UA" dirty="0" err="1" smtClean="0"/>
              <a:t>аграрно</a:t>
            </a:r>
            <a:r>
              <a:rPr lang="uk-UA" dirty="0" smtClean="0"/>
              <a:t> – сировинного придатку світового ринку на регіон з розвинутою інфраструктурою і промисловістю. Найбільші країни регіону – Бразилія, Аргентина, Мексика – опинилися серед перших десяти країн світу за обсягом промислового виробництва.</a:t>
            </a:r>
            <a:endParaRPr lang="ru-RU" dirty="0" smtClean="0"/>
          </a:p>
        </p:txBody>
      </p:sp>
      <p:pic>
        <p:nvPicPr>
          <p:cNvPr id="14339" name="Picture 3" descr="D:\Латинская_Америка1_1_thumb_640.jpg"/>
          <p:cNvPicPr>
            <a:picLocks noChangeAspect="1" noChangeArrowheads="1"/>
          </p:cNvPicPr>
          <p:nvPr/>
        </p:nvPicPr>
        <p:blipFill>
          <a:blip r:embed="rId2"/>
          <a:srcRect l="33203" b="14583"/>
          <a:stretch>
            <a:fillRect/>
          </a:stretch>
        </p:blipFill>
        <p:spPr bwMode="auto">
          <a:xfrm>
            <a:off x="4786314" y="3929066"/>
            <a:ext cx="4071966" cy="292893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51512"/>
          </a:xfrm>
        </p:spPr>
        <p:txBody>
          <a:bodyPr>
            <a:normAutofit lnSpcReduction="10000"/>
          </a:bodyPr>
          <a:lstStyle/>
          <a:p>
            <a:r>
              <a:rPr lang="uk-UA" smtClean="0"/>
              <a:t>Значно змінилася роль країн Латинської Америки і на міжнародній арені, їх зовнішньополітичний курс вийшов з тіні політики США. </a:t>
            </a:r>
          </a:p>
          <a:p>
            <a:r>
              <a:rPr lang="uk-UA" smtClean="0"/>
              <a:t>Однако зберігається і достатня кількість серйозних проблем, що впливають на розвиток країн регіону: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заборгованість;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низький рівень життя значної частини населення;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соціальний контраст;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продовжується повстанський рух;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корупція;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наркобізнес;</a:t>
            </a:r>
          </a:p>
          <a:p>
            <a:pPr>
              <a:buFont typeface="Wingdings" pitchFamily="2" charset="2"/>
              <a:buChar char="ü"/>
            </a:pPr>
            <a:r>
              <a:rPr lang="uk-UA" smtClean="0"/>
              <a:t>    тероризм.</a:t>
            </a:r>
            <a:endParaRPr lang="ru-RU" smtClean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2758" y="4503359"/>
            <a:ext cx="3718398" cy="228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Використані ресурси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https://uk.wikipedia.org/wiki/%D0%9B%D0%B0%D1%82%D0%B8%D0%BD%D1%81%D1%8C%D0%BA%D0%B0_%D0%90%D0%BC%D0%B5%D1%80%D0%B8%D0%BA%D0%B0</a:t>
            </a:r>
            <a:endParaRPr lang="uk-UA" dirty="0" smtClean="0"/>
          </a:p>
          <a:p>
            <a:r>
              <a:rPr lang="en-US" dirty="0" smtClean="0"/>
              <a:t>http://www.latino-america.ru/americalatina.html</a:t>
            </a:r>
            <a:endParaRPr lang="uk-UA" dirty="0" smtClean="0"/>
          </a:p>
          <a:p>
            <a:r>
              <a:rPr lang="en-US" dirty="0" smtClean="0"/>
              <a:t>http://www.latamerika.ru/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Політична карта Латинської Америки</a:t>
            </a:r>
            <a:endParaRPr lang="ru-RU" smtClean="0"/>
          </a:p>
        </p:txBody>
      </p:sp>
      <p:pic>
        <p:nvPicPr>
          <p:cNvPr id="14338" name="Picture 2" descr="Картинка 11 из 18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19" y="1268413"/>
            <a:ext cx="4200525" cy="51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4390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/>
              <a:t>Особливості розвитку країн Латинської Америки після Другої світової війни</a:t>
            </a:r>
            <a:endParaRPr lang="ru-RU" sz="40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6072230" cy="4389120"/>
          </a:xfrm>
        </p:spPr>
        <p:txBody>
          <a:bodyPr>
            <a:normAutofit/>
          </a:bodyPr>
          <a:lstStyle/>
          <a:p>
            <a:r>
              <a:rPr lang="uk-UA" dirty="0" smtClean="0"/>
              <a:t>Для економіки регіону був характерний розвиток експортного </a:t>
            </a:r>
            <a:r>
              <a:rPr lang="uk-UA" dirty="0" err="1" smtClean="0"/>
              <a:t>аграрносировинного</a:t>
            </a:r>
            <a:r>
              <a:rPr lang="uk-UA" dirty="0" smtClean="0"/>
              <a:t> господарства, підпорядкованість його зовнішньому ринку.</a:t>
            </a:r>
          </a:p>
          <a:p>
            <a:r>
              <a:rPr lang="uk-UA" dirty="0" smtClean="0"/>
              <a:t>У сільському господарстві домінуюча роль належала латифундіям, які впродовж другої половини ХХ ст. поступово втрачають свої позиції.</a:t>
            </a:r>
          </a:p>
        </p:txBody>
      </p:sp>
      <p:pic>
        <p:nvPicPr>
          <p:cNvPr id="28674" name="Picture 2" descr="http://tourdeworld.ru/wp-content/uploads/2012/03/latin-america6.jpg"/>
          <p:cNvPicPr>
            <a:picLocks noChangeAspect="1" noChangeArrowheads="1"/>
          </p:cNvPicPr>
          <p:nvPr/>
        </p:nvPicPr>
        <p:blipFill>
          <a:blip r:embed="rId2"/>
          <a:srcRect l="26359" r="24439"/>
          <a:stretch>
            <a:fillRect/>
          </a:stretch>
        </p:blipFill>
        <p:spPr bwMode="auto">
          <a:xfrm>
            <a:off x="6357950" y="1966926"/>
            <a:ext cx="2643206" cy="353377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214282" y="963636"/>
            <a:ext cx="8229600" cy="5751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dirty="0" smtClean="0"/>
              <a:t>Низький рівень життя більшої частини населення.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 Латинська Америка – зосередження всіляких протиріч в усіх сферах життя суспільства.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90% населення Латинської Америки – католики. Це половина католиків світу.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Політичне життя країн регіону характеризується нестабільністю, значним впливом військових, переважанням насильства у політичному житті, існуванням партизанських, екстремістських угруповань, впливом </a:t>
            </a:r>
            <a:r>
              <a:rPr lang="uk-UA" dirty="0" err="1" smtClean="0"/>
              <a:t>наркомафії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 Нерівномірність розвитку країн регіону.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00338" y="836613"/>
            <a:ext cx="38163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/>
              <a:t>Два шляхи розвитку країн Латинської Америки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3789363"/>
            <a:ext cx="36004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Шлях будівництва соціалізму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3800" y="3716338"/>
            <a:ext cx="3600450" cy="1800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Шлях диктаторського режиму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411760" y="2636912"/>
            <a:ext cx="219624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4680012" y="2636912"/>
            <a:ext cx="212423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Країни соціалістичного напрямку</a:t>
            </a:r>
            <a:endParaRPr lang="ru-RU" dirty="0" smtClean="0"/>
          </a:p>
        </p:txBody>
      </p:sp>
      <p:pic>
        <p:nvPicPr>
          <p:cNvPr id="20482" name="Picture 2" descr="http://im3-tub-ua.yandex.net/i?id=327309968-4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31892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468313" y="3716338"/>
            <a:ext cx="2951162" cy="6492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Куба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0484" name="Picture 4" descr="http://t3.gstatic.com/images?q=tbn:ANd9GcSKsV7afVYqpGMfmK7rLKieXqysTeak6lCCFSc2g2CHPzTSUdWU6ptwU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1412875"/>
            <a:ext cx="1754187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7092950" y="3860800"/>
            <a:ext cx="1439863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Чилі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486" name="Picture 6" descr="http://t1.gstatic.com/images?q=tbn:ANd9GcQEnCUqWoyIakGT4s9UuW1bwJvcbSoSlfXkw1IoAuVwcCRQX1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573463"/>
            <a:ext cx="27559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563938" y="5805488"/>
            <a:ext cx="3095625" cy="5032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Нікарагуа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3058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Диктаторські режими </a:t>
            </a:r>
            <a:endParaRPr lang="ru-RU" dirty="0" smtClean="0"/>
          </a:p>
        </p:txBody>
      </p:sp>
      <p:pic>
        <p:nvPicPr>
          <p:cNvPr id="21506" name="Picture 2" descr="http://im0-tub-ua.yandex.net/i?id=173113640-0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21209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39750" y="3068638"/>
            <a:ext cx="1944688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Аргентина</a:t>
            </a:r>
            <a:endParaRPr lang="ru-RU" sz="2400" dirty="0"/>
          </a:p>
        </p:txBody>
      </p:sp>
      <p:pic>
        <p:nvPicPr>
          <p:cNvPr id="33796" name="Picture 4" descr="http://im4-tub-ua.yandex.net/i?id=68411193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016224" cy="1505449"/>
          </a:xfrm>
          <a:prstGeom prst="round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419475" y="3068638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Гватемала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688" y="3068638"/>
            <a:ext cx="1871662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Гондурас 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59563" y="5732463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Болівія 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550" y="5732463"/>
            <a:ext cx="1871663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Еквадор </a:t>
            </a:r>
            <a:endParaRPr lang="ru-RU" sz="2400" dirty="0"/>
          </a:p>
        </p:txBody>
      </p:sp>
      <p:pic>
        <p:nvPicPr>
          <p:cNvPr id="21513" name="Picture 6" descr="http://im5-tub-ua.yandex.net/i?id=26888890-5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412875"/>
            <a:ext cx="2300287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8" descr="http://im3-tub-ua.yandex.net/i?id=122287230-45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149725"/>
            <a:ext cx="1171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3851275" y="5876925"/>
            <a:ext cx="1873250" cy="7207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Бразилія</a:t>
            </a:r>
            <a:endParaRPr lang="ru-RU" sz="2400" dirty="0"/>
          </a:p>
        </p:txBody>
      </p:sp>
      <p:pic>
        <p:nvPicPr>
          <p:cNvPr id="21516" name="Picture 10" descr="http://im2-tub-ua.yandex.net/i?id=213836488-13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5463" y="4149725"/>
            <a:ext cx="1428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2" descr="http://im0-tub-ua.yandex.net/i?id=147723281-0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2500" y="4005263"/>
            <a:ext cx="2497138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305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1980 – ті рр. у країнах Латинської Америки  утверджуються демократичні режими </a:t>
            </a:r>
            <a:endParaRPr lang="ru-RU" sz="3200" b="1" dirty="0"/>
          </a:p>
        </p:txBody>
      </p:sp>
      <p:pic>
        <p:nvPicPr>
          <p:cNvPr id="25602" name="Picture 2" descr="http://im4-tub-ua.yandex.net/i?id=478000952-0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5013325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724525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Бразилія, 1985р.</a:t>
            </a:r>
            <a:endParaRPr lang="ru-RU" dirty="0"/>
          </a:p>
        </p:txBody>
      </p:sp>
      <p:pic>
        <p:nvPicPr>
          <p:cNvPr id="25604" name="Picture 4" descr="http://im3-tub-ua.yandex.net/i?id=481232217-48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9697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179388" y="2492375"/>
            <a:ext cx="2016125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Перу, 1980р.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4365625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Гватемала, 1985р.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113" y="2492375"/>
            <a:ext cx="2017712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Болівія, 1982р.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063" y="2492375"/>
            <a:ext cx="2016125" cy="504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Аргентина, 1983р.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113" y="4365625"/>
            <a:ext cx="2017712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Гондурас, 1985р.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1500" y="4365625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Уругвай, 1985р.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188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Сальвадор, Парагвай, 1989р.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475" y="6165850"/>
            <a:ext cx="2016125" cy="503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Чилі, 1990р.</a:t>
            </a:r>
            <a:endParaRPr lang="ru-RU" dirty="0"/>
          </a:p>
        </p:txBody>
      </p:sp>
      <p:pic>
        <p:nvPicPr>
          <p:cNvPr id="25613" name="Picture 6" descr="http://im2-tub-ua.yandex.net/i?id=149369117-70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196975"/>
            <a:ext cx="187483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8" descr="http://im7-tub-ua.yandex.net/i?id=146483645-63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1268413"/>
            <a:ext cx="17494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0" descr="http://im7-tub-ua.yandex.net/i?id=380220747-45-7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3213100"/>
            <a:ext cx="1687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2" descr="http://im3-tub-ua.yandex.net/i?id=390775709-27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141663"/>
            <a:ext cx="17557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14" descr="http://im0-tub-ua.yandex.net/i?id=499133620-27-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5963" y="3141663"/>
            <a:ext cx="18002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8" name="Picture 16" descr="http://im2-tub-ua.yandex.net/i?id=226037958-70-7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5013325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18" descr="http://im5-tub-ua.yandex.net/i?id=371074151-35-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92275" y="5013325"/>
            <a:ext cx="15398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20" descr="http://im7-tub-ua.yandex.net/i?id=342068405-02-7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63938" y="5013325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7524750" y="4292600"/>
            <a:ext cx="1474788" cy="20891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002060"/>
                </a:solidFill>
              </a:rPr>
              <a:t>до 1992 р. – всі інші країни, крім Куби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305800" cy="1143000"/>
          </a:xfrm>
        </p:spPr>
        <p:txBody>
          <a:bodyPr/>
          <a:lstStyle/>
          <a:p>
            <a:r>
              <a:rPr lang="uk-UA" dirty="0" smtClean="0"/>
              <a:t>Промислово розвинені країни</a:t>
            </a:r>
            <a:endParaRPr lang="ru-RU" dirty="0" smtClean="0"/>
          </a:p>
        </p:txBody>
      </p:sp>
      <p:pic>
        <p:nvPicPr>
          <p:cNvPr id="27650" name="Picture 4" descr="http://t2.gstatic.com/images?q=tbn:ANd9GcT9obccjQe4-78ZBRoG1ma_2CqlWRQxnv1AEM-mWxWmuW5ZYH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341438"/>
            <a:ext cx="28813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11188" y="3644900"/>
            <a:ext cx="2881312" cy="720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Бразилія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6238" y="5661025"/>
            <a:ext cx="2879725" cy="7207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Мексика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625" y="3789363"/>
            <a:ext cx="2879725" cy="7191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Аргентина</a:t>
            </a:r>
            <a:endParaRPr lang="ru-RU" sz="2400" dirty="0"/>
          </a:p>
        </p:txBody>
      </p:sp>
      <p:pic>
        <p:nvPicPr>
          <p:cNvPr id="27654" name="Picture 6" descr="http://im3-tub-ua.yandex.net/i?id=372464201-5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341438"/>
            <a:ext cx="29718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http://t2.gstatic.com/images?q=tbn:ANd9GcR5R47Eru71cjwJLSG6TUbWWuyV7NJEUL-yXB1W-ARTHEn6SCHq_U2ZmPt2T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663950"/>
            <a:ext cx="24892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474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Країни Латинської Америки</vt:lpstr>
      <vt:lpstr>Політична карта Латинської Америки</vt:lpstr>
      <vt:lpstr>Особливості розвитку країн Латинської Америки після Другої світової війни</vt:lpstr>
      <vt:lpstr>Слайд 4</vt:lpstr>
      <vt:lpstr>Слайд 5</vt:lpstr>
      <vt:lpstr>Країни соціалістичного напрямку</vt:lpstr>
      <vt:lpstr>Диктаторські режими </vt:lpstr>
      <vt:lpstr>1980 – ті рр. у країнах Латинської Америки  утверджуються демократичні режими </vt:lpstr>
      <vt:lpstr>Промислово розвинені країни</vt:lpstr>
      <vt:lpstr>Інтеграційні процеси в регіоні</vt:lpstr>
      <vt:lpstr>Слайд 11</vt:lpstr>
      <vt:lpstr>Висновок</vt:lpstr>
      <vt:lpstr>Слайд 13</vt:lpstr>
      <vt:lpstr>Використані ресурси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Латинської Америки</dc:title>
  <dc:creator>Admin</dc:creator>
  <cp:lastModifiedBy>1</cp:lastModifiedBy>
  <cp:revision>31</cp:revision>
  <dcterms:created xsi:type="dcterms:W3CDTF">2012-04-04T13:24:12Z</dcterms:created>
  <dcterms:modified xsi:type="dcterms:W3CDTF">2015-02-18T10:38:32Z</dcterms:modified>
</cp:coreProperties>
</file>