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83" r:id="rId3"/>
    <p:sldId id="256" r:id="rId4"/>
    <p:sldId id="257" r:id="rId5"/>
    <p:sldId id="276" r:id="rId6"/>
    <p:sldId id="258" r:id="rId7"/>
    <p:sldId id="260" r:id="rId8"/>
    <p:sldId id="259" r:id="rId9"/>
    <p:sldId id="262" r:id="rId10"/>
    <p:sldId id="277" r:id="rId11"/>
    <p:sldId id="273" r:id="rId12"/>
    <p:sldId id="261" r:id="rId13"/>
    <p:sldId id="274" r:id="rId14"/>
    <p:sldId id="263" r:id="rId15"/>
    <p:sldId id="264" r:id="rId16"/>
    <p:sldId id="265" r:id="rId17"/>
    <p:sldId id="266" r:id="rId18"/>
    <p:sldId id="267" r:id="rId19"/>
    <p:sldId id="268" r:id="rId20"/>
    <p:sldId id="281" r:id="rId21"/>
    <p:sldId id="269" r:id="rId22"/>
    <p:sldId id="270" r:id="rId23"/>
    <p:sldId id="279" r:id="rId24"/>
    <p:sldId id="272" r:id="rId25"/>
    <p:sldId id="271" r:id="rId26"/>
    <p:sldId id="280" r:id="rId27"/>
    <p:sldId id="278" r:id="rId28"/>
    <p:sldId id="282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64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23526-7707-498A-B3A8-BC4EDAA2C5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C6DD2-57D0-469D-937F-DFC989B082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2129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417D5-58F3-41C2-AC66-EA45CE70AA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61214-903A-49B2-AA03-B149595FA9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5789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C3027-7D7B-4266-B4F0-14955DA5CBF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CB0DD-FD93-458D-B114-053D54E66E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6889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23526-7707-498A-B3A8-BC4EDAA2C5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C6DD2-57D0-469D-937F-DFC989B082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4999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C7C35-29C8-44AA-BA3A-770B9DB3954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716BC-645C-437A-A810-9E4EE835FE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5626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17E3C-0160-4D00-BE25-1F0FBE1A7E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EA444-6E40-4908-8C0E-1E89F2FDD0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8611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6DDBA-3D1C-4536-B961-D01534A823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6CE71-E52F-4837-9EF1-205597A6389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750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BACE3-A500-409D-BC48-0D50624E5DF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C5DD3-49AB-4279-91B6-1EE0D2B8D6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8897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14675-2559-451A-8C95-6DB81A1292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7691A-DFB6-4FE8-B62E-B9B93E4C7A7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8838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864E2-C609-4221-9FD9-F8B4EFE28D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3F2CB-381E-477E-8914-BBD9D144F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2681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EDC59-CB52-48B7-B364-B53D25C09C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2650D-F98D-4827-B0BB-A496F859F7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7400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C7C35-29C8-44AA-BA3A-770B9DB3954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716BC-645C-437A-A810-9E4EE835FE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7785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7BC72-95A2-49C3-9713-3515FA4BD1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CE072-2C8E-4E01-9F08-E6C24D9CB7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7325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417D5-58F3-41C2-AC66-EA45CE70AA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61214-903A-49B2-AA03-B149595FA9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4759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C3027-7D7B-4266-B4F0-14955DA5CBF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CB0DD-FD93-458D-B114-053D54E66E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5236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17E3C-0160-4D00-BE25-1F0FBE1A7E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EA444-6E40-4908-8C0E-1E89F2FDD0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9661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6DDBA-3D1C-4536-B961-D01534A823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6CE71-E52F-4837-9EF1-205597A6389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5531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BACE3-A500-409D-BC48-0D50624E5DF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C5DD3-49AB-4279-91B6-1EE0D2B8D6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3600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14675-2559-451A-8C95-6DB81A1292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7691A-DFB6-4FE8-B62E-B9B93E4C7A7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0764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864E2-C609-4221-9FD9-F8B4EFE28D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3F2CB-381E-477E-8914-BBD9D144F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2310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EDC59-CB52-48B7-B364-B53D25C09C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2650D-F98D-4827-B0BB-A496F859F7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420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7BC72-95A2-49C3-9713-3515FA4BD1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CE072-2C8E-4E01-9F08-E6C24D9CB7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7757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физика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03F970-6FF1-4F4A-ABE3-4063CFD3FC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5F6801C-7075-49E7-AD90-1DA9D9CFA2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754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физика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03F970-6FF1-4F4A-ABE3-4063CFD3FC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5F6801C-7075-49E7-AD90-1DA9D9CFA2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062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cover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5.png"/><Relationship Id="rId7" Type="http://schemas.openxmlformats.org/officeDocument/2006/relationships/image" Target="../media/image23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g"/><Relationship Id="rId11" Type="http://schemas.openxmlformats.org/officeDocument/2006/relationships/image" Target="../media/image27.jpg"/><Relationship Id="rId5" Type="http://schemas.openxmlformats.org/officeDocument/2006/relationships/image" Target="../media/image21.jpg"/><Relationship Id="rId10" Type="http://schemas.openxmlformats.org/officeDocument/2006/relationships/image" Target="../media/image26.jpg"/><Relationship Id="rId4" Type="http://schemas.openxmlformats.org/officeDocument/2006/relationships/image" Target="../media/image20.jpg"/><Relationship Id="rId9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5" Type="http://schemas.openxmlformats.org/officeDocument/2006/relationships/image" Target="../media/image29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4.mov"/><Relationship Id="rId1" Type="http://schemas.microsoft.com/office/2007/relationships/media" Target="../media/media4.mov"/><Relationship Id="rId5" Type="http://schemas.openxmlformats.org/officeDocument/2006/relationships/image" Target="../media/image30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0138" y="930276"/>
            <a:ext cx="10363200" cy="1470025"/>
          </a:xfrm>
        </p:spPr>
        <p:txBody>
          <a:bodyPr/>
          <a:lstStyle/>
          <a:p>
            <a:r>
              <a:rPr lang="uk-UA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Леонід Глібов. «Щука», «Муха і Бджола», «Жаба і Віл». Викривальна і повчальна спрямованість байок </a:t>
            </a:r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письменника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00213" y="3371850"/>
            <a:ext cx="8534400" cy="1752600"/>
          </a:xfrm>
        </p:spPr>
        <p:txBody>
          <a:bodyPr/>
          <a:lstStyle/>
          <a:p>
            <a:r>
              <a:rPr lang="uk-UA" dirty="0" smtClean="0"/>
              <a:t>Підготувала </a:t>
            </a:r>
            <a:r>
              <a:rPr lang="uk-UA" dirty="0"/>
              <a:t>Дядюра Ірина Миколаївна, </a:t>
            </a:r>
            <a:endParaRPr lang="uk-UA" dirty="0" smtClean="0"/>
          </a:p>
          <a:p>
            <a:r>
              <a:rPr lang="uk-UA" dirty="0" smtClean="0"/>
              <a:t>учитель </a:t>
            </a:r>
            <a:r>
              <a:rPr lang="uk-UA" dirty="0"/>
              <a:t>української мови та </a:t>
            </a:r>
            <a:r>
              <a:rPr lang="uk-UA" dirty="0" smtClean="0"/>
              <a:t>літератури</a:t>
            </a:r>
          </a:p>
          <a:p>
            <a:r>
              <a:rPr lang="uk-UA" dirty="0" err="1" smtClean="0"/>
              <a:t>Червонослобідської</a:t>
            </a:r>
            <a:r>
              <a:rPr lang="uk-UA" dirty="0" smtClean="0"/>
              <a:t> </a:t>
            </a:r>
            <a:r>
              <a:rPr lang="uk-UA" dirty="0"/>
              <a:t>ЗОШ  І –ІІІ ступенів №1, </a:t>
            </a:r>
            <a:r>
              <a:rPr lang="uk-UA" dirty="0" smtClean="0"/>
              <a:t>спеціаліст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9826045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860360" y="0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5855" y="215371"/>
            <a:ext cx="3366654" cy="1359526"/>
          </a:xfrm>
          <a:prstGeom prst="rect">
            <a:avLst/>
          </a:prstGeom>
        </p:spPr>
      </p:pic>
      <p:pic>
        <p:nvPicPr>
          <p:cNvPr id="7" name="Picture 2" descr="D:\Робота\Конспекты чтение 4 класс 2 семестр\Урок 76\Эзоп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459" y="447567"/>
            <a:ext cx="3168650" cy="630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D:\Робота\Конспекты чтение 4 класс 2 семестр\Урок 76\Эзоп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458" y="2437606"/>
            <a:ext cx="5256212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1819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Літературознавчий словник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25880" y="764704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78194" y="994480"/>
            <a:ext cx="2606040" cy="100584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Гумор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047383" y="994480"/>
            <a:ext cx="2606040" cy="100584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Сатира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249875" y="994480"/>
            <a:ext cx="2606040" cy="100584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Байка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9438216" y="994480"/>
            <a:ext cx="2606040" cy="100584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Алегорія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с двумя усеченными противолежащими углами 6"/>
          <p:cNvSpPr/>
          <p:nvPr/>
        </p:nvSpPr>
        <p:spPr>
          <a:xfrm>
            <a:off x="297702" y="2230096"/>
            <a:ext cx="2167024" cy="435358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різновид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комічного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відображення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смішного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життєвих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ситуаціях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людських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характерах.</a:t>
            </a:r>
          </a:p>
          <a:p>
            <a:pPr algn="ctr"/>
            <a:endParaRPr lang="ru-RU" dirty="0"/>
          </a:p>
        </p:txBody>
      </p:sp>
      <p:sp>
        <p:nvSpPr>
          <p:cNvPr id="12" name="Прямоугольник с двумя усеченными противолежащими углами 11"/>
          <p:cNvSpPr/>
          <p:nvPr/>
        </p:nvSpPr>
        <p:spPr>
          <a:xfrm>
            <a:off x="3266891" y="2230096"/>
            <a:ext cx="2167024" cy="435358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різке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осміяння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суспільних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вад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сатиричних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засобів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Прямоугольник с двумя усеченными противолежащими углами 12"/>
          <p:cNvSpPr/>
          <p:nvPr/>
        </p:nvSpPr>
        <p:spPr>
          <a:xfrm>
            <a:off x="6494581" y="2230096"/>
            <a:ext cx="2167024" cy="435358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невеликий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алегоричний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твір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повчального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характеру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Мораль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(байки)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повчальний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висновок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кінці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dirty="0"/>
          </a:p>
        </p:txBody>
      </p:sp>
      <p:sp>
        <p:nvSpPr>
          <p:cNvPr id="14" name="Прямоугольник с двумя усеченными противолежащими углами 13"/>
          <p:cNvSpPr/>
          <p:nvPr/>
        </p:nvSpPr>
        <p:spPr>
          <a:xfrm>
            <a:off x="9654146" y="2230096"/>
            <a:ext cx="2167024" cy="435358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троп, у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якому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абстрактне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поняття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яскраво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передається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конкретного образу (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наприклад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казках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Лисиця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уособлює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хитрість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Вовк —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жорстокість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хижацтво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Лев —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владність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інколи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мужність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41682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34291" y="346364"/>
            <a:ext cx="1274618" cy="4142509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Байка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 rot="5400000">
            <a:off x="4347521" y="2127476"/>
            <a:ext cx="1274618" cy="70503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 rot="5400000">
            <a:off x="5694218" y="-189544"/>
            <a:ext cx="1274618" cy="371301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2369127" y="1413164"/>
            <a:ext cx="1745673" cy="507602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2369127" y="3417653"/>
            <a:ext cx="1745673" cy="507602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 rot="5400000">
            <a:off x="5694218" y="1803301"/>
            <a:ext cx="1274618" cy="371301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68982" y="1098883"/>
            <a:ext cx="315883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Оповідна частина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83703" y="3266192"/>
            <a:ext cx="152939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Мораль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57854" y="5185375"/>
            <a:ext cx="517789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3600" b="1" dirty="0" smtClean="0">
                <a:ln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Алегорія, сатира, іронія</a:t>
            </a:r>
            <a:endParaRPr lang="ru-RU" sz="3600" b="1" cap="none" spc="0" dirty="0">
              <a:ln/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8052" y="76411"/>
            <a:ext cx="2110162" cy="1428750"/>
          </a:xfrm>
          <a:prstGeom prst="rect">
            <a:avLst/>
          </a:prstGeom>
        </p:spPr>
      </p:pic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28010" y="134522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778" y="25771"/>
            <a:ext cx="1866728" cy="14287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541" y="4402956"/>
            <a:ext cx="2132447" cy="142875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006" y="4375046"/>
            <a:ext cx="2074372" cy="142875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213" y="2890476"/>
            <a:ext cx="1882775" cy="149535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011" y="5575590"/>
            <a:ext cx="3681989" cy="128241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627" y="2918386"/>
            <a:ext cx="1962150" cy="142875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218" y="1473867"/>
            <a:ext cx="1925782" cy="142875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640" y="1461726"/>
            <a:ext cx="1956578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08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325880" y="764704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4322619" y="2398691"/>
            <a:ext cx="3255818" cy="2632363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Засоби комічного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20981" y="1486523"/>
            <a:ext cx="3103419" cy="112789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Сарказм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02606" y="5239534"/>
            <a:ext cx="3103419" cy="112789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Сатира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20981" y="5256364"/>
            <a:ext cx="3103419" cy="112789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Іронія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176656" y="1486523"/>
            <a:ext cx="3103419" cy="112789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Гумор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042206" y="156673"/>
            <a:ext cx="2757056" cy="1163782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Їдке висміювання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8839200" y="141249"/>
            <a:ext cx="2798618" cy="1163782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Доброзичливий сміх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8355156" y="3908838"/>
            <a:ext cx="2757056" cy="1163782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Критика негативних явищ, людських вад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1032163" y="3908838"/>
            <a:ext cx="2757056" cy="1163782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Приховане висміювання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43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  <p:bldP spid="8" grpId="0" animBg="1"/>
      <p:bldP spid="9" grpId="0" animBg="1"/>
      <p:bldP spid="6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Байка «Щука»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25880" y="764704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Глiбов Леонiд — Щук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7703" y="908720"/>
            <a:ext cx="11326761" cy="508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8477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Пошуково-дослідницьке завдання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25880" y="764704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139" y="793569"/>
            <a:ext cx="10363200" cy="633449"/>
          </a:xfrm>
        </p:spPr>
        <p:txBody>
          <a:bodyPr/>
          <a:lstStyle/>
          <a:p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Розподіліть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видами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художні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засоби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байки «Щука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4073" y="1455883"/>
            <a:ext cx="2286000" cy="8589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Епітети</a:t>
            </a:r>
            <a:endParaRPr lang="ru-RU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471313" y="1457039"/>
            <a:ext cx="2286000" cy="8589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Окличні та питальні речення</a:t>
            </a:r>
            <a:endParaRPr lang="ru-RU" sz="20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02086" y="1455883"/>
            <a:ext cx="2286000" cy="8589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Фразеологізми</a:t>
            </a:r>
            <a:endParaRPr lang="ru-RU" sz="20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313814" y="1455883"/>
            <a:ext cx="2286000" cy="8589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Зменшувально</a:t>
            </a:r>
            <a:r>
              <a:rPr lang="uk-UA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-пестливі слова</a:t>
            </a:r>
            <a:endParaRPr lang="ru-RU" sz="20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25880" y="2632364"/>
            <a:ext cx="9288433" cy="35606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Мокренькі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нікчемна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стареньких;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добрячий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плохий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частенько; темненько;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сотеньку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карасиків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катюзі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буде по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заслузі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ворогів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!; коли і як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воно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і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присудити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?; як не мудруй, 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правди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ніде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кінців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приховать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річ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держать;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розумна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річ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3382572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«Ключове слово»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ідповіді на запитання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25880" y="764704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891" y="908720"/>
            <a:ext cx="10972800" cy="3440084"/>
          </a:xfrm>
        </p:spPr>
        <p:txBody>
          <a:bodyPr/>
          <a:lstStyle/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Емоція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яку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найчастіше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викликає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байка.</a:t>
            </a:r>
            <a:b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 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Повчальна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частина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байки.</a:t>
            </a:r>
            <a:b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  Вони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найчастіше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виступають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героями байки.</a:t>
            </a:r>
            <a:b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 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Прихована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насмішка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легко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виявляється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інтонації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оповідача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  Невеликий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повчально-гумористичний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твір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якому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людське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відтворюється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алегоричних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образах.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9576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Байка «Муха і бджола»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25880" y="764704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Глiбов Леонiд — Муха і Бджол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3458" y="908719"/>
            <a:ext cx="11356258" cy="538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957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Байка «Муха і бджола»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25880" y="764704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/>
          <p:cNvSpPr/>
          <p:nvPr/>
        </p:nvSpPr>
        <p:spPr>
          <a:xfrm>
            <a:off x="278458" y="800984"/>
            <a:ext cx="3685310" cy="128497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</a:t>
            </a:r>
            <a:endParaRPr lang="ru-RU" sz="2800" b="1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78458" y="4514176"/>
            <a:ext cx="3685310" cy="128497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Мораль</a:t>
            </a:r>
            <a:endParaRPr lang="ru-RU" sz="2800" b="1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265214" y="2734524"/>
            <a:ext cx="3685310" cy="128497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 частина</a:t>
            </a:r>
            <a:endParaRPr lang="ru-RU" sz="2800" b="1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4461164" y="908720"/>
            <a:ext cx="7232072" cy="1377280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озповідь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Муху-</a:t>
            </a:r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ледащицю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байдикування</a:t>
            </a:r>
            <a:endParaRPr lang="ru-RU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4641273" y="2688372"/>
            <a:ext cx="7550727" cy="1377280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устріч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 і </a:t>
            </a:r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Бджоли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їхня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розмова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значення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праці</a:t>
            </a:r>
            <a:endParaRPr lang="ru-RU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Выноска-облако 15"/>
          <p:cNvSpPr/>
          <p:nvPr/>
        </p:nvSpPr>
        <p:spPr>
          <a:xfrm>
            <a:off x="4862945" y="4468024"/>
            <a:ext cx="7329055" cy="1377280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 </a:t>
            </a:r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лінивим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нахабним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треба </a:t>
            </a:r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любити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чесну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працю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яка нас </a:t>
            </a:r>
            <a:r>
              <a:rPr lang="ru-RU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годує</a:t>
            </a:r>
            <a:endParaRPr lang="ru-RU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11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Байка «Жаба і віл»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25880" y="764704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Глiбов Леонiд — Жаба і Віл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1" y="908720"/>
            <a:ext cx="11253018" cy="558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547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451649" y="0"/>
            <a:ext cx="7740351" cy="734291"/>
          </a:xfrm>
        </p:spPr>
        <p:txBody>
          <a:bodyPr/>
          <a:lstStyle/>
          <a:p>
            <a:pPr>
              <a:defRPr/>
            </a:pPr>
            <a:r>
              <a:rPr lang="uk-UA" sz="4000" i="1" dirty="0" smtClean="0">
                <a:solidFill>
                  <a:srgbClr val="3333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Український Езоп</a:t>
            </a:r>
            <a:endParaRPr lang="ru-RU" sz="4000" i="1" dirty="0">
              <a:solidFill>
                <a:srgbClr val="3333FF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891" y="1648691"/>
            <a:ext cx="4211782" cy="3852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5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Пошук та дослідження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25880" y="764704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2556" y="461153"/>
            <a:ext cx="7297491" cy="605647"/>
          </a:xfrm>
        </p:spPr>
        <p:txBody>
          <a:bodyPr/>
          <a:lstStyle/>
          <a:p>
            <a:r>
              <a:rPr lang="uk-UA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Визначити риси характеру жаби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20720" y="1066800"/>
            <a:ext cx="11823536" cy="3397270"/>
          </a:xfrm>
          <a:solidFill>
            <a:srgbClr val="FFC000"/>
          </a:solidFill>
        </p:spPr>
        <p:txBody>
          <a:bodyPr/>
          <a:lstStyle/>
          <a:p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здоровий, моя </a:t>
            </a:r>
            <a:r>
              <a:rPr lang="ru-RU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ненько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</a:p>
          <a:p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»Ну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сестрице, як 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надмусь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 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я </a:t>
            </a:r>
            <a:r>
              <a:rPr lang="ru-RU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така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зроблюсь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</a:p>
          <a:p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«А 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не 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слуха…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дметься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дметься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«З 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натуги </a:t>
            </a:r>
            <a:r>
              <a:rPr lang="ru-RU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луснула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та й </a:t>
            </a:r>
            <a:r>
              <a:rPr lang="ru-RU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одубіла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</a:p>
          <a:p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«Раз 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Жаба </a:t>
            </a:r>
            <a:r>
              <a:rPr lang="ru-RU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вилізла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берег подивиться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endParaRPr lang="ru-RU" sz="2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806339" y="1940882"/>
            <a:ext cx="2410691" cy="3186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Заздрісність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806339" y="2433130"/>
            <a:ext cx="2410691" cy="3186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Вигадливість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806338" y="2909865"/>
            <a:ext cx="2410691" cy="3186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Самовпевненість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806337" y="3387500"/>
            <a:ext cx="2410691" cy="3186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Глупість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806337" y="3834932"/>
            <a:ext cx="2410691" cy="3186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Цікавість до всього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625" y="4608819"/>
            <a:ext cx="2975212" cy="195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74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Фізкультхвилинка «Пінг-понг»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25880" y="764704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702" y="756336"/>
            <a:ext cx="10363200" cy="567958"/>
          </a:xfrm>
        </p:spPr>
        <p:txBody>
          <a:bodyPr/>
          <a:lstStyle/>
          <a:p>
            <a:r>
              <a:rPr lang="uk-UA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Швидко назвіть, що символізує герой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611577" y="1324294"/>
            <a:ext cx="4716813" cy="5407777"/>
          </a:xfrm>
          <a:prstGeom prst="vertic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Бджола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</a:t>
            </a:r>
          </a:p>
          <a:p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Віл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Вовк —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Жаба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</a:p>
          <a:p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Лисиця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</a:t>
            </a:r>
          </a:p>
          <a:p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Мураха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Муха —</a:t>
            </a:r>
          </a:p>
          <a:p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Мавпа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Орел —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Собака —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Сорока —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Щука —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5929745" y="1324294"/>
            <a:ext cx="5654633" cy="5533706"/>
          </a:xfrm>
          <a:prstGeom prst="vertic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працьовитість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покірність</a:t>
            </a: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хижість</a:t>
            </a: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вірність</a:t>
            </a: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величність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грізність</a:t>
            </a: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пихатість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самовпевненість</a:t>
            </a: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балакучість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невміння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тримати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таємницю</a:t>
            </a: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беззахисність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наївність</a:t>
            </a: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надокучливість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лінощі</a:t>
            </a: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хижість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корисливість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невдячність</a:t>
            </a: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непосидючість</a:t>
            </a: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-сила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далекоглядність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мужність</a:t>
            </a: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75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Афоризми Леоніда  Глібова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25880" y="764704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69862" y="1568026"/>
            <a:ext cx="1023677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dirty="0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 Як не піймав, то не кажи, що злодій»</a:t>
            </a:r>
          </a:p>
          <a:p>
            <a:pPr algn="ctr"/>
            <a:r>
              <a:rPr lang="uk-UA" sz="3600" b="0" cap="none" spc="0" dirty="0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 Що, братику, посіяв, те й пожни»</a:t>
            </a:r>
          </a:p>
          <a:p>
            <a:pPr algn="ctr"/>
            <a:r>
              <a:rPr lang="uk-UA" sz="3600" dirty="0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 Два хитрих мудрого не переважать»</a:t>
            </a:r>
          </a:p>
          <a:p>
            <a:pPr algn="ctr"/>
            <a:r>
              <a:rPr lang="uk-UA" sz="3600" b="0" cap="none" spc="0" dirty="0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 Чого не тямиш – не берись»</a:t>
            </a:r>
          </a:p>
          <a:p>
            <a:pPr algn="ctr"/>
            <a:r>
              <a:rPr lang="uk-UA" sz="3600" dirty="0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 Не плюй в колодязь: пригодиться води </a:t>
            </a:r>
            <a:r>
              <a:rPr lang="uk-UA" sz="3600" dirty="0" err="1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напиться</a:t>
            </a:r>
            <a:r>
              <a:rPr lang="uk-UA" sz="3600" dirty="0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b="0" cap="none" spc="0" dirty="0">
              <a:ln w="0"/>
              <a:solidFill>
                <a:srgbClr val="7030A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31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25880" y="764704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83673" y="745522"/>
            <a:ext cx="1064029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uk-UA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entury Schoolbook" panose="02040604050505020304" pitchFamily="18" charset="0"/>
              </a:rPr>
              <a:t>Намагайтеся </a:t>
            </a:r>
            <a:r>
              <a:rPr lang="uk-UA" sz="3600" dirty="0">
                <a:solidFill>
                  <a:srgbClr val="000000"/>
                </a:solidFill>
                <a:latin typeface="Times New Roman" panose="02020603050405020304" pitchFamily="18" charset="0"/>
                <a:ea typeface="Century Schoolbook" panose="02040604050505020304" pitchFamily="18" charset="0"/>
              </a:rPr>
              <a:t>шукати і бачити смішне не лише в навколишньому світі та оточуючих, а і в собі самих. Спробуйте глянути на власні звички, вади, комплекси крізь рятівну призму посмішки. </a:t>
            </a:r>
            <a:r>
              <a:rPr lang="uk-UA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entury Schoolbook" panose="02040604050505020304" pitchFamily="18" charset="0"/>
              </a:rPr>
              <a:t>Повірте</a:t>
            </a:r>
            <a:r>
              <a:rPr lang="uk-UA" sz="3600" dirty="0">
                <a:solidFill>
                  <a:srgbClr val="000000"/>
                </a:solidFill>
                <a:latin typeface="Times New Roman" panose="02020603050405020304" pitchFamily="18" charset="0"/>
                <a:ea typeface="Century Schoolbook" panose="02040604050505020304" pitchFamily="18" charset="0"/>
              </a:rPr>
              <a:t>, це зовсім не применшить ваших чеснот в очах оточуючих. Адже сміятися, іронізувати над собою може собі дозволити лише сильна, розумна, самодостатня і впевнена в собі людина.</a:t>
            </a:r>
            <a:endParaRPr lang="ru-RU" sz="3600" dirty="0">
              <a:solidFill>
                <a:srgbClr val="000000"/>
              </a:solidFill>
              <a:effectLst/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92470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Інтерактивна вправа «Мікрофон»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25880" y="764704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75855" y="1462902"/>
            <a:ext cx="1141614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— Байка Л. </a:t>
            </a:r>
            <a:r>
              <a:rPr lang="ru-RU" sz="4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Глібова</a:t>
            </a: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«Щука» нагадала </a:t>
            </a:r>
            <a:r>
              <a:rPr lang="ru-RU" sz="4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мені</a:t>
            </a: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знайомих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— </a:t>
            </a:r>
            <a:r>
              <a:rPr lang="ru-RU" sz="4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Найкращим</a:t>
            </a: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виконавцем</a:t>
            </a: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байок</a:t>
            </a: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сьогодні</a:t>
            </a: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був</a:t>
            </a: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4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)…</a:t>
            </a:r>
          </a:p>
          <a:p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6387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Рефлексія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25880" y="764704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25880" y="908720"/>
            <a:ext cx="6096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9933"/>
              </a:buClr>
              <a:buFont typeface="Wingdings" panose="05000000000000000000" pitchFamily="2" charset="2"/>
              <a:buChar char="Ø"/>
            </a:pPr>
            <a:r>
              <a:rPr lang="uk-UA" altLang="ru-RU" sz="40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зрозумів…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9933"/>
              </a:buClr>
              <a:buFont typeface="Wingdings" panose="05000000000000000000" pitchFamily="2" charset="2"/>
              <a:buChar char="Ø"/>
            </a:pPr>
            <a:r>
              <a:rPr lang="uk-UA" altLang="ru-RU" sz="40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запам’ятав…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9933"/>
              </a:buClr>
              <a:buFont typeface="Wingdings" panose="05000000000000000000" pitchFamily="2" charset="2"/>
              <a:buChar char="Ø"/>
            </a:pPr>
            <a:r>
              <a:rPr lang="uk-UA" altLang="ru-RU" sz="40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створив…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9933"/>
              </a:buClr>
              <a:buFont typeface="Wingdings" panose="05000000000000000000" pitchFamily="2" charset="2"/>
              <a:buChar char="Ø"/>
            </a:pPr>
            <a:r>
              <a:rPr lang="uk-UA" altLang="ru-RU" sz="40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відчув…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9933"/>
              </a:buClr>
              <a:buFont typeface="Wingdings" panose="05000000000000000000" pitchFamily="2" charset="2"/>
              <a:buChar char="Ø"/>
            </a:pPr>
            <a:r>
              <a:rPr lang="uk-UA" altLang="ru-RU" sz="40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пережив…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9933"/>
              </a:buClr>
              <a:buFont typeface="Wingdings" panose="05000000000000000000" pitchFamily="2" charset="2"/>
              <a:buChar char="Ø"/>
            </a:pPr>
            <a:r>
              <a:rPr lang="uk-UA" altLang="ru-RU" sz="40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прагнув…</a:t>
            </a:r>
            <a:endParaRPr lang="ru-RU" altLang="ru-RU" sz="4000" b="1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14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2491377" y="908720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9491" y="1817440"/>
            <a:ext cx="115867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Навчитися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виразно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читати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аналізувати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байки,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визначати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особ­ливості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жанру.</a:t>
            </a:r>
            <a:endParaRPr lang="ru-RU" sz="3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Використана література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2491377" y="908720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36818" y="1135759"/>
            <a:ext cx="964896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Васьков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Ю.В.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теорії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технології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досвід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Дидактичний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аспект). –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Х.: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Скорпіон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2000. – 120 с.</a:t>
            </a:r>
          </a:p>
          <a:p>
            <a:pPr marL="342900" indent="-342900">
              <a:buAutoNum type="arabicPeriod" startAt="2"/>
            </a:pP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Інтерактивні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технології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навчання:теорія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,практика ,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досвід:Метод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Посібник.-К.,2002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 startAt="2"/>
            </a:pP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Літературознавча енциклопедія: У 2-х томах. Автор-укладач Ю. І. Ковалів. – К. : Академія, 2007.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Логачевська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 П.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Диференціація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звичайному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Посібник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.-К.,: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Заповіт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1998.-336 с.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Освітні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технології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 метод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посіб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/ О.М.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Пєхота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А.З.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Кіктенко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О.М, </a:t>
            </a:r>
          </a:p>
          <a:p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Любарська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..; за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заг.ред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О. М. Пєхоти.-К.:А.С.К.,2001.-256с.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нових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інформаційних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навчяння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Посіб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Для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вчителів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Авт.кол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.;за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ред. Ю.І. Машбіца.-К.:ТЗМН,1997.-264с.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освітні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технології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Наук.-метод.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Посібник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/ За ред. Г.С.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Сазоненко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.-К.:Гопак,2000.-560с.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технології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шкільній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посібник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Ред.. С.П. Бондар.-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Рівне:Редакційно-видавничій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центр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Теніс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Міжнародного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«РЕГІ»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академіка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 Дем’янчука,2003.-560с.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Підласий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І.,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Підласий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інновації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//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Рідна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школа.-1996.-№12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Сиротенко Г.О.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урок:інтерактивні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технології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.-Х.: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Видав.гр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«Основа»,2003.-78с.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урок.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Інтерактивні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технології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Науково-методичний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посібник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О.І.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Помитун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Л.В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Пироженко; За ред.. О.І. Пометун.-К.:А.С.К.,2004.-192с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Та інтернет - ресурси.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96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96806" y="764704"/>
            <a:ext cx="4464496" cy="4357718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9673927" y="317137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255" y="1669387"/>
            <a:ext cx="7100807" cy="2548349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781" y="3727090"/>
            <a:ext cx="18097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441" y="1283326"/>
            <a:ext cx="3454126" cy="332047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02033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58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Біографія Л.Глібова.VOB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3457" y="294968"/>
            <a:ext cx="11371007" cy="595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380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Леонід Глібов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96806" y="764704"/>
            <a:ext cx="4464496" cy="4357718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9336360" y="503381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90600" y="1673424"/>
            <a:ext cx="11201400" cy="3288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ім’ям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Леоніда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Івановича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Глібова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вже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знайомі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п’ятого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класу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коли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вивчали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його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поетичні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загадки,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акровірші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Сьогодні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черзі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один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із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найцікавіших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літературних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жанрів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байка. Не все й не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завжди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можна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було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сказати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прямо та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одверто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Байка ж давала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можливість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хоч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в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прихованій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формі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критикувати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сильних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світу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цього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указувати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людям на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їхні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вади й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недоліки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Леоніду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Глібову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вдавалося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зробити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й у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досконалій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художній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формі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47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Евристична бесіда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7690" y="895133"/>
            <a:ext cx="8876113" cy="4357718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spcBef>
                <a:spcPct val="0"/>
              </a:spcBef>
              <a:defRPr/>
            </a:pPr>
            <a:r>
              <a:rPr lang="ru-RU" sz="4000" b="1" i="1" u="sng" dirty="0" err="1" smtClean="0">
                <a:ln w="5080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000" b="1" i="1" u="sng" dirty="0" smtClean="0">
                <a:ln w="5080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u="sng" dirty="0" err="1" smtClean="0">
                <a:ln w="5080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4000" b="1" i="1" u="sng" dirty="0" smtClean="0">
                <a:ln w="5080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u="sng" dirty="0" err="1" smtClean="0">
                <a:ln w="5080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знаєте</a:t>
            </a:r>
            <a:r>
              <a:rPr lang="ru-RU" sz="4000" b="1" i="1" u="sng" dirty="0" smtClean="0">
                <a:ln w="5080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4000" b="1" i="1" u="sng" dirty="0" err="1" smtClean="0">
                <a:ln w="5080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Леоніда</a:t>
            </a:r>
            <a:r>
              <a:rPr lang="ru-RU" sz="4000" b="1" i="1" u="sng" dirty="0" smtClean="0">
                <a:ln w="5080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u="sng" dirty="0" err="1" smtClean="0">
                <a:ln w="5080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Глібова</a:t>
            </a:r>
            <a:r>
              <a:rPr lang="ru-RU" sz="4000" b="1" i="1" u="sng" dirty="0" smtClean="0">
                <a:ln w="5080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i="1" dirty="0" smtClean="0">
              <a:ln w="50800"/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defRPr/>
            </a:pPr>
            <a:r>
              <a:rPr lang="uk-UA" sz="4000" b="1" i="1" dirty="0" smtClean="0">
                <a:ln w="5080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000" i="1" dirty="0" smtClean="0">
                <a:ln w="5080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Які твори цього письменника ви знаєте?</a:t>
            </a:r>
            <a:endParaRPr lang="uk-UA" sz="4000" i="1" dirty="0">
              <a:ln w="50800"/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defRPr/>
            </a:pPr>
            <a:r>
              <a:rPr lang="ru-RU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ru-RU" sz="4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</a:t>
            </a:r>
            <a:r>
              <a:rPr lang="ru-RU" sz="4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sz="4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думаєте</a:t>
            </a:r>
            <a:r>
              <a:rPr lang="ru-RU" sz="4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4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таке</a:t>
            </a:r>
            <a:r>
              <a:rPr lang="ru-RU" sz="4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байка? </a:t>
            </a:r>
            <a:endParaRPr lang="ru-RU" sz="4000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defRPr/>
            </a:pPr>
            <a:r>
              <a:rPr lang="ru-RU" sz="4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4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байкарів</a:t>
            </a: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світової</a:t>
            </a: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літератури</a:t>
            </a: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знаєте</a:t>
            </a: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511524" y="0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803" y="908720"/>
            <a:ext cx="3149652" cy="349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61254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Складання опорно-логічної схеми біографії письменника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25880" y="764704"/>
            <a:ext cx="7703820" cy="522461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25881" y="1174136"/>
            <a:ext cx="7818120" cy="4681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Відомий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байкар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Леонід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Глібов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із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дитинства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захоплювався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казками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Маючи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яскраву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фантазію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хлопець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виразно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уявляв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особливості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характеру й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звички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героїв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казок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вовків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левів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зайців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лисиць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Йому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навіть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здавалося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тварини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насправді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думають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розмовляють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серед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них є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добрі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й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злі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багаті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й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бідні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Свій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перший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вірш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написав у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тринадцять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років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Працював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Леонід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Глібов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учителем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географії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та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історії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Слід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зазначити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той час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він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незвичайним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учителем —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ніколи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 бив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учнів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ніколи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примушував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зубрити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урок, а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викладав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надзвичайно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цікаво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й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захопливо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Подаючи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свої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твори до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друку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львівський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журнал «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Дзвінок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Глібов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підписував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їх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псевдонімом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дідусь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Кенир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творчому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доробку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письменника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107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влучних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байок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та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віршів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1" y="1066799"/>
            <a:ext cx="2900980" cy="338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30083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Виникнення байки</a:t>
            </a: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6982" y="778559"/>
            <a:ext cx="12095017" cy="5864696"/>
          </a:xfrm>
          <a:prstGeom prst="rect">
            <a:avLst/>
          </a:prstGeom>
          <a:solidFill>
            <a:srgbClr val="FFFF00"/>
          </a:solidFill>
        </p:spPr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Байки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відомі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Стародавній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Греції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Батьком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літературної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байки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називають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Езопа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Тому про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алегоричну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мову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часто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кажуть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езопова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Езоп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був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рабом, до того ж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дуже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некрасивим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зовні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Але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гострого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язика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боялися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Кінець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кінцем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був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скинутий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зі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скелі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 самого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Езопа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ходили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численні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легенди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Ось одна з них.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звелів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приготувати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Езопові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страву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чогось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найкращого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Той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пішов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базар, купив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язика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приготував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Наступного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разу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знову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звелів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приготувати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страву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чогось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найгіршого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і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Езоп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знову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подав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язик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«Як же так?» — закричав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Мудрець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відповів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Немає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нічого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кращого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язик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мову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як і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немає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нічого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гіршого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язик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У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пізніші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байкар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Федр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надав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творам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Езопа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віршованої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 байки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розвинули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відомий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французький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байкар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XVII ст. Жан де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Лафонтен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найвідоміший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російський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байкар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XVIII–XIX ст. І.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Крилов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жанр байки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давню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багату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традицію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Видатний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просвітитель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Сковорода написав цикл «Байки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Харьковскія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Нове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мовлено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XIX ст.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байкарями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П.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Гулаком-Артемовським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Боровиковським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Є.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Гребінкою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особливо Л.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Глібовим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27" name="Picture 3" descr="E:\WEB-diz\ГРАФІКА\УКРАИНА\kalin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45647" r="24479" b="29845"/>
          <a:stretch/>
        </p:blipFill>
        <p:spPr bwMode="auto">
          <a:xfrm>
            <a:off x="10712616" y="13586"/>
            <a:ext cx="1331640" cy="8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597295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2238" y="0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6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3345" y="0"/>
            <a:ext cx="113191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Старо­давня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Греція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9" name="Picture 4" descr="D:\Робота\Конспекты чтение 4 класс 2 семестр\Урок 76\Древняя Греция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27" y="631176"/>
            <a:ext cx="3897746" cy="346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Робота\Конспекты чтение 4 класс 2 семестр\Урок 76\Древняя Грец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174"/>
            <a:ext cx="3076575" cy="3462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D:\Робота\Конспекты чтение 4 класс 2 семестр\Урок 76\Древняя Греция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879" y="1754326"/>
            <a:ext cx="4702175" cy="3838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3905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физика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физика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1091</Words>
  <Application>Microsoft Office PowerPoint</Application>
  <PresentationFormat>Широкоэкранный</PresentationFormat>
  <Paragraphs>149</Paragraphs>
  <Slides>27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 Unicode MS</vt:lpstr>
      <vt:lpstr>Arial</vt:lpstr>
      <vt:lpstr>Calibri</vt:lpstr>
      <vt:lpstr>Century Schoolbook</vt:lpstr>
      <vt:lpstr>Times New Roman</vt:lpstr>
      <vt:lpstr>Wingdings</vt:lpstr>
      <vt:lpstr>физика 1</vt:lpstr>
      <vt:lpstr>1_физика 1</vt:lpstr>
      <vt:lpstr>Леонід Глібов. «Щука», «Муха і Бджола», «Жаба і Віл». Викривальна і повчальна спрямованість байок письменника</vt:lpstr>
      <vt:lpstr>Український Езоп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Розподіліть за видами художні засоби байки «Щука» </vt:lpstr>
      <vt:lpstr>  1)   Емоція, яку найчастіше викликає байка. 2)   Повчальна частина байки. 3)   Вони найчастіше виступають героями байки. 4)   Прихована насмішка, що легко виявляється в інтонації оповідача. 5)   Невеликий повчально-гумористичний твір, у якому людське життя відтворюється в алегоричних образах. </vt:lpstr>
      <vt:lpstr>Презентация PowerPoint</vt:lpstr>
      <vt:lpstr>Презентация PowerPoint</vt:lpstr>
      <vt:lpstr>Презентация PowerPoint</vt:lpstr>
      <vt:lpstr>Визначити риси характеру жаби</vt:lpstr>
      <vt:lpstr>Швидко назвіть, що символізує герой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 досвіду роботи вчителя української літератури</dc:title>
  <dc:creator>Тима</dc:creator>
  <cp:lastModifiedBy>Тима</cp:lastModifiedBy>
  <cp:revision>38</cp:revision>
  <dcterms:created xsi:type="dcterms:W3CDTF">2015-02-09T20:41:30Z</dcterms:created>
  <dcterms:modified xsi:type="dcterms:W3CDTF">2015-03-17T20:11:09Z</dcterms:modified>
</cp:coreProperties>
</file>