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4" r:id="rId7"/>
    <p:sldId id="265" r:id="rId8"/>
    <p:sldId id="266" r:id="rId9"/>
    <p:sldId id="259" r:id="rId10"/>
    <p:sldId id="258" r:id="rId11"/>
    <p:sldId id="269" r:id="rId12"/>
    <p:sldId id="268" r:id="rId13"/>
    <p:sldId id="270" r:id="rId14"/>
    <p:sldId id="267" r:id="rId15"/>
    <p:sldId id="263" r:id="rId16"/>
    <p:sldId id="271" r:id="rId17"/>
    <p:sldId id="272" r:id="rId18"/>
    <p:sldId id="273" r:id="rId19"/>
    <p:sldId id="275" r:id="rId20"/>
    <p:sldId id="274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06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BC64D-87DE-4024-80AF-0F427650681B}" type="datetimeFigureOut">
              <a:rPr lang="uk-UA" smtClean="0"/>
              <a:t>24.02.2016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38757-529C-4A54-BBD2-559B6423D3D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41350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BC64D-87DE-4024-80AF-0F427650681B}" type="datetimeFigureOut">
              <a:rPr lang="uk-UA" smtClean="0"/>
              <a:t>24.02.2016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38757-529C-4A54-BBD2-559B6423D3D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9405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BC64D-87DE-4024-80AF-0F427650681B}" type="datetimeFigureOut">
              <a:rPr lang="uk-UA" smtClean="0"/>
              <a:t>24.02.2016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38757-529C-4A54-BBD2-559B6423D3D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44396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BC64D-87DE-4024-80AF-0F427650681B}" type="datetimeFigureOut">
              <a:rPr lang="uk-UA" smtClean="0"/>
              <a:t>24.02.2016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38757-529C-4A54-BBD2-559B6423D3D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7595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BC64D-87DE-4024-80AF-0F427650681B}" type="datetimeFigureOut">
              <a:rPr lang="uk-UA" smtClean="0"/>
              <a:t>24.02.2016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38757-529C-4A54-BBD2-559B6423D3D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50217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BC64D-87DE-4024-80AF-0F427650681B}" type="datetimeFigureOut">
              <a:rPr lang="uk-UA" smtClean="0"/>
              <a:t>24.02.2016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38757-529C-4A54-BBD2-559B6423D3D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99956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BC64D-87DE-4024-80AF-0F427650681B}" type="datetimeFigureOut">
              <a:rPr lang="uk-UA" smtClean="0"/>
              <a:t>24.02.2016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38757-529C-4A54-BBD2-559B6423D3D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79204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BC64D-87DE-4024-80AF-0F427650681B}" type="datetimeFigureOut">
              <a:rPr lang="uk-UA" smtClean="0"/>
              <a:t>24.02.2016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38757-529C-4A54-BBD2-559B6423D3D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01456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BC64D-87DE-4024-80AF-0F427650681B}" type="datetimeFigureOut">
              <a:rPr lang="uk-UA" smtClean="0"/>
              <a:t>24.02.2016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38757-529C-4A54-BBD2-559B6423D3D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68211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BC64D-87DE-4024-80AF-0F427650681B}" type="datetimeFigureOut">
              <a:rPr lang="uk-UA" smtClean="0"/>
              <a:t>24.02.2016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38757-529C-4A54-BBD2-559B6423D3D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57476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BC64D-87DE-4024-80AF-0F427650681B}" type="datetimeFigureOut">
              <a:rPr lang="uk-UA" smtClean="0"/>
              <a:t>24.02.2016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38757-529C-4A54-BBD2-559B6423D3D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61362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BC64D-87DE-4024-80AF-0F427650681B}" type="datetimeFigureOut">
              <a:rPr lang="uk-UA" smtClean="0"/>
              <a:t>24.02.2016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738757-529C-4A54-BBD2-559B6423D3D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1661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35696" y="4554994"/>
            <a:ext cx="55446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Біда Ольга Михайлівна, учитель української мови та літератури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Драбівського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НВК </a:t>
            </a:r>
          </a:p>
          <a:p>
            <a:pPr algn="ctr">
              <a:lnSpc>
                <a:spcPct val="150000"/>
              </a:lnSpc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«загальноосвітня школа І-ІІІ ступенів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ім.С.В.Васильченка-гімназія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63588" y="692696"/>
            <a:ext cx="7416824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Українська література </a:t>
            </a:r>
          </a:p>
          <a:p>
            <a:pPr algn="ctr"/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доби Ренесансу </a:t>
            </a:r>
          </a:p>
          <a:p>
            <a:pPr algn="ctr"/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і доби Бароко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39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63588" y="548680"/>
            <a:ext cx="741682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Перші  друковані книги  в  </a:t>
            </a:r>
            <a:r>
              <a:rPr lang="uk-UA" sz="6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україні</a:t>
            </a:r>
            <a:endParaRPr lang="uk-UA" sz="6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pic>
        <p:nvPicPr>
          <p:cNvPr id="2055" name="Picture 7" descr="http://nigin-museum.do.am/_si/0/s8696998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452838"/>
            <a:ext cx="5184576" cy="3859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380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63588" y="548680"/>
            <a:ext cx="74168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«Апостол»  (1574)</a:t>
            </a:r>
          </a:p>
        </p:txBody>
      </p:sp>
      <p:pic>
        <p:nvPicPr>
          <p:cNvPr id="7" name="Picture 4" descr="http://sschool8.narod.ru/Rukopis/09_2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4248472" cy="2903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932040" y="1907247"/>
            <a:ext cx="374441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vi-VN" b="1" dirty="0">
                <a:latin typeface="Times New Roman" pitchFamily="18" charset="0"/>
                <a:cs typeface="Times New Roman" pitchFamily="18" charset="0"/>
              </a:rPr>
              <a:t>Апо́стол», Львівський Апостол або Діяння та послання апостольські — перша друкована книга в Україні, видана у лютому 1574 Іваном Федоровичем (Федоровим) у Львові.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4509120"/>
            <a:ext cx="74168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Іван </a:t>
            </a:r>
            <a:r>
              <a:rPr lang="vi-VN" b="1" dirty="0">
                <a:latin typeface="Times New Roman" pitchFamily="18" charset="0"/>
                <a:cs typeface="Times New Roman" pitchFamily="18" charset="0"/>
              </a:rPr>
              <a:t>Федоров працював над нею у своїй львівській друкарні від 25 лютого 1573 до 15 лютого 1574. Містить традиційний церковнослов'янський переклад «Діянь і послань апостольських» і повторює московське видання цієї ж книжки.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67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63588" y="548680"/>
            <a:ext cx="74168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Буквар  (1574)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176465" y="1484784"/>
            <a:ext cx="464400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Буквар Івана Федорова — назва книги умовна, оскільки титульний аркуш або передмова відсутні. Виданий у 1574 році у Львові та у 1578 році в Острозі. Обидва видання мають післямови, в яких містяться дані про історію заснування друкарень, умови книгодрукування, підкреслюється зв'язок між книговиданням та освітою. Букварем Івана Федорова користувалися не лише в Україні, а й в інших слов'янських   країнах з кирилівською абеткою.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www.booksite.ru/enciklopedia/book/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60848"/>
            <a:ext cx="3492896" cy="300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106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399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83568" y="548680"/>
            <a:ext cx="77768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Острозька  Біблія  (1581)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1734146"/>
            <a:ext cx="3528392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Острозька Біблія 1581 р. — перше повне друковане видання всіх книг Св. Письма церковнослов'янською мовою, здійснене в Острозі друкарем Іваном Федоровичем (Федоровим), заходами князя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image.zn.ua/media/images/original/Aug2012/4629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546132"/>
            <a:ext cx="4238682" cy="317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62547" y="4653136"/>
            <a:ext cx="7769893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Костянтина Острозького і підготовлене гуртком учених при Острозькій школі. Надрукована на папері з філігранями 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Буської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 папірні і містить 628 аркушів, з численними заставками, кінцівками та ініціалами.</a:t>
            </a:r>
          </a:p>
        </p:txBody>
      </p:sp>
    </p:spTree>
    <p:extLst>
      <p:ext uri="{BB962C8B-B14F-4D97-AF65-F5344CB8AC3E}">
        <p14:creationId xmlns:p14="http://schemas.microsoft.com/office/powerpoint/2010/main" val="392407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63588" y="764704"/>
            <a:ext cx="74168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Доба Бароко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1916832"/>
            <a:ext cx="367240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  Бароко (від італ.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barocco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– вибагливий, химерний) – це стиль у європейському мистецтві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(XVI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ст.), що прийшов на зміну ренесансу. Бароко притаманні урочистість, пишність, складність, динамічність композиції, мінливість.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48184" y="5597506"/>
            <a:ext cx="2367027" cy="36933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Бароко в архітектурі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469" y="2204864"/>
            <a:ext cx="4128459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41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8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63588" y="548680"/>
            <a:ext cx="741682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Українське  бароко </a:t>
            </a:r>
            <a:r>
              <a:rPr 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XVII – XVIII</a:t>
            </a:r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  століття   </a:t>
            </a:r>
          </a:p>
        </p:txBody>
      </p:sp>
      <p:pic>
        <p:nvPicPr>
          <p:cNvPr id="6146" name="Picture 2" descr="http://l-travel.com.ua/tmp/images/3029e844d05a13b8359bf4b50f37dd5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492896"/>
            <a:ext cx="5715000" cy="391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212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14" y="-479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63588" y="548680"/>
            <a:ext cx="741682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Бароковий  стиль  в  архітектурі</a:t>
            </a:r>
          </a:p>
        </p:txBody>
      </p:sp>
      <p:pic>
        <p:nvPicPr>
          <p:cNvPr id="7170" name="Picture 2" descr="http://nikvesti.com/images/2013_07/44267_1_600x5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34774"/>
            <a:ext cx="4392488" cy="3872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92080" y="2564904"/>
            <a:ext cx="3312368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Троїцький собор у Новомосковську (Дніпропетровщина) - пам'ятка українського бароко 1770-х років. Споруджений із дерева, без жодного цвяха, прообраз храму у романі Гончара «Собор».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48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14" y="-479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63588" y="548680"/>
            <a:ext cx="74168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Барокова  музика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19872" y="1700808"/>
            <a:ext cx="511256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професійній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музиці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яскраво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проявився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стиль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бароко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а в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другій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половин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XV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ІІІ ст. – і стиль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класицизму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До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провідних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галузей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музичного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належала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церковна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музика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яка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досягла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художніх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вершин у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творчості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М.Дилецького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М.Березовського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</a:t>
            </a:r>
          </a:p>
        </p:txBody>
      </p:sp>
      <p:pic>
        <p:nvPicPr>
          <p:cNvPr id="8194" name="Picture 2" descr="http://i-vin.info/media/image/newslogo/medium-13836468715-muzyk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69973"/>
            <a:ext cx="2657945" cy="2235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4221088"/>
            <a:ext cx="792088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Д.Бортнянського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А в 1738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p.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відкрито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Глухівську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співочу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школу, а в 1773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p.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Харкові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b="1" noProof="1" smtClean="0">
                <a:latin typeface="Times New Roman" pitchFamily="18" charset="0"/>
                <a:cs typeface="Times New Roman" pitchFamily="18" charset="0"/>
              </a:rPr>
              <a:t>спеціалізова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музичні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класи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Для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XVIII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характерний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світської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музики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У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цей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період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Києві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створюються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міська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капела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музична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школа та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музичний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цех.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Музичні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цехи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відкриваються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всій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Україні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7291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14" y="-479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63588" y="476672"/>
            <a:ext cx="74168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Живопис  і  графіка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707904" y="1484784"/>
            <a:ext cx="5040560" cy="5028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Найчастіше народні іконописці зверталися до образу Божої Матері. На іконах козацької доби Богоматір, яку дуже шанувало козацтво, зображено в національному українському вбранні на тлі золоченого різьбленого рослинного орнаменту. Великого поширення в Україні набули ікони Покрова Божої Матері. У нижній частині цих ікон — під покровом Богоматері — зображували представників козацької старшини, кошових отаманів, гетьманів. Зразком є збережена ікона Покрова Богоматері із зображенням Б.Хмельницького.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ttp://pics.livejournal.com/leonardo_studio/pic/001yp1rb/s640x48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16" y="1700809"/>
            <a:ext cx="2971792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6689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63588" y="476672"/>
            <a:ext cx="74168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Барокова  література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71800" y="1582341"/>
            <a:ext cx="3528392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Українська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барокова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література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виникла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рубежі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XVI–XVII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століть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Вона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першою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західноєвропейською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походженням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літературною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течією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Україні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Видатними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представниками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цієї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течії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поет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Іван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Величковський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видатний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публіцист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Феофан Прокопович,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полеміст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Іван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Вишенський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</a:t>
            </a:r>
          </a:p>
        </p:txBody>
      </p:sp>
      <p:pic>
        <p:nvPicPr>
          <p:cNvPr id="10242" name="Picture 2" descr="http://nadovsem.in.ua/assets/templates/nado/img/avtori/9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3321"/>
            <a:ext cx="2095500" cy="274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upload.wikimedia.org/wikipedia/commons/thumb/3/36/Feofan_Prokopovich.jpg/280px-Feofan_Prokopovich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642923"/>
            <a:ext cx="2364391" cy="2871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70017" y="4857987"/>
            <a:ext cx="1890553" cy="64633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i="0" dirty="0" err="1" smtClean="0">
                <a:solidFill>
                  <a:srgbClr val="252525"/>
                </a:solidFill>
                <a:effectLst/>
                <a:latin typeface="Times New Roman" pitchFamily="18" charset="0"/>
                <a:cs typeface="Times New Roman" pitchFamily="18" charset="0"/>
              </a:rPr>
              <a:t>Іван</a:t>
            </a:r>
            <a:r>
              <a:rPr lang="ru-RU" b="1" i="0" dirty="0" smtClean="0">
                <a:solidFill>
                  <a:srgbClr val="252525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0" dirty="0" err="1" smtClean="0">
                <a:solidFill>
                  <a:srgbClr val="252525"/>
                </a:solidFill>
                <a:effectLst/>
                <a:latin typeface="Times New Roman" pitchFamily="18" charset="0"/>
                <a:cs typeface="Times New Roman" pitchFamily="18" charset="0"/>
              </a:rPr>
              <a:t>Величковський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89859" y="4987047"/>
            <a:ext cx="1890553" cy="64633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i="0" dirty="0" smtClean="0">
                <a:solidFill>
                  <a:srgbClr val="252525"/>
                </a:solidFill>
                <a:effectLst/>
                <a:latin typeface="Times New Roman" pitchFamily="18" charset="0"/>
                <a:cs typeface="Times New Roman" pitchFamily="18" charset="0"/>
              </a:rPr>
              <a:t>Феофан (Прокопович)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421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63588" y="973177"/>
            <a:ext cx="74168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Доба Ренесансу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2132856"/>
            <a:ext cx="799288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  Ренесанс (від лат.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renascor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відроджуюсь) – епоха Відродження західноєвропейського мистецтва й літератури, що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прийша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на зміну епосі Середньовіччя. Основною рисою Ренесансу є повернення в мистецтві до античних зразків, проникнення науки в закони світобудови. У цей час у літературі панує латинська мова. </a:t>
            </a:r>
          </a:p>
          <a:p>
            <a:pPr>
              <a:lnSpc>
                <a:spcPct val="150000"/>
              </a:lnSpc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 Ренесанс спочатку виник в Італії,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а до України дійшов із запізненням. </a:t>
            </a:r>
            <a:endParaRPr lang="uk-UA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66"/>
          <a:stretch/>
        </p:blipFill>
        <p:spPr bwMode="auto">
          <a:xfrm>
            <a:off x="5295337" y="4599884"/>
            <a:ext cx="3017912" cy="1717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94937" y="5662989"/>
            <a:ext cx="3525135" cy="64633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Фрагмент картини Леонардо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Вінчі «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Мона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Ліза» (Джоконда)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010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81" y="22149"/>
            <a:ext cx="9144000" cy="6858000"/>
          </a:xfrm>
          <a:prstGeom prst="rect">
            <a:avLst/>
          </a:prstGeom>
        </p:spPr>
      </p:pic>
      <p:pic>
        <p:nvPicPr>
          <p:cNvPr id="10246" name="Picture 6" descr="http://images.unian.net/photos/2015_02/1424047861-80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526" y="661062"/>
            <a:ext cx="2861642" cy="3103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://www.parafia.org.ua/wp-content/uploads/2011/12/img374-smal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557422"/>
            <a:ext cx="2353909" cy="3159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1" y="4869160"/>
            <a:ext cx="8088561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майстер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фігурного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вірша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Симеон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Полоцький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Дмитро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Туптало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Касіян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Сакович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видатний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культурний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громадський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діяч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Петро Могила. Для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поезії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Григорія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Сковороди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характерний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бароковий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стиль.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1228" y="4005064"/>
            <a:ext cx="1890553" cy="64633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i="0" dirty="0" err="1" smtClean="0">
                <a:solidFill>
                  <a:srgbClr val="252525"/>
                </a:solidFill>
                <a:effectLst/>
                <a:latin typeface="Times New Roman" pitchFamily="18" charset="0"/>
                <a:cs typeface="Times New Roman" pitchFamily="18" charset="0"/>
              </a:rPr>
              <a:t>Дмитро</a:t>
            </a:r>
            <a:r>
              <a:rPr lang="ru-RU" b="1" i="0" dirty="0" smtClean="0">
                <a:solidFill>
                  <a:srgbClr val="252525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0" dirty="0" err="1" smtClean="0">
                <a:solidFill>
                  <a:srgbClr val="252525"/>
                </a:solidFill>
                <a:effectLst/>
                <a:latin typeface="Times New Roman" pitchFamily="18" charset="0"/>
                <a:cs typeface="Times New Roman" pitchFamily="18" charset="0"/>
              </a:rPr>
              <a:t>Туптало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38553" y="4005063"/>
            <a:ext cx="1890553" cy="64633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i="0" dirty="0" err="1" smtClean="0">
                <a:solidFill>
                  <a:srgbClr val="252525"/>
                </a:solidFill>
                <a:effectLst/>
                <a:latin typeface="Times New Roman" pitchFamily="18" charset="0"/>
                <a:cs typeface="Times New Roman" pitchFamily="18" charset="0"/>
              </a:rPr>
              <a:t>Симеон</a:t>
            </a:r>
            <a:r>
              <a:rPr lang="ru-RU" b="1" i="0" dirty="0" smtClean="0">
                <a:solidFill>
                  <a:srgbClr val="252525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0" dirty="0" err="1" smtClean="0">
                <a:solidFill>
                  <a:srgbClr val="252525"/>
                </a:solidFill>
                <a:effectLst/>
                <a:latin typeface="Times New Roman" pitchFamily="18" charset="0"/>
                <a:cs typeface="Times New Roman" pitchFamily="18" charset="0"/>
              </a:rPr>
              <a:t>Полоцький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48260" y="4005064"/>
            <a:ext cx="1890553" cy="64633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i="0" dirty="0" err="1" smtClean="0">
                <a:solidFill>
                  <a:srgbClr val="252525"/>
                </a:solidFill>
                <a:effectLst/>
                <a:latin typeface="Times New Roman" pitchFamily="18" charset="0"/>
                <a:cs typeface="Times New Roman" pitchFamily="18" charset="0"/>
              </a:rPr>
              <a:t>Григорій</a:t>
            </a:r>
            <a:r>
              <a:rPr lang="ru-RU" b="1" i="0" dirty="0" smtClean="0">
                <a:solidFill>
                  <a:srgbClr val="252525"/>
                </a:solidFill>
                <a:effectLst/>
                <a:latin typeface="Times New Roman" pitchFamily="18" charset="0"/>
                <a:cs typeface="Times New Roman" pitchFamily="18" charset="0"/>
              </a:rPr>
              <a:t> Сковорода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50" name="Picture 10" descr="http://pprosvita.at.ua/_pu/1/0054572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962" y="566910"/>
            <a:ext cx="2269150" cy="3176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809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9180512" cy="6880149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467544" y="485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Список використаних джерел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57300" y="1690872"/>
            <a:ext cx="7992888" cy="4330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Пахаренко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 В. І. Основи теорії літератури. – К.: 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, 2007 – 296 с.</a:t>
            </a:r>
          </a:p>
          <a:p>
            <a:pPr>
              <a:lnSpc>
                <a:spcPct val="170000"/>
              </a:lnSpc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Українська література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XVII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ст.: 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Синкрет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. Писемність. Поезія. Драматургія. Белетристика/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Упоряд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., приміт. і вступ стаття В. І. 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Крекотня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; К.: Наук. думка, 1987. – 608 с. </a:t>
            </a:r>
          </a:p>
          <a:p>
            <a:pPr>
              <a:lnSpc>
                <a:spcPct val="170000"/>
              </a:lnSpc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Черсунова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 Н. І. Українська мова та література: Навчально-методичний посібник. – Харків: ФОП Співак В. Л., 2010 – 400 с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https://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uk.wikipedia.org/wiki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http://school.xvatit.com/index.php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http://zubrila.com/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урок-№-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14-тема-поезія-давньої-українськ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71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5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39552" y="836712"/>
            <a:ext cx="81369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Український Ренесанс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2132856"/>
            <a:ext cx="7992888" cy="498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uk-UA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upload.wikimedia.org/wikipedia/commons/thumb/9/9a/%D0%91%D0%B0%D1%88%D0%BD%D1%8F_%D0%9A%D0%BE%D1%80%D0%BD%D1%8F%D0%BA%D1%82%D0%B0_%D0%94%D0%BE%D0%BC%D0%B8%D0%BD%D0%B8%D0%BA%D0%B0%D0%BD%D1%81%D0%BA%D0%B8%D0%B9_%D1%81%D0%BE%D0%B1%D0%BE%D1%80.jpg/250px-%D0%91%D0%B0%D1%88%D0%BD%D1%8F_%D0%9A%D0%BE%D1%80%D0%BD%D1%8F%D0%BA%D1%82%D0%B0_%D0%94%D0%BE%D0%BC%D0%B8%D0%BD%D0%B8%D0%BA%D0%B0%D0%BD%D1%81%D0%BA%D0%B8%D0%B9_%D1%81%D0%BE%D0%B1%D0%BE%D1%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551" y="4005064"/>
            <a:ext cx="3062407" cy="2266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771389" y="5690589"/>
            <a:ext cx="3808723" cy="64633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i="0" dirty="0" smtClean="0">
                <a:solidFill>
                  <a:srgbClr val="252525"/>
                </a:solidFill>
                <a:effectLst/>
                <a:latin typeface="Times New Roman" pitchFamily="18" charset="0"/>
                <a:cs typeface="Times New Roman" pitchFamily="18" charset="0"/>
              </a:rPr>
              <a:t>Вежа </a:t>
            </a:r>
            <a:r>
              <a:rPr lang="ru-RU" b="1" i="0" dirty="0" err="1" smtClean="0">
                <a:solidFill>
                  <a:srgbClr val="252525"/>
                </a:solidFill>
                <a:effectLst/>
                <a:latin typeface="Times New Roman" pitchFamily="18" charset="0"/>
                <a:cs typeface="Times New Roman" pitchFamily="18" charset="0"/>
              </a:rPr>
              <a:t>Корнякта</a:t>
            </a:r>
            <a:r>
              <a:rPr lang="ru-RU" b="1" i="0" dirty="0" smtClean="0">
                <a:solidFill>
                  <a:srgbClr val="252525"/>
                </a:solidFill>
                <a:effectLst/>
                <a:latin typeface="Times New Roman" pitchFamily="18" charset="0"/>
                <a:cs typeface="Times New Roman" pitchFamily="18" charset="0"/>
              </a:rPr>
              <a:t>, купол і </a:t>
            </a:r>
            <a:r>
              <a:rPr lang="ru-RU" b="1" i="0" dirty="0" err="1" smtClean="0">
                <a:solidFill>
                  <a:srgbClr val="252525"/>
                </a:solidFill>
                <a:effectLst/>
                <a:latin typeface="Times New Roman" pitchFamily="18" charset="0"/>
                <a:cs typeface="Times New Roman" pitchFamily="18" charset="0"/>
              </a:rPr>
              <a:t>дзвіниця</a:t>
            </a:r>
            <a:r>
              <a:rPr lang="ru-RU" b="1" i="0" dirty="0" smtClean="0">
                <a:solidFill>
                  <a:srgbClr val="252525"/>
                </a:solidFill>
                <a:effectLst/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i="0" dirty="0" err="1" smtClean="0">
                <a:solidFill>
                  <a:srgbClr val="252525"/>
                </a:solidFill>
                <a:effectLst/>
                <a:latin typeface="Times New Roman" pitchFamily="18" charset="0"/>
                <a:cs typeface="Times New Roman" pitchFamily="18" charset="0"/>
              </a:rPr>
              <a:t>зразок</a:t>
            </a:r>
            <a:r>
              <a:rPr lang="ru-RU" b="1" i="0" dirty="0" smtClean="0">
                <a:solidFill>
                  <a:srgbClr val="252525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0" dirty="0" err="1" smtClean="0">
                <a:solidFill>
                  <a:srgbClr val="252525"/>
                </a:solidFill>
                <a:effectLst/>
                <a:latin typeface="Times New Roman" pitchFamily="18" charset="0"/>
                <a:cs typeface="Times New Roman" pitchFamily="18" charset="0"/>
              </a:rPr>
              <a:t>ренесансної</a:t>
            </a:r>
            <a:r>
              <a:rPr lang="ru-RU" b="1" i="0" dirty="0" smtClean="0">
                <a:solidFill>
                  <a:srgbClr val="252525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0" dirty="0" err="1" smtClean="0">
                <a:solidFill>
                  <a:srgbClr val="252525"/>
                </a:solidFill>
                <a:effectLst/>
                <a:latin typeface="Times New Roman" pitchFamily="18" charset="0"/>
                <a:cs typeface="Times New Roman" pitchFamily="18" charset="0"/>
              </a:rPr>
              <a:t>архітектури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874040"/>
            <a:ext cx="7560840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noProof="1" smtClean="0">
                <a:latin typeface="Times New Roman" pitchFamily="18" charset="0"/>
                <a:cs typeface="Times New Roman" pitchFamily="18" charset="0"/>
              </a:rPr>
              <a:t>Виявом ренесансних тенденцій в українській культурі є вивільнення інтелектуальної діяльності, освіти, науки, філософії, мистецтва з-під впливу церкви; розширення сфери пізнавальних і наукових інтересів освічених людей; зростання інтересу до земного світу і людини; розвиток гуманістичної думки в працях українських мислителів; підвищення значення міської (світської за </a:t>
            </a:r>
          </a:p>
          <a:p>
            <a:pPr>
              <a:lnSpc>
                <a:spcPct val="150000"/>
              </a:lnSpc>
            </a:pPr>
            <a:r>
              <a:rPr lang="uk-UA" b="1" noProof="1" smtClean="0">
                <a:latin typeface="Times New Roman" pitchFamily="18" charset="0"/>
                <a:cs typeface="Times New Roman" pitchFamily="18" charset="0"/>
              </a:rPr>
              <a:t>своєю сутністю) культури внаслідок зростання </a:t>
            </a:r>
          </a:p>
          <a:p>
            <a:pPr>
              <a:lnSpc>
                <a:spcPct val="150000"/>
              </a:lnSpc>
            </a:pPr>
            <a:r>
              <a:rPr lang="uk-UA" b="1" noProof="1" smtClean="0">
                <a:latin typeface="Times New Roman" pitchFamily="18" charset="0"/>
                <a:cs typeface="Times New Roman" pitchFamily="18" charset="0"/>
              </a:rPr>
              <a:t>кількості міст (деякі отримували магдебурзьке </a:t>
            </a:r>
          </a:p>
          <a:p>
            <a:pPr>
              <a:lnSpc>
                <a:spcPct val="150000"/>
              </a:lnSpc>
            </a:pPr>
            <a:r>
              <a:rPr lang="uk-UA" b="1" noProof="1" smtClean="0">
                <a:latin typeface="Times New Roman" pitchFamily="18" charset="0"/>
                <a:cs typeface="Times New Roman" pitchFamily="18" charset="0"/>
              </a:rPr>
              <a:t>право).</a:t>
            </a:r>
            <a:endParaRPr lang="uk-UA" b="1" noProof="1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863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67544" y="836712"/>
            <a:ext cx="828092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Православні  братства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2132856"/>
            <a:ext cx="7992888" cy="498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uk-UA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874040"/>
            <a:ext cx="7560840" cy="4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uk-UA" b="1" noProof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136339"/>
            <a:ext cx="79208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Братства - це світські організації, які відстоювали релігійні, політичні, національні, культурні, станові права українців. Їм належать великі заслуги у справі збереження української православної традиції, у становленні громадянського суспільства, його етнонаціональної консолідації, у підвищенні рівня освіти та культури. </a:t>
            </a:r>
            <a:r>
              <a:rPr lang="ru-RU" b="1" noProof="1" smtClean="0">
                <a:latin typeface="Times New Roman" pitchFamily="18" charset="0"/>
                <a:cs typeface="Times New Roman" pitchFamily="18" charset="0"/>
              </a:rPr>
              <a:t>Вони утримували школи, друкарні, лікарні й шпиталі, засновували бібліотеки, поширювали церковну літературу. Спочатку до братств входили міщани, пізніше шляхта і духовенство.</a:t>
            </a:r>
            <a:endParaRPr lang="ru-RU" b="1" noProof="1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4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11560" y="2132856"/>
            <a:ext cx="7992888" cy="498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uk-UA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874040"/>
            <a:ext cx="7560840" cy="4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uk-UA" b="1" noProof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764704"/>
            <a:ext cx="756084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     </a:t>
            </a:r>
            <a:r>
              <a:rPr lang="ru-RU" b="1" noProof="1" smtClean="0">
                <a:latin typeface="Times New Roman" pitchFamily="18" charset="0"/>
                <a:cs typeface="Times New Roman" pitchFamily="18" charset="0"/>
              </a:rPr>
              <a:t>У 80-х роках 16 ст. широку діяльність розгорнуло Львівське Успенське Ставропігійне братство. Воно придбало друкарню, відкрило школу. Наприкінці 16 – на початку 17 ст. братства виникли в Рогатині, Красноставі, Городку, Галичі, Перемишлі, Любачеві, Дрогобичі та інших містах.  </a:t>
            </a:r>
          </a:p>
        </p:txBody>
      </p:sp>
      <p:pic>
        <p:nvPicPr>
          <p:cNvPr id="5122" name="Picture 2" descr="http://heroes.profi-forex.org/uploads/_pages/286/sagaydachniy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823" y="2890831"/>
            <a:ext cx="2638025" cy="3469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347864" y="2880060"/>
            <a:ext cx="50405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noProof="1" smtClean="0">
                <a:latin typeface="Times New Roman" pitchFamily="18" charset="0"/>
                <a:cs typeface="Times New Roman" pitchFamily="18" charset="0"/>
              </a:rPr>
              <a:t>    Близько 1615 р. було засновано Київське братство, до якого вступило багато міщан, православних шляхтичів, а також запорізьке військо на чолі з гетьманом П.Сагайдачним. </a:t>
            </a:r>
          </a:p>
          <a:p>
            <a:pPr>
              <a:lnSpc>
                <a:spcPct val="150000"/>
              </a:lnSpc>
            </a:pPr>
            <a:r>
              <a:rPr lang="ru-RU" b="1" noProof="1" smtClean="0">
                <a:latin typeface="Times New Roman" pitchFamily="18" charset="0"/>
                <a:cs typeface="Times New Roman" pitchFamily="18" charset="0"/>
              </a:rPr>
              <a:t>     У 1617 р. було створено Луцьке братство. В 2-й пол. 17 – 18 ст. братства діяли в більшості міст і в деяких селах Галичини, Волині, в багатьох містах Наддніпрянщини.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2345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055"/>
            <a:ext cx="919542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63588" y="764704"/>
            <a:ext cx="74168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Розвиток  освіти</a:t>
            </a:r>
          </a:p>
        </p:txBody>
      </p:sp>
      <p:pic>
        <p:nvPicPr>
          <p:cNvPr id="1026" name="Picture 2" descr="http://dok.znaimo.com.ua/pars_docs/refs/23/22829/img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72" y="1916832"/>
            <a:ext cx="4145037" cy="3108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957419" y="1929257"/>
            <a:ext cx="3370856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Ки́єво-Могиля́нська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акаде́мія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— стародавній навчальний заклад в Києві, який під такою назвою існував від 1659 до 1817 року. Засновником Академії є Петро Могила.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43000" y="4869160"/>
            <a:ext cx="7560840" cy="1289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 Києво-Могилянська академія була заснована на базі Київської братської школи, яка 1615 року отримала приміщення від шляхтянки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Галшки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Гулевичівни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79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055"/>
            <a:ext cx="9195420" cy="6858000"/>
          </a:xfrm>
          <a:prstGeom prst="rect">
            <a:avLst/>
          </a:prstGeom>
        </p:spPr>
      </p:pic>
      <p:pic>
        <p:nvPicPr>
          <p:cNvPr id="2052" name="Picture 4" descr="ЛуцькБрГал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569939"/>
            <a:ext cx="4558198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55576" y="620688"/>
            <a:ext cx="3103936" cy="557697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Єлизавета Василівна Гулевич (відома як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Галшка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Гулевичівна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) —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відписала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свою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садибу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землями у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Києві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заснування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нового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монастиря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шпиталю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школи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шляхти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міщан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Цим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покладено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початок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Київській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братській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школі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93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926"/>
            <a:ext cx="9195420" cy="6858000"/>
          </a:xfrm>
          <a:prstGeom prst="rect">
            <a:avLst/>
          </a:prstGeom>
        </p:spPr>
      </p:pic>
      <p:pic>
        <p:nvPicPr>
          <p:cNvPr id="2050" name="Picture 2" descr="https://upload.wikimedia.org/wikipedia/commons/b/b0/Petro_Mohyla-_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4414092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148064" y="620688"/>
            <a:ext cx="3312368" cy="544405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У 1631 р. виникла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ще одна школа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в Києві, а саме – Лаврська. Заснував її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архімандрит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Києво-Печерської лаври Петро Могила. У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1632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р. вона об’єдналася з 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Києво-Братською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 школою. Об’єднана школа дістала назву Братська або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Київська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колегія. Її керівником, протектором і опікуном став Петро Могила.</a:t>
            </a:r>
          </a:p>
        </p:txBody>
      </p:sp>
    </p:spTree>
    <p:extLst>
      <p:ext uri="{BB962C8B-B14F-4D97-AF65-F5344CB8AC3E}">
        <p14:creationId xmlns:p14="http://schemas.microsoft.com/office/powerpoint/2010/main" val="111998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8" name="Picture 4" descr="http://www.s.0362.ua/section/newsIconCis2/subdir/full/upload/images/news/icon/ostrozka_akadem%D1%96ia_1373533215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620688"/>
            <a:ext cx="3264363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95936" y="548680"/>
            <a:ext cx="4211960" cy="2674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noProof="1" smtClean="0">
                <a:latin typeface="Times New Roman" pitchFamily="18" charset="0"/>
                <a:cs typeface="Times New Roman" pitchFamily="18" charset="0"/>
              </a:rPr>
              <a:t>Острозька академія </a:t>
            </a:r>
            <a:r>
              <a:rPr lang="uk-UA" b="1" noProof="1" smtClean="0">
                <a:latin typeface="Times New Roman" pitchFamily="18" charset="0"/>
                <a:cs typeface="Times New Roman" pitchFamily="18" charset="0"/>
              </a:rPr>
              <a:t>— перший вищий навчальний заклад у Східній Європі, найстарша українська науково-освітня установа, заснована у 1576 році князем Василем-Костянтином Острозьким.</a:t>
            </a:r>
            <a:endParaRPr lang="uk-UA" b="1" noProof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upload.wikimedia.org/wikipedia/uk/thumb/3/32/%D0%92%D0%B0%D1%81%D0%B8%D0%BB%D1%8C_%D0%9A%D0%BE%D1%81%D1%82%D1%8F%D0%BD%D1%82%D0%B8%D0%BD_%D0%9E%D1%81%D1%82%D1%80%D0%BE%D0%B7%D1%8C%D0%BA%D0%B8%D0%B9.jpg/800px-%D0%92%D0%B0%D1%81%D0%B8%D0%BB%D1%8C_%D0%9A%D0%BE%D1%81%D1%82%D1%8F%D0%BD%D1%82%D0%B8%D0%BD_%D0%9E%D1%81%D1%82%D1%80%D0%BE%D0%B7%D1%8C%D0%BA%D0%B8%D0%B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3212976"/>
            <a:ext cx="2329482" cy="329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59832" y="3256308"/>
            <a:ext cx="5688632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 цій академії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К.-В.Острозький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вводив індивідуальне забезпечення для викладачів Академії, членів гуртка, письменників та друкарів. Варто згадати і кошти, які не могли не виділятись на будівництво приміщень, організацію навчання та друкування, забезпечення папером (у 1595–1596 р. було створено папірню в Острозі) та ін.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80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1188</Words>
  <Application>Microsoft Office PowerPoint</Application>
  <PresentationFormat>Экран (4:3)</PresentationFormat>
  <Paragraphs>66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35</cp:revision>
  <dcterms:created xsi:type="dcterms:W3CDTF">2016-02-21T20:21:02Z</dcterms:created>
  <dcterms:modified xsi:type="dcterms:W3CDTF">2016-02-23T22:11:52Z</dcterms:modified>
</cp:coreProperties>
</file>