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6" r:id="rId7"/>
    <p:sldId id="265" r:id="rId8"/>
    <p:sldId id="260" r:id="rId9"/>
    <p:sldId id="264" r:id="rId10"/>
    <p:sldId id="261" r:id="rId11"/>
    <p:sldId id="267" r:id="rId12"/>
    <p:sldId id="268" r:id="rId13"/>
    <p:sldId id="269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D6B-7300-4C14-B747-80B322741CF0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2BF0-71CF-4CAB-AE07-0773E11311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07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D6B-7300-4C14-B747-80B322741CF0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2BF0-71CF-4CAB-AE07-0773E11311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42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D6B-7300-4C14-B747-80B322741CF0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2BF0-71CF-4CAB-AE07-0773E11311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539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D6B-7300-4C14-B747-80B322741CF0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2BF0-71CF-4CAB-AE07-0773E11311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810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D6B-7300-4C14-B747-80B322741CF0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2BF0-71CF-4CAB-AE07-0773E11311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971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D6B-7300-4C14-B747-80B322741CF0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2BF0-71CF-4CAB-AE07-0773E11311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743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D6B-7300-4C14-B747-80B322741CF0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2BF0-71CF-4CAB-AE07-0773E11311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699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D6B-7300-4C14-B747-80B322741CF0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2BF0-71CF-4CAB-AE07-0773E11311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20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D6B-7300-4C14-B747-80B322741CF0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2BF0-71CF-4CAB-AE07-0773E11311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41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D6B-7300-4C14-B747-80B322741CF0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2BF0-71CF-4CAB-AE07-0773E11311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450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FD6B-7300-4C14-B747-80B322741CF0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2BF0-71CF-4CAB-AE07-0773E11311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9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6FD6B-7300-4C14-B747-80B322741CF0}" type="datetimeFigureOut">
              <a:rPr lang="uk-UA" smtClean="0"/>
              <a:pPr/>
              <a:t>26.02.2015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F2BF0-71CF-4CAB-AE07-0773E11311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853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ua/url?sa=i&amp;rct=j&amp;q=&amp;esrc=s&amp;source=images&amp;cd=&amp;cad=rja&amp;uact=8&amp;ved=0CAYQjB0&amp;url=http://ivzyryanov.blogspot.com/2012/09/2012.html&amp;ei=Y7HUVOrrCYG3UuWugBA&amp;bvm=bv.85464276,d.d24&amp;psig=AFQjCNHWT2WM_HrIIQTxSJ4GdzoZUWen5Q&amp;ust=1423311582867525" TargetMode="External"/><Relationship Id="rId3" Type="http://schemas.openxmlformats.org/officeDocument/2006/relationships/hyperlink" Target="https://spilkacherkassi.wordpress.com/" TargetMode="External"/><Relationship Id="rId7" Type="http://schemas.openxmlformats.org/officeDocument/2006/relationships/hyperlink" Target="https://www.google.com.ua/url?sa=i&amp;rct=j&amp;q=&amp;esrc=s&amp;source=images&amp;cd=&amp;cad=rja&amp;uact=8&amp;ved=0CAYQjB0&amp;url=https://spilkacherkassi.wordpress.com/%D0%BE%D1%81%D0%BE%D0%B1%D0%B8%D1%81%D1%82%D0%BE%D1%81%D1%82%D1%96/%D0%BD%D0%BE%D1%81%D0%B0%D0%BD%D1%8C-%D1%81%D0%B5%D1%80%D0%B3%D1%96%D0%B9/&amp;ei=8K7UVN-mH9HfaITtgqgC&amp;bvm=bv.85464276,d.d2s&amp;psig=AFQjCNFcIFAgfQB8xcdh0Wuf4AHSM-0UHw&amp;ust=1423310953764139" TargetMode="External"/><Relationship Id="rId2" Type="http://schemas.openxmlformats.org/officeDocument/2006/relationships/hyperlink" Target="http://ualit.org/?p=110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ua/url?sa=i&amp;rct=j&amp;q=&amp;esrc=s&amp;source=images&amp;cd=&amp;cad=rja&amp;uact=8&amp;ved=0CAYQjB0&amp;url=http://bookbox.com.ua/index.php?cstart=13&amp;&amp;ei=lLHUVN--Aob5UNy3hIAK&amp;bvm=bv.85464276,d.d24&amp;psig=AFQjCNGRssauRqgnCAYaaP-ep9Kwpl4FWg&amp;ust=1423311630802286" TargetMode="External"/><Relationship Id="rId5" Type="http://schemas.openxmlformats.org/officeDocument/2006/relationships/hyperlink" Target="https://www.google.com.ua/url?sa=i&amp;rct=j&amp;q=&amp;esrc=s&amp;source=images&amp;cd=&amp;cad=rja&amp;uact=8&amp;ved=0CAYQjB0&amp;url=http://lib.znaimo.com.ua/docs/231/index-60346.html&amp;ei=1q7TVJ6zBcf0Utb_geAC&amp;bvm=bv.85464276,d.bGQ&amp;psig=AFQjCNGr8RbMTBR3dUxNk8U-6IvB-M17zQ&amp;ust=1423245216223192" TargetMode="External"/><Relationship Id="rId4" Type="http://schemas.openxmlformats.org/officeDocument/2006/relationships/hyperlink" Target="http://www.symonenkolib.ck.u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496944" cy="338437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 рідного краю</a:t>
            </a:r>
            <a:b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Іванівна 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Месевря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поетеса, прозаїк,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Черкаської обласної організації національної спілки письменників України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2200" i="1" dirty="0" err="1"/>
              <a:t>Т</a:t>
            </a:r>
            <a:r>
              <a:rPr lang="ru-RU" sz="2200" i="1" dirty="0" err="1" smtClean="0"/>
              <a:t>алановитій</a:t>
            </a:r>
            <a:r>
              <a:rPr lang="ru-RU" sz="2200" i="1" dirty="0" smtClean="0"/>
              <a:t> і </a:t>
            </a:r>
            <a:r>
              <a:rPr lang="ru-RU" sz="2200" i="1" dirty="0" err="1" smtClean="0"/>
              <a:t>мудрій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сонячній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жінці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присвячується</a:t>
            </a:r>
            <a:endParaRPr lang="uk-UA" sz="2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797152"/>
            <a:ext cx="5040560" cy="194421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uk-UA" sz="2000" dirty="0" smtClean="0">
                <a:solidFill>
                  <a:srgbClr val="FF0000"/>
                </a:solidFill>
              </a:rPr>
              <a:t>Автор: </a:t>
            </a:r>
            <a:r>
              <a:rPr lang="uk-UA" sz="2000" dirty="0" err="1" smtClean="0">
                <a:solidFill>
                  <a:srgbClr val="FF0000"/>
                </a:solidFill>
              </a:rPr>
              <a:t>Хмелярчук</a:t>
            </a:r>
            <a:r>
              <a:rPr lang="uk-UA" sz="2000" dirty="0" smtClean="0">
                <a:solidFill>
                  <a:srgbClr val="FF0000"/>
                </a:solidFill>
              </a:rPr>
              <a:t> Людмила Петрівна,</a:t>
            </a:r>
          </a:p>
          <a:p>
            <a:pPr algn="r">
              <a:spcBef>
                <a:spcPts val="0"/>
              </a:spcBef>
            </a:pPr>
            <a:r>
              <a:rPr lang="uk-UA" sz="2000" dirty="0">
                <a:solidFill>
                  <a:srgbClr val="FF0000"/>
                </a:solidFill>
              </a:rPr>
              <a:t>в</a:t>
            </a:r>
            <a:r>
              <a:rPr lang="uk-UA" sz="2000" dirty="0" smtClean="0">
                <a:solidFill>
                  <a:srgbClr val="FF0000"/>
                </a:solidFill>
              </a:rPr>
              <a:t>читель української мови та літератури </a:t>
            </a:r>
          </a:p>
          <a:p>
            <a:pPr algn="r">
              <a:spcBef>
                <a:spcPts val="0"/>
              </a:spcBef>
            </a:pPr>
            <a:r>
              <a:rPr lang="uk-UA" sz="2000" dirty="0" err="1" smtClean="0">
                <a:solidFill>
                  <a:srgbClr val="FF0000"/>
                </a:solidFill>
              </a:rPr>
              <a:t>Теклинської</a:t>
            </a:r>
            <a:r>
              <a:rPr lang="uk-UA" sz="2000" dirty="0" smtClean="0">
                <a:solidFill>
                  <a:srgbClr val="FF0000"/>
                </a:solidFill>
              </a:rPr>
              <a:t> загальноосвітньої школи І-ІІ ст.</a:t>
            </a:r>
          </a:p>
          <a:p>
            <a:pPr algn="r">
              <a:spcBef>
                <a:spcPts val="0"/>
              </a:spcBef>
            </a:pPr>
            <a:r>
              <a:rPr lang="uk-UA" sz="2000" dirty="0" smtClean="0">
                <a:solidFill>
                  <a:srgbClr val="FF0000"/>
                </a:solidFill>
              </a:rPr>
              <a:t>Смілянської районної ради</a:t>
            </a:r>
          </a:p>
          <a:p>
            <a:pPr algn="r">
              <a:spcBef>
                <a:spcPts val="0"/>
              </a:spcBef>
            </a:pPr>
            <a:r>
              <a:rPr lang="uk-UA" sz="2000" dirty="0" smtClean="0">
                <a:solidFill>
                  <a:srgbClr val="FF0000"/>
                </a:solidFill>
              </a:rPr>
              <a:t>Черкаської області</a:t>
            </a:r>
            <a:endParaRPr lang="uk-U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ятикласниця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друкується у «Молоді Черкащини»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5266928" cy="452596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/>
              <a:t>Україні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Україно моя неозора!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err="1" smtClean="0"/>
              <a:t>Солов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їна</a:t>
            </a:r>
            <a:r>
              <a:rPr lang="uk-UA" sz="2400" dirty="0" smtClean="0"/>
              <a:t> моя сторона.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Ми для ніченьки літньої – зорі,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Ти для мене така ж дорога!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Ти прекрасна, проста, промениста,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Як матусині очі ясні.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Ти для мене вся в золоті листя,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У квітучій юній весні.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Я горнусь до тонкої тополі.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І свою віддаю їй любов,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Бо обидві зростали ми в полі,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І в обох нас однакова кров.</a:t>
            </a:r>
            <a:endParaRPr lang="uk-UA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56791"/>
            <a:ext cx="2880320" cy="4629459"/>
          </a:xfrm>
          <a:ln>
            <a:solidFill>
              <a:srgbClr val="92D05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02850" y="6165304"/>
            <a:ext cx="477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Ольга 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ванівна - старшокласниця</a:t>
            </a:r>
            <a:endParaRPr lang="uk-UA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2378" r="1705" b="72917"/>
          <a:stretch/>
        </p:blipFill>
        <p:spPr bwMode="auto">
          <a:xfrm>
            <a:off x="611559" y="5606204"/>
            <a:ext cx="2448273" cy="10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9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 навчання в Черкаському педінституті на факультеті української філології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" r="8515" b="2537"/>
          <a:stretch/>
        </p:blipFill>
        <p:spPr>
          <a:xfrm>
            <a:off x="467544" y="1628800"/>
            <a:ext cx="2881777" cy="411875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2042140"/>
            <a:ext cx="54726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Цей час сповнений сумнівами, великою вимогливістю до своєї творчості. Проте відвідуючи студію ім. Василя Симоненка при Обласній організації письменників Черкащини, мала підтримку від Людмили Тараненко. Миколи Негоди, Костя Світличного.</a:t>
            </a:r>
          </a:p>
          <a:p>
            <a:pPr marL="0" indent="0">
              <a:buNone/>
            </a:pPr>
            <a:r>
              <a:rPr lang="uk-UA" sz="2400" dirty="0" smtClean="0"/>
              <a:t>Найбільше побоювалась юна письменниця «правди» Людмили Василівни. Але, як казала наставниця, «… було про що говорити».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909767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Студентські роки</a:t>
            </a:r>
            <a:endParaRPr lang="uk-UA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652" y="5595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Наставники…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733"/>
            <a:ext cx="2226452" cy="298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72" y="1706267"/>
            <a:ext cx="2070169" cy="302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92914"/>
            <a:ext cx="2084090" cy="277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433186"/>
            <a:ext cx="226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Людмила Тараненко</a:t>
            </a:r>
            <a:endParaRPr lang="uk-UA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6060" y="1148595"/>
            <a:ext cx="1759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Микола Негода</a:t>
            </a:r>
            <a:endParaRPr lang="uk-UA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1683641"/>
            <a:ext cx="2639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Костянтин Світличний</a:t>
            </a:r>
            <a:endParaRPr lang="uk-UA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445" y="5085184"/>
            <a:ext cx="8517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Саме Людмила Тараненко, як ніхто, допомагала, працювала зі мною, була моїм літературним вчителем.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25859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449"/>
            <a:ext cx="8229600" cy="1143000"/>
          </a:xfrm>
        </p:spPr>
        <p:txBody>
          <a:bodyPr/>
          <a:lstStyle/>
          <a:p>
            <a:r>
              <a:rPr lang="uk-UA" b="1" i="1" dirty="0" smtClean="0"/>
              <a:t>Від вчителя до методиста</a:t>
            </a:r>
            <a:endParaRPr lang="uk-UA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r="14508"/>
          <a:stretch/>
        </p:blipFill>
        <p:spPr>
          <a:xfrm>
            <a:off x="467544" y="1162467"/>
            <a:ext cx="2978450" cy="3407921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635895" y="923236"/>
            <a:ext cx="53285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По завершенню навчання </a:t>
            </a:r>
            <a:r>
              <a:rPr lang="uk-UA" sz="2400" dirty="0"/>
              <a:t>О</a:t>
            </a:r>
            <a:r>
              <a:rPr lang="uk-UA" sz="2400" dirty="0" smtClean="0"/>
              <a:t>льга Іванівна працює в дитсадку, далі - вчителює, викладає українську мову та літературу в ПТУ №17. </a:t>
            </a:r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72199" y="2492896"/>
            <a:ext cx="25922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З 1999 року вона завідувач лабораторії гуманітарних дисциплін у Черкаському обласному інституті післядипломної освіти  </a:t>
            </a:r>
            <a:r>
              <a:rPr lang="uk-UA" sz="2400" smtClean="0"/>
              <a:t>педагогіч-них</a:t>
            </a:r>
            <a:r>
              <a:rPr lang="uk-UA" sz="2400" dirty="0" smtClean="0"/>
              <a:t> працівників.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t="9254" r="20615" b="196"/>
          <a:stretch/>
        </p:blipFill>
        <p:spPr>
          <a:xfrm>
            <a:off x="2681260" y="2924944"/>
            <a:ext cx="3618931" cy="3722936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32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868" y="0"/>
            <a:ext cx="8229600" cy="936104"/>
          </a:xfrm>
        </p:spPr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Авторка збірок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поезій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прози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230389" cy="3172792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3203281" cy="4525963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50779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err="1"/>
              <a:t>„Літоросль</a:t>
            </a:r>
            <a:r>
              <a:rPr lang="uk-UA" sz="2400" b="1" i="1" dirty="0"/>
              <a:t>”(2007 </a:t>
            </a:r>
            <a:r>
              <a:rPr lang="uk-UA" sz="2400" b="1" i="1" dirty="0" smtClean="0"/>
              <a:t>),</a:t>
            </a:r>
          </a:p>
          <a:p>
            <a:pPr algn="r"/>
            <a:r>
              <a:rPr lang="uk-UA" sz="2400" b="1" i="1" dirty="0" smtClean="0"/>
              <a:t> </a:t>
            </a:r>
            <a:r>
              <a:rPr lang="uk-UA" sz="2400" b="1" i="1" dirty="0" err="1"/>
              <a:t>„Серпнева</a:t>
            </a:r>
            <a:r>
              <a:rPr lang="uk-UA" sz="2400" b="1" i="1" dirty="0"/>
              <a:t> пастораль”(2012 )</a:t>
            </a:r>
            <a:endParaRPr lang="uk-UA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11942" y="5908919"/>
            <a:ext cx="38989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/>
              <a:t>Книга прози </a:t>
            </a:r>
          </a:p>
          <a:p>
            <a:pPr algn="ctr"/>
            <a:r>
              <a:rPr lang="uk-UA" sz="2400" b="1" i="1" dirty="0" err="1" smtClean="0"/>
              <a:t>„</a:t>
            </a:r>
            <a:r>
              <a:rPr lang="uk-UA" sz="2400" b="1" i="1" dirty="0" err="1"/>
              <a:t>Чобітьківський</a:t>
            </a:r>
            <a:r>
              <a:rPr lang="uk-UA" sz="2400" b="1" i="1" dirty="0"/>
              <a:t> рай”(</a:t>
            </a:r>
            <a:r>
              <a:rPr lang="uk-UA" sz="2400" b="1" i="1" dirty="0" smtClean="0"/>
              <a:t>2013)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9871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 НСПУ з  2013 р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5" r="8977"/>
          <a:stretch/>
        </p:blipFill>
        <p:spPr>
          <a:xfrm>
            <a:off x="467544" y="1124744"/>
            <a:ext cx="4392488" cy="2574350"/>
          </a:xfrm>
          <a:ln w="38100">
            <a:solidFill>
              <a:schemeClr val="accent1"/>
            </a:solidFill>
            <a:prstDash val="solid"/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54589"/>
            <a:ext cx="3394472" cy="4525963"/>
          </a:xfrm>
          <a:ln w="57150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3933056"/>
            <a:ext cx="4968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«…відбулася </a:t>
            </a:r>
            <a:r>
              <a:rPr lang="uk-UA" sz="2000" dirty="0"/>
              <a:t>зустріч із письменницею, завідувачем лабораторією суспільно-гуманітарних дисциплін Черкаського обласного інституту післядипломної освіти педагогічних працівників Ольгою Іванівною </a:t>
            </a:r>
            <a:r>
              <a:rPr lang="uk-UA" sz="2000" dirty="0" err="1"/>
              <a:t>Месеврею</a:t>
            </a:r>
            <a:r>
              <a:rPr lang="uk-UA" sz="2000" dirty="0"/>
              <a:t> з нагоди прийняття до лав Національної спілки письменників </a:t>
            </a:r>
            <a:r>
              <a:rPr lang="uk-UA" sz="2000" dirty="0" smtClean="0"/>
              <a:t>України». </a:t>
            </a:r>
          </a:p>
          <a:p>
            <a:pPr algn="r"/>
            <a:r>
              <a:rPr lang="uk-UA" sz="2000" b="1" i="1" dirty="0" smtClean="0"/>
              <a:t>Оксана </a:t>
            </a:r>
            <a:r>
              <a:rPr lang="uk-UA" sz="2000" b="1" i="1" dirty="0" err="1"/>
              <a:t>Галаєва</a:t>
            </a:r>
            <a:r>
              <a:rPr lang="uk-UA" sz="2000" b="1" i="1" dirty="0"/>
              <a:t>, член </a:t>
            </a:r>
            <a:r>
              <a:rPr lang="uk-UA" sz="2000" b="1" i="1" dirty="0" smtClean="0"/>
              <a:t>НСПУ</a:t>
            </a:r>
            <a:endParaRPr lang="uk-UA" sz="2000" i="1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390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підсумок…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Талант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любові в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любові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1764189"/>
            <a:ext cx="505090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i="1" dirty="0" smtClean="0"/>
              <a:t>«Поетичний талант пані Ольги народжений від любові в </a:t>
            </a:r>
            <a:r>
              <a:rPr lang="uk-UA" i="1" dirty="0" err="1" smtClean="0"/>
              <a:t>ім</a:t>
            </a:r>
            <a:r>
              <a:rPr lang="en-US" i="1" dirty="0" smtClean="0"/>
              <a:t>’</a:t>
            </a:r>
            <a:r>
              <a:rPr lang="uk-UA" i="1" dirty="0" smtClean="0"/>
              <a:t>я любові».</a:t>
            </a:r>
          </a:p>
          <a:p>
            <a:pPr marL="0" indent="0">
              <a:buNone/>
            </a:pPr>
            <a:r>
              <a:rPr lang="uk-UA" i="1" dirty="0" smtClean="0"/>
              <a:t>«… проза її – це та ж таки поезія, наскільки кожне слово там щире, тонке й чутливе до краси рідної української землі, до її квітучих, сонячно-мальовничих кольорів».  </a:t>
            </a:r>
          </a:p>
          <a:p>
            <a:pPr marL="0" indent="0" algn="r">
              <a:buNone/>
            </a:pPr>
            <a:r>
              <a:rPr lang="uk-UA" sz="2000" i="1" dirty="0" smtClean="0"/>
              <a:t>Сергій Носань, прозаїк, драматург, заслужений діяч мистецтв України, травень, 2013, Черкаси</a:t>
            </a:r>
            <a:endParaRPr lang="uk-UA" sz="20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2" y="1700808"/>
            <a:ext cx="2952328" cy="39415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2420" y="582848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</a:rPr>
              <a:t>Сергій Носань</a:t>
            </a:r>
            <a:endParaRPr lang="uk-UA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використаних джерел: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277071"/>
          </a:xfrm>
        </p:spPr>
        <p:txBody>
          <a:bodyPr>
            <a:normAutofit lnSpcReduction="10000"/>
          </a:bodyPr>
          <a:lstStyle/>
          <a:p>
            <a:r>
              <a:rPr lang="uk-UA" sz="2800" dirty="0" err="1" smtClean="0">
                <a:solidFill>
                  <a:srgbClr val="C00000"/>
                </a:solidFill>
              </a:rPr>
              <a:t>Месевря</a:t>
            </a:r>
            <a:r>
              <a:rPr lang="uk-UA" sz="2800" dirty="0" smtClean="0">
                <a:solidFill>
                  <a:srgbClr val="C00000"/>
                </a:solidFill>
              </a:rPr>
              <a:t> О.І. </a:t>
            </a:r>
            <a:r>
              <a:rPr lang="uk-UA" sz="2800" dirty="0" err="1" smtClean="0">
                <a:solidFill>
                  <a:srgbClr val="C00000"/>
                </a:solidFill>
              </a:rPr>
              <a:t>Чобітьківський</a:t>
            </a:r>
            <a:r>
              <a:rPr lang="uk-UA" sz="2800" dirty="0" smtClean="0">
                <a:solidFill>
                  <a:srgbClr val="C00000"/>
                </a:solidFill>
              </a:rPr>
              <a:t> рай/ О. </a:t>
            </a:r>
            <a:r>
              <a:rPr lang="uk-UA" sz="2800" dirty="0" err="1" smtClean="0">
                <a:solidFill>
                  <a:srgbClr val="C00000"/>
                </a:solidFill>
              </a:rPr>
              <a:t>Месевря</a:t>
            </a:r>
            <a:r>
              <a:rPr lang="uk-UA" sz="2800" dirty="0" smtClean="0">
                <a:solidFill>
                  <a:srgbClr val="C00000"/>
                </a:solidFill>
              </a:rPr>
              <a:t>. – Черкаси: видавництво Ю. Чабаненко, 2013. – 52 с.</a:t>
            </a:r>
          </a:p>
          <a:p>
            <a:r>
              <a:rPr lang="uk-UA" sz="2800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uk-UA" sz="2800" dirty="0">
                <a:solidFill>
                  <a:srgbClr val="C00000"/>
                </a:solidFill>
                <a:hlinkClick r:id="rId2"/>
              </a:rPr>
              <a:t>://ualit.org/?</a:t>
            </a:r>
            <a:r>
              <a:rPr lang="uk-UA" sz="2800" dirty="0" smtClean="0">
                <a:solidFill>
                  <a:srgbClr val="C00000"/>
                </a:solidFill>
                <a:hlinkClick r:id="rId2"/>
              </a:rPr>
              <a:t>p=11081</a:t>
            </a:r>
            <a:endParaRPr lang="uk-UA" sz="2800" dirty="0" smtClean="0">
              <a:solidFill>
                <a:srgbClr val="C00000"/>
              </a:solidFill>
            </a:endParaRPr>
          </a:p>
          <a:p>
            <a:r>
              <a:rPr lang="uk-UA" sz="2800" u="sng" dirty="0">
                <a:hlinkClick r:id="rId3"/>
              </a:rPr>
              <a:t>https://spilkacherkassi.wordpress.com/</a:t>
            </a:r>
            <a:endParaRPr lang="uk-UA" sz="2800" dirty="0"/>
          </a:p>
          <a:p>
            <a:r>
              <a:rPr lang="uk-UA" sz="2800" dirty="0">
                <a:hlinkClick r:id="rId4"/>
              </a:rPr>
              <a:t>http://www.symonenkolib.ck.ua</a:t>
            </a:r>
            <a:r>
              <a:rPr lang="uk-UA" sz="2800" dirty="0" smtClean="0">
                <a:hlinkClick r:id="rId4"/>
              </a:rPr>
              <a:t>/</a:t>
            </a:r>
            <a:endParaRPr lang="uk-UA" sz="2800" dirty="0" smtClean="0">
              <a:solidFill>
                <a:srgbClr val="C00000"/>
              </a:solidFill>
            </a:endParaRPr>
          </a:p>
          <a:p>
            <a:pPr lvl="0"/>
            <a:r>
              <a:rPr lang="en-US" sz="2800" u="sng" dirty="0">
                <a:hlinkClick r:id="rId5"/>
              </a:rPr>
              <a:t>lib.znaimo.com.ua</a:t>
            </a:r>
            <a:endParaRPr lang="uk-UA" sz="2800" dirty="0"/>
          </a:p>
          <a:p>
            <a:pPr lvl="0"/>
            <a:r>
              <a:rPr lang="en-US" sz="2800" u="sng" dirty="0">
                <a:hlinkClick r:id="rId6"/>
              </a:rPr>
              <a:t>bookbox.com.ua</a:t>
            </a:r>
            <a:endParaRPr lang="uk-UA" sz="2800" dirty="0"/>
          </a:p>
          <a:p>
            <a:pPr lvl="0"/>
            <a:r>
              <a:rPr lang="en-US" sz="2800" u="sng" dirty="0">
                <a:hlinkClick r:id="rId7"/>
              </a:rPr>
              <a:t>spilkacherkassi.wordpress.com</a:t>
            </a:r>
            <a:endParaRPr lang="uk-UA" sz="2800" dirty="0"/>
          </a:p>
          <a:p>
            <a:pPr lvl="0"/>
            <a:r>
              <a:rPr lang="en-US" sz="2800" u="sng" dirty="0">
                <a:hlinkClick r:id="rId8"/>
              </a:rPr>
              <a:t>ivzyryanov.blogspot.com</a:t>
            </a:r>
            <a:endParaRPr lang="uk-UA" sz="2800" dirty="0"/>
          </a:p>
          <a:p>
            <a:endParaRPr lang="uk-UA" sz="2800" dirty="0">
              <a:solidFill>
                <a:srgbClr val="C00000"/>
              </a:solidFill>
            </a:endParaRPr>
          </a:p>
          <a:p>
            <a:endParaRPr lang="uk-UA" sz="2800" u="sng" dirty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741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Іванівна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Месевря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нині…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096344" cy="46115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340768"/>
            <a:ext cx="5437112" cy="5256584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/>
              <a:t>Завідувач лабораторії гуманітарних дисциплін у Черкаському обласному інституті </a:t>
            </a:r>
            <a:r>
              <a:rPr lang="uk-UA" sz="2400" dirty="0"/>
              <a:t>післядипломної освіти  педагогічних </a:t>
            </a:r>
            <a:r>
              <a:rPr lang="uk-UA" sz="2400" dirty="0" smtClean="0"/>
              <a:t>працівників.</a:t>
            </a:r>
          </a:p>
          <a:p>
            <a:r>
              <a:rPr lang="uk-UA" sz="2400" dirty="0" smtClean="0"/>
              <a:t>Автор циклу статей методичного характеру з проблем дослідження образу душі в українській літературі;</a:t>
            </a:r>
          </a:p>
          <a:p>
            <a:r>
              <a:rPr lang="uk-UA" sz="2400" dirty="0"/>
              <a:t>Авторка збірок поезій: </a:t>
            </a:r>
            <a:r>
              <a:rPr lang="uk-UA" sz="2400" dirty="0" err="1"/>
              <a:t>„Літоросль</a:t>
            </a:r>
            <a:r>
              <a:rPr lang="uk-UA" sz="2400" dirty="0" smtClean="0"/>
              <a:t>”, </a:t>
            </a:r>
            <a:r>
              <a:rPr lang="uk-UA" sz="2400" dirty="0" err="1" smtClean="0"/>
              <a:t>„</a:t>
            </a:r>
            <a:r>
              <a:rPr lang="uk-UA" sz="2400" dirty="0" err="1"/>
              <a:t>Серпнева</a:t>
            </a:r>
            <a:r>
              <a:rPr lang="uk-UA" sz="2400" dirty="0"/>
              <a:t> </a:t>
            </a:r>
            <a:r>
              <a:rPr lang="uk-UA" sz="2400" dirty="0" smtClean="0"/>
              <a:t>пастораль”; книги </a:t>
            </a:r>
            <a:r>
              <a:rPr lang="uk-UA" sz="2400" dirty="0"/>
              <a:t>прози </a:t>
            </a:r>
            <a:r>
              <a:rPr lang="uk-UA" sz="2400" dirty="0" err="1"/>
              <a:t>„Чобітьківський</a:t>
            </a:r>
            <a:r>
              <a:rPr lang="uk-UA" sz="2400" dirty="0"/>
              <a:t> </a:t>
            </a:r>
            <a:r>
              <a:rPr lang="uk-UA" sz="2400" dirty="0" smtClean="0"/>
              <a:t>рай”; публікацій </a:t>
            </a:r>
            <a:r>
              <a:rPr lang="uk-UA" sz="2400" dirty="0"/>
              <a:t>в </a:t>
            </a:r>
            <a:r>
              <a:rPr lang="uk-UA" sz="2400" dirty="0" err="1"/>
              <a:t>часописі</a:t>
            </a:r>
            <a:r>
              <a:rPr lang="uk-UA" sz="2400" dirty="0"/>
              <a:t> </a:t>
            </a:r>
            <a:r>
              <a:rPr lang="uk-UA" sz="2400" dirty="0" err="1"/>
              <a:t>„Холодний</a:t>
            </a:r>
            <a:r>
              <a:rPr lang="uk-UA" sz="2400" dirty="0"/>
              <a:t> Яр”, альманасі Черкаського обласного літературного об’єднання ім. В. </a:t>
            </a:r>
            <a:r>
              <a:rPr lang="uk-UA" sz="2400" dirty="0" smtClean="0"/>
              <a:t>Симоненка </a:t>
            </a:r>
            <a:r>
              <a:rPr lang="uk-UA" sz="2400" dirty="0" err="1" smtClean="0"/>
              <a:t>„Незабаром</a:t>
            </a:r>
            <a:r>
              <a:rPr lang="uk-UA" sz="2400" dirty="0" smtClean="0"/>
              <a:t>”.</a:t>
            </a:r>
          </a:p>
          <a:p>
            <a:r>
              <a:rPr lang="uk-UA" sz="2400" dirty="0"/>
              <a:t>Нагороджена нагрудним знаком ім. В. Сухомлинського.</a:t>
            </a:r>
          </a:p>
          <a:p>
            <a:r>
              <a:rPr lang="uk-UA" sz="2400" dirty="0"/>
              <a:t>Член НСПУ з  2013 р.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558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починалося все так…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"/>
          <a:stretch/>
        </p:blipFill>
        <p:spPr>
          <a:xfrm>
            <a:off x="5364088" y="1988840"/>
            <a:ext cx="3261736" cy="4501813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052736"/>
            <a:ext cx="4690864" cy="525658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Народилася </a:t>
            </a:r>
            <a:r>
              <a:rPr lang="uk-UA" dirty="0" smtClean="0"/>
              <a:t>маленька Олечка 1954 року </a:t>
            </a:r>
            <a:r>
              <a:rPr lang="uk-UA" dirty="0"/>
              <a:t>в </a:t>
            </a:r>
            <a:r>
              <a:rPr lang="uk-UA" dirty="0" smtClean="0"/>
              <a:t>селі </a:t>
            </a:r>
            <a:r>
              <a:rPr lang="uk-UA" dirty="0"/>
              <a:t>Крутьки </a:t>
            </a:r>
            <a:r>
              <a:rPr lang="uk-UA" dirty="0" smtClean="0"/>
              <a:t>(на хуторі </a:t>
            </a:r>
            <a:r>
              <a:rPr lang="uk-UA" dirty="0" err="1" smtClean="0"/>
              <a:t>Чобітьки</a:t>
            </a:r>
            <a:r>
              <a:rPr lang="uk-UA" dirty="0" smtClean="0"/>
              <a:t>) </a:t>
            </a:r>
            <a:r>
              <a:rPr lang="uk-UA" dirty="0" err="1" smtClean="0"/>
              <a:t>Чорнобаївського</a:t>
            </a:r>
            <a:r>
              <a:rPr lang="uk-UA" dirty="0" smtClean="0"/>
              <a:t> </a:t>
            </a:r>
            <a:r>
              <a:rPr lang="uk-UA" dirty="0"/>
              <a:t>району Черкаської </a:t>
            </a:r>
            <a:r>
              <a:rPr lang="uk-UA" dirty="0" smtClean="0"/>
              <a:t>області.</a:t>
            </a:r>
          </a:p>
          <a:p>
            <a:r>
              <a:rPr lang="uk-UA" dirty="0" smtClean="0"/>
              <a:t>У сім</a:t>
            </a:r>
            <a:r>
              <a:rPr lang="en-US" dirty="0" smtClean="0"/>
              <a:t>’</a:t>
            </a:r>
            <a:r>
              <a:rPr lang="uk-UA" dirty="0" smtClean="0"/>
              <a:t>ї Оксани Іванівни та Івана Юхимовича </a:t>
            </a:r>
            <a:r>
              <a:rPr lang="uk-UA" dirty="0" err="1" smtClean="0"/>
              <a:t>Положай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Перші роки проходили у домі дідуся Юхима та бабусі Софії, що на хуторі </a:t>
            </a:r>
            <a:r>
              <a:rPr lang="uk-UA" dirty="0" err="1" smtClean="0"/>
              <a:t>Чобітьки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49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3384376" cy="2808312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 smtClean="0"/>
              <a:t>«Ніхто </a:t>
            </a:r>
            <a:r>
              <a:rPr lang="uk-UA" i="1" dirty="0"/>
              <a:t>не питав про мої плани, а тут ні з сього ні з того змусили народитися. Я й гадки не мала, що все станеться так швидко. Мене теперішнє життя цілком влаштовувало, тому й не спішила покидати рідне, насиджене і належане місце — мамин </a:t>
            </a:r>
            <a:r>
              <a:rPr lang="uk-UA" i="1" dirty="0" smtClean="0"/>
              <a:t>животик».</a:t>
            </a:r>
            <a:endParaRPr lang="uk-UA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4664"/>
            <a:ext cx="3600400" cy="482471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1" y="5229200"/>
            <a:ext cx="3744416" cy="1071810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 smtClean="0"/>
              <a:t>«Я </a:t>
            </a:r>
            <a:r>
              <a:rPr lang="uk-UA" i="1" dirty="0"/>
              <a:t>ж народилася вдень, десь годині о шістнадцятій — так казала </a:t>
            </a:r>
            <a:r>
              <a:rPr lang="uk-UA" i="1" dirty="0" smtClean="0"/>
              <a:t>мама». </a:t>
            </a:r>
            <a:endParaRPr lang="uk-UA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"/>
          <a:stretch/>
        </p:blipFill>
        <p:spPr>
          <a:xfrm>
            <a:off x="2483768" y="2881744"/>
            <a:ext cx="2817697" cy="3850471"/>
          </a:xfrm>
        </p:spPr>
      </p:pic>
      <p:sp>
        <p:nvSpPr>
          <p:cNvPr id="10" name="Прямоугольник 9"/>
          <p:cNvSpPr/>
          <p:nvPr/>
        </p:nvSpPr>
        <p:spPr>
          <a:xfrm>
            <a:off x="107504" y="486916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З улюбленим візочком, біля веранди</a:t>
            </a:r>
            <a:endParaRPr lang="uk-UA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692696"/>
            <a:ext cx="1512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Онуки з бабусею Софією, Олечка - найменша</a:t>
            </a:r>
            <a:endParaRPr lang="uk-UA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122106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i="1" dirty="0" err="1"/>
              <a:t>Месевря</a:t>
            </a:r>
            <a:r>
              <a:rPr lang="uk-UA" i="1" dirty="0"/>
              <a:t> О.І. </a:t>
            </a:r>
            <a:r>
              <a:rPr lang="uk-UA" i="1" dirty="0" err="1"/>
              <a:t>Чобітьківський</a:t>
            </a:r>
            <a:r>
              <a:rPr lang="uk-UA" i="1" dirty="0"/>
              <a:t> рай. </a:t>
            </a:r>
            <a:r>
              <a:rPr lang="uk-UA" i="1" dirty="0" smtClean="0"/>
              <a:t>– Черкаси</a:t>
            </a:r>
            <a:r>
              <a:rPr lang="uk-UA" i="1" dirty="0"/>
              <a:t>, 2013. – 52 с.</a:t>
            </a:r>
          </a:p>
        </p:txBody>
      </p:sp>
    </p:spTree>
    <p:extLst>
      <p:ext uri="{BB962C8B-B14F-4D97-AF65-F5344CB8AC3E}">
        <p14:creationId xmlns:p14="http://schemas.microsoft.com/office/powerpoint/2010/main" val="40296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Росла дитиною природи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51" y="1000022"/>
            <a:ext cx="4968552" cy="14401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i="1" dirty="0" smtClean="0"/>
              <a:t>«… </a:t>
            </a:r>
            <a:r>
              <a:rPr lang="uk-UA" i="1" dirty="0"/>
              <a:t>головну роль у моєму виростанні-вихованні грала бабуся. … В хаті, як у віночку: де тільки можна примостити вазон із квітами, то він там був. 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6096" y="5949280"/>
            <a:ext cx="3707904" cy="639762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smtClean="0"/>
              <a:t>«Дитина </a:t>
            </a:r>
            <a:r>
              <a:rPr lang="uk-UA" i="1" dirty="0"/>
              <a:t>ж була не просто доглянута, а </a:t>
            </a:r>
            <a:r>
              <a:rPr lang="uk-UA" i="1" dirty="0" smtClean="0"/>
              <a:t>пещена».</a:t>
            </a:r>
            <a:endParaRPr lang="uk-UA" i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t="5318" r="5248" b="7698"/>
          <a:stretch/>
        </p:blipFill>
        <p:spPr bwMode="auto">
          <a:xfrm>
            <a:off x="2699792" y="2413248"/>
            <a:ext cx="270819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3168352" cy="4353884"/>
          </a:xfrm>
        </p:spPr>
      </p:pic>
      <p:sp>
        <p:nvSpPr>
          <p:cNvPr id="9" name="Прямоугольник 8"/>
          <p:cNvSpPr/>
          <p:nvPr/>
        </p:nvSpPr>
        <p:spPr>
          <a:xfrm>
            <a:off x="258951" y="2420888"/>
            <a:ext cx="2574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/>
              <a:t>Тому на підвіконнях, на лавах і просто на долівці влітку і взимку буяло різноцвіття. Завжди прибрано, їсти на­варено. А на грядках чого тільки не насаджено</a:t>
            </a:r>
            <a:r>
              <a:rPr lang="uk-UA" sz="2000" b="1" i="1" dirty="0" smtClean="0"/>
              <a:t>!»</a:t>
            </a:r>
          </a:p>
          <a:p>
            <a:r>
              <a:rPr lang="uk-UA" sz="2000" i="1" dirty="0" err="1" smtClean="0"/>
              <a:t>Месевря</a:t>
            </a:r>
            <a:r>
              <a:rPr lang="uk-UA" sz="2000" i="1" dirty="0" smtClean="0"/>
              <a:t> О.І. </a:t>
            </a:r>
            <a:r>
              <a:rPr lang="uk-UA" sz="2000" i="1" dirty="0" err="1" smtClean="0"/>
              <a:t>Чобітьківський</a:t>
            </a:r>
            <a:r>
              <a:rPr lang="uk-UA" sz="2000" i="1" dirty="0" smtClean="0"/>
              <a:t> рай. – Черкаси, 2013. – 52 с.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144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4214" r="7197" b="12684"/>
          <a:stretch/>
        </p:blipFill>
        <p:spPr bwMode="auto">
          <a:xfrm>
            <a:off x="3734154" y="3945122"/>
            <a:ext cx="2154480" cy="2852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5866" r="11419" b="9688"/>
          <a:stretch/>
        </p:blipFill>
        <p:spPr bwMode="auto">
          <a:xfrm>
            <a:off x="1792110" y="3698202"/>
            <a:ext cx="2004036" cy="281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«Квіткове весілля» прищепило любов до читання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535112"/>
            <a:ext cx="4104456" cy="1893887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Книжки для Олі читали і тато, і мама. Особливо любила «Квіткове весілля».  Навіть сама бралася за «читання малюнків»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4" y="3933056"/>
            <a:ext cx="3024337" cy="2093788"/>
          </a:xfrm>
        </p:spPr>
        <p:txBody>
          <a:bodyPr>
            <a:normAutofit/>
          </a:bodyPr>
          <a:lstStyle/>
          <a:p>
            <a:r>
              <a:rPr lang="uk-UA" dirty="0" smtClean="0"/>
              <a:t>А бабуся Софія розказувала казки… </a:t>
            </a:r>
            <a:r>
              <a:rPr lang="uk-UA" i="1" dirty="0" smtClean="0"/>
              <a:t>«Так тих казок більше ніхто не переповідає…»</a:t>
            </a:r>
            <a:endParaRPr lang="uk-UA" i="1" dirty="0"/>
          </a:p>
        </p:txBody>
      </p:sp>
      <p:pic>
        <p:nvPicPr>
          <p:cNvPr id="6146" name="Picture 2" descr="http://chytanka.com.ua/ebooks/files/obkl1/kvitkovevesillya220110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r="5794"/>
          <a:stretch/>
        </p:blipFill>
        <p:spPr bwMode="auto">
          <a:xfrm>
            <a:off x="185817" y="3429000"/>
            <a:ext cx="1606293" cy="244827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94" y="1556792"/>
            <a:ext cx="3744416" cy="23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Шкільні роки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8190"/>
            <a:ext cx="8568952" cy="24408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Роки в школі Ольга Іванівна згадує з теплом.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Каже, що з вчителями пощастило…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800" dirty="0" smtClean="0"/>
              <a:t>Вдячна класному керівнику, вчителю української мови та літератури </a:t>
            </a:r>
            <a:r>
              <a:rPr lang="uk-UA" sz="2800" b="1" dirty="0" smtClean="0"/>
              <a:t>Ользі Данилівні </a:t>
            </a:r>
            <a:r>
              <a:rPr lang="uk-UA" sz="2800" b="1" dirty="0" err="1" smtClean="0"/>
              <a:t>Воропай</a:t>
            </a:r>
            <a:r>
              <a:rPr lang="uk-UA" sz="2800" b="1" dirty="0" smtClean="0"/>
              <a:t>,</a:t>
            </a:r>
            <a:r>
              <a:rPr lang="uk-UA" sz="2800" dirty="0" smtClean="0"/>
              <a:t> вчителю російської мови – </a:t>
            </a:r>
            <a:r>
              <a:rPr lang="uk-UA" sz="2800" b="1" dirty="0" smtClean="0"/>
              <a:t>Марії Григорівні Довгополій</a:t>
            </a:r>
            <a:r>
              <a:rPr lang="uk-UA" sz="2800" dirty="0" smtClean="0"/>
              <a:t>. </a:t>
            </a:r>
            <a:endParaRPr lang="uk-U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96969"/>
            <a:ext cx="4449914" cy="282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458" y="3140968"/>
            <a:ext cx="41225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Саме вони пророкували талановитій та вправній учениці філологічне майбутнє. Адже </a:t>
            </a:r>
            <a:r>
              <a:rPr lang="uk-UA" sz="2800" b="1" dirty="0"/>
              <a:t>Оля </a:t>
            </a:r>
            <a:r>
              <a:rPr lang="uk-UA" sz="2800" b="1" dirty="0" err="1" smtClean="0"/>
              <a:t>Положай</a:t>
            </a:r>
            <a:r>
              <a:rPr lang="uk-UA" sz="2800" dirty="0" smtClean="0"/>
              <a:t> перечитала </a:t>
            </a:r>
            <a:r>
              <a:rPr lang="uk-UA" sz="2800" dirty="0"/>
              <a:t>все у шкільній бібліотеці, писала чудові твори та ще й віршувала…</a:t>
            </a:r>
          </a:p>
        </p:txBody>
      </p:sp>
    </p:spTree>
    <p:extLst>
      <p:ext uri="{BB962C8B-B14F-4D97-AF65-F5344CB8AC3E}">
        <p14:creationId xmlns:p14="http://schemas.microsoft.com/office/powerpoint/2010/main" val="9025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 почала з 5 класу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2880320" cy="468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7544" y="984735"/>
            <a:ext cx="5112568" cy="492941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dirty="0" smtClean="0"/>
              <a:t>СТЕЖИНА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В</a:t>
            </a:r>
            <a:r>
              <a:rPr lang="en-US" sz="2400" dirty="0" smtClean="0"/>
              <a:t>’</a:t>
            </a:r>
            <a:r>
              <a:rPr lang="uk-UA" sz="2400" dirty="0" err="1" smtClean="0"/>
              <a:t>ється</a:t>
            </a:r>
            <a:r>
              <a:rPr lang="uk-UA" sz="2400" dirty="0" smtClean="0"/>
              <a:t> стежина від рідного дому,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Стелиться рівно в гаю.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Кожного ранку іду по ній весело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В школу любиму свою.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Скільки стежин – і малих, і великих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Я ще пройду у житті.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Зараз не знаю, малі чи далекі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На мене чекають путі.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Тільки стежину одну, що до школи,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Буду завжди </a:t>
            </a:r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err="1" smtClean="0"/>
              <a:t>ятать</a:t>
            </a:r>
            <a:r>
              <a:rPr lang="uk-UA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Радість дитинства і мрії дитячі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/>
              <a:t>В серці своїм </a:t>
            </a:r>
            <a:r>
              <a:rPr lang="uk-UA" sz="2400" dirty="0" err="1" smtClean="0"/>
              <a:t>зберігать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914146"/>
            <a:ext cx="5938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0000"/>
                </a:solidFill>
              </a:rPr>
              <a:t>Поезія «Стежина» була надрукована у газеті «Зірка», </a:t>
            </a:r>
          </a:p>
          <a:p>
            <a:r>
              <a:rPr lang="uk-UA" b="1" i="1" dirty="0" smtClean="0">
                <a:solidFill>
                  <a:srgbClr val="000000"/>
                </a:solidFill>
              </a:rPr>
              <a:t>коли юна Ольга </a:t>
            </a:r>
            <a:r>
              <a:rPr lang="uk-UA" b="1" i="1" dirty="0" err="1" smtClean="0">
                <a:solidFill>
                  <a:srgbClr val="000000"/>
                </a:solidFill>
              </a:rPr>
              <a:t>Положай</a:t>
            </a:r>
            <a:r>
              <a:rPr lang="uk-UA" b="1" i="1" dirty="0" smtClean="0">
                <a:solidFill>
                  <a:srgbClr val="000000"/>
                </a:solidFill>
              </a:rPr>
              <a:t> навчалася у 6 класі… </a:t>
            </a:r>
            <a:endParaRPr lang="uk-UA" b="1" i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4" t="8658" r="5844" b="63636"/>
          <a:stretch/>
        </p:blipFill>
        <p:spPr bwMode="auto">
          <a:xfrm>
            <a:off x="6733309" y="5766583"/>
            <a:ext cx="2397790" cy="109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696744" cy="1584176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Поезія «Село» побачила світ, коли Ольга Іванівна навчалася у 7 класі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3429000"/>
            <a:ext cx="4978896" cy="33123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500" dirty="0" smtClean="0"/>
              <a:t>Блакитне небо, ниви медоцвітні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500" dirty="0" smtClean="0"/>
              <a:t>І хочеться, щоб завжди так було.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500" dirty="0" smtClean="0"/>
              <a:t>Мені здається, що найкращі в світі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500" dirty="0" smtClean="0"/>
              <a:t>Мої Крутьки, улюблене село.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500" dirty="0" smtClean="0"/>
              <a:t>Блакитно, чисто, ніжно і привітно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500" dirty="0" smtClean="0"/>
              <a:t>Всміхається нам сонце золоте.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500" dirty="0" smtClean="0"/>
              <a:t>Моє село в його промінні квітне.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500" dirty="0" smtClean="0"/>
              <a:t>Будується, багатша і росте. </a:t>
            </a:r>
            <a:endParaRPr lang="uk-UA" sz="25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6"/>
          <a:stretch/>
        </p:blipFill>
        <p:spPr bwMode="auto">
          <a:xfrm>
            <a:off x="5076056" y="3140968"/>
            <a:ext cx="3888432" cy="301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2" y="764704"/>
            <a:ext cx="3911758" cy="260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4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rgbClr val="C00000"/>
      </a:dk1>
      <a:lt1>
        <a:srgbClr val="A8D76F"/>
      </a:lt1>
      <a:dk2>
        <a:srgbClr val="600000"/>
      </a:dk2>
      <a:lt2>
        <a:srgbClr val="BDE296"/>
      </a:lt2>
      <a:accent1>
        <a:srgbClr val="89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FF2C2C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</TotalTime>
  <Words>955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Література рідного краю Ольга Іванівна Месевря –  поетеса, прозаїк, член Черкаської обласної організації національної спілки письменників України Талановитій і мудрій сонячній жінці присвячується</vt:lpstr>
      <vt:lpstr>Ольга Іванівна Месевря нині…</vt:lpstr>
      <vt:lpstr>А починалося все так…</vt:lpstr>
      <vt:lpstr>Презентация PowerPoint</vt:lpstr>
      <vt:lpstr>Росла дитиною природи</vt:lpstr>
      <vt:lpstr>«Квіткове весілля» прищепило любов до читання</vt:lpstr>
      <vt:lpstr>Шкільні роки</vt:lpstr>
      <vt:lpstr>Писати почала з 5 класу</vt:lpstr>
      <vt:lpstr>Поезія «Село» побачила світ, коли Ольга Іванівна навчалася у 7 класі</vt:lpstr>
      <vt:lpstr>Дев’ятикласниця друкується у «Молоді Черкащини»</vt:lpstr>
      <vt:lpstr>Період навчання в Черкаському педінституті на факультеті української філології</vt:lpstr>
      <vt:lpstr>Наставники…</vt:lpstr>
      <vt:lpstr>Від вчителя до методиста</vt:lpstr>
      <vt:lpstr>Авторка збірок поезій та прози</vt:lpstr>
      <vt:lpstr>Член НСПУ з  2013 р.</vt:lpstr>
      <vt:lpstr>На підсумок… Талант від любові в ім’я любові</vt:lpstr>
      <vt:lpstr>Список використаних джерел: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рідного краю Ольга Іванівна Месевря -</dc:title>
  <dc:creator>Александр</dc:creator>
  <cp:lastModifiedBy>Александр</cp:lastModifiedBy>
  <cp:revision>39</cp:revision>
  <dcterms:created xsi:type="dcterms:W3CDTF">2015-02-04T20:44:42Z</dcterms:created>
  <dcterms:modified xsi:type="dcterms:W3CDTF">2015-02-26T18:20:42Z</dcterms:modified>
</cp:coreProperties>
</file>