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</p:sldMasterIdLst>
  <p:sldIdLst>
    <p:sldId id="269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7" r:id="rId13"/>
  </p:sldIdLst>
  <p:sldSz cx="10477500" cy="7345363"/>
  <p:notesSz cx="6858000" cy="9144000"/>
  <p:defaultTextStyle>
    <a:defPPr>
      <a:defRPr lang="ru-RU"/>
    </a:defPPr>
    <a:lvl1pPr marL="0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184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367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7551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6735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5918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5102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4285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3469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606" y="-534"/>
      </p:cViewPr>
      <p:guideLst>
        <p:guide orient="horz" pos="2314"/>
        <p:guide pos="33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77500" cy="734536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368241" y="3092733"/>
            <a:ext cx="7767730" cy="1015663"/>
            <a:chOff x="1172584" y="1381459"/>
            <a:chExt cx="6779110" cy="948274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60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5912" y="1486356"/>
            <a:ext cx="7765677" cy="1855065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1625" y="4035625"/>
            <a:ext cx="7334250" cy="18771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50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6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5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4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3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3351" y="599152"/>
            <a:ext cx="1922929" cy="596236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8893" y="910249"/>
            <a:ext cx="6311155" cy="5380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683991" y="3072191"/>
            <a:ext cx="5869601" cy="1015663"/>
            <a:chOff x="1815339" y="1399925"/>
            <a:chExt cx="5480154" cy="886397"/>
          </a:xfrm>
        </p:grpSpPr>
        <p:sp>
          <p:nvSpPr>
            <p:cNvPr id="12" name="TextBox 11"/>
            <p:cNvSpPr txBox="1"/>
            <p:nvPr/>
          </p:nvSpPr>
          <p:spPr>
            <a:xfrm>
              <a:off x="4140253" y="1399925"/>
              <a:ext cx="890802" cy="886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89359" y="5730093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36562" y="5198319"/>
            <a:ext cx="9691688" cy="130924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6562" y="4162372"/>
            <a:ext cx="9691688" cy="979382"/>
          </a:xfrm>
        </p:spPr>
        <p:txBody>
          <a:bodyPr anchor="b"/>
          <a:lstStyle>
            <a:lvl1pPr marL="0" indent="0" algn="l">
              <a:buNone/>
              <a:defRPr sz="2700">
                <a:solidFill>
                  <a:schemeClr val="tx2">
                    <a:shade val="75000"/>
                  </a:schemeClr>
                </a:solidFill>
              </a:defRPr>
            </a:lvl1pPr>
            <a:lvl2pPr marL="509184" indent="0" algn="ctr">
              <a:buNone/>
            </a:lvl2pPr>
            <a:lvl3pPr marL="1018367" indent="0" algn="ctr">
              <a:buNone/>
            </a:lvl3pPr>
            <a:lvl4pPr marL="1527551" indent="0" algn="ctr">
              <a:buNone/>
            </a:lvl4pPr>
            <a:lvl5pPr marL="2036735" indent="0" algn="ctr">
              <a:buNone/>
            </a:lvl5pPr>
            <a:lvl6pPr marL="2545918" indent="0" algn="ctr">
              <a:buNone/>
            </a:lvl6pPr>
            <a:lvl7pPr marL="3055102" indent="0" algn="ctr">
              <a:buNone/>
            </a:lvl7pPr>
            <a:lvl8pPr marL="3564285" indent="0" algn="ctr">
              <a:buNone/>
            </a:lvl8pPr>
            <a:lvl9pPr marL="4073469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429750" y="6934023"/>
            <a:ext cx="869633" cy="264433"/>
          </a:xfrm>
        </p:spPr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103688" y="81616"/>
            <a:ext cx="3317875" cy="309457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429750" y="6934023"/>
            <a:ext cx="869633" cy="264433"/>
          </a:xfrm>
        </p:spPr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89359" y="3689714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36562" y="1795533"/>
            <a:ext cx="9691688" cy="1305842"/>
          </a:xfrm>
        </p:spPr>
        <p:txBody>
          <a:bodyPr anchor="b"/>
          <a:lstStyle>
            <a:lvl1pPr marL="0" indent="0" algn="r">
              <a:buNone/>
              <a:defRPr sz="22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6794" y="3156520"/>
            <a:ext cx="9953625" cy="1269024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45758" y="489691"/>
            <a:ext cx="9953625" cy="901031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49250" y="1713918"/>
            <a:ext cx="4802188" cy="506013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326062" y="1713918"/>
            <a:ext cx="4976813" cy="506013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49250" y="5794675"/>
            <a:ext cx="9866313" cy="945375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22488" y="714132"/>
            <a:ext cx="4916262" cy="685227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322425" y="714132"/>
            <a:ext cx="4918193" cy="685227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22488" y="1409562"/>
            <a:ext cx="4916262" cy="4221884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326670" y="1409562"/>
            <a:ext cx="4913948" cy="4221884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429750" y="6937287"/>
            <a:ext cx="873125" cy="264433"/>
          </a:xfrm>
        </p:spPr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89359" y="6447597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45758" y="489691"/>
            <a:ext cx="9953625" cy="901031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89359" y="6264784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23875" y="5876291"/>
            <a:ext cx="9691688" cy="557703"/>
          </a:xfrm>
        </p:spPr>
        <p:txBody>
          <a:bodyPr anchor="ctr"/>
          <a:lstStyle>
            <a:lvl1pPr algn="l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23876" y="652921"/>
            <a:ext cx="3447025" cy="5141754"/>
          </a:xfrm>
        </p:spPr>
        <p:txBody>
          <a:bodyPr/>
          <a:lstStyle>
            <a:lvl1pPr marL="0" indent="0">
              <a:buNone/>
              <a:defRPr sz="16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096411" y="652921"/>
            <a:ext cx="6119151" cy="5141754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016375" y="660455"/>
            <a:ext cx="5762625" cy="3917527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6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36562" y="5348641"/>
            <a:ext cx="6723063" cy="559404"/>
          </a:xfrm>
        </p:spPr>
        <p:txBody>
          <a:bodyPr anchor="ctr"/>
          <a:lstStyle>
            <a:lvl1pPr algn="l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36562" y="5926435"/>
            <a:ext cx="6723063" cy="822953"/>
          </a:xfrm>
        </p:spPr>
        <p:txBody>
          <a:bodyPr lIns="122204" tIns="0"/>
          <a:lstStyle>
            <a:lvl1pPr marL="0" indent="0">
              <a:buNone/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58125" y="588311"/>
            <a:ext cx="2095500" cy="62673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3875" y="588311"/>
            <a:ext cx="7159625" cy="62673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0477500" cy="7345363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343586" y="3092786"/>
            <a:ext cx="7767730" cy="1015663"/>
            <a:chOff x="1172584" y="1381459"/>
            <a:chExt cx="6779110" cy="948274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671" y="1290480"/>
            <a:ext cx="8885609" cy="2046501"/>
          </a:xfrm>
        </p:spPr>
        <p:txBody>
          <a:bodyPr anchor="b"/>
          <a:lstStyle>
            <a:lvl1pPr algn="ctr">
              <a:defRPr sz="60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1222" y="4035040"/>
            <a:ext cx="8862731" cy="1606798"/>
          </a:xfrm>
        </p:spPr>
        <p:txBody>
          <a:bodyPr anchor="t"/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  <a:lvl2pPr marL="50918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3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7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67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59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42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34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785812" y="2399485"/>
            <a:ext cx="4358640" cy="41525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5322569" y="2399485"/>
            <a:ext cx="4358640" cy="41525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4913" y="2399485"/>
            <a:ext cx="3944469" cy="705155"/>
          </a:xfrm>
        </p:spPr>
        <p:txBody>
          <a:bodyPr anchor="b"/>
          <a:lstStyle>
            <a:lvl1pPr marL="0" indent="0" algn="ctr">
              <a:buNone/>
              <a:defRPr sz="2700" b="0">
                <a:solidFill>
                  <a:schemeClr val="tx2"/>
                </a:solidFill>
              </a:defRPr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8893" y="3157065"/>
            <a:ext cx="4358640" cy="339845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31809" y="2399485"/>
            <a:ext cx="3950018" cy="705155"/>
          </a:xfrm>
        </p:spPr>
        <p:txBody>
          <a:bodyPr anchor="b"/>
          <a:lstStyle>
            <a:lvl1pPr marL="0" indent="0" algn="ctr">
              <a:buNone/>
              <a:defRPr sz="2700" b="0">
                <a:solidFill>
                  <a:schemeClr val="tx2"/>
                </a:solidFill>
              </a:defRPr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22426" y="3153609"/>
            <a:ext cx="4353855" cy="339845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8789" y="1797456"/>
            <a:ext cx="3921595" cy="2021015"/>
          </a:xfrm>
        </p:spPr>
        <p:txBody>
          <a:bodyPr anchor="b"/>
          <a:lstStyle>
            <a:lvl1pPr algn="l">
              <a:defRPr sz="31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919" y="599152"/>
            <a:ext cx="4717014" cy="5962367"/>
          </a:xfrm>
        </p:spPr>
        <p:txBody>
          <a:bodyPr anchor="ctr"/>
          <a:lstStyle>
            <a:lvl1pPr>
              <a:defRPr sz="27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8789" y="3859917"/>
            <a:ext cx="3909268" cy="26961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567" y="5000607"/>
            <a:ext cx="8899712" cy="690547"/>
          </a:xfrm>
        </p:spPr>
        <p:txBody>
          <a:bodyPr anchor="b"/>
          <a:lstStyle>
            <a:lvl1pPr algn="ctr">
              <a:defRPr sz="31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502262" y="714363"/>
            <a:ext cx="5468095" cy="3853709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600"/>
            </a:lvl1pPr>
            <a:lvl2pPr marL="509184" indent="0">
              <a:buNone/>
              <a:defRPr sz="3100"/>
            </a:lvl2pPr>
            <a:lvl3pPr marL="1018367" indent="0">
              <a:buNone/>
              <a:defRPr sz="2700"/>
            </a:lvl3pPr>
            <a:lvl4pPr marL="1527551" indent="0">
              <a:buNone/>
              <a:defRPr sz="2200"/>
            </a:lvl4pPr>
            <a:lvl5pPr marL="2036735" indent="0">
              <a:buNone/>
              <a:defRPr sz="2200"/>
            </a:lvl5pPr>
            <a:lvl6pPr marL="2545918" indent="0">
              <a:buNone/>
              <a:defRPr sz="2200"/>
            </a:lvl6pPr>
            <a:lvl7pPr marL="3055102" indent="0">
              <a:buNone/>
              <a:defRPr sz="2200"/>
            </a:lvl7pPr>
            <a:lvl8pPr marL="3564285" indent="0">
              <a:buNone/>
              <a:defRPr sz="2200"/>
            </a:lvl8pPr>
            <a:lvl9pPr marL="4073469" indent="0">
              <a:buNone/>
              <a:defRPr sz="2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8894" y="5702677"/>
            <a:ext cx="8887386" cy="862059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0477500" cy="7345363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37" tIns="50918" rIns="101837" bIns="50918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8895" y="610674"/>
            <a:ext cx="8887385" cy="1129170"/>
          </a:xfrm>
          <a:prstGeom prst="rect">
            <a:avLst/>
          </a:prstGeom>
        </p:spPr>
        <p:txBody>
          <a:bodyPr vert="horz" lIns="101837" tIns="50918" rIns="101837" bIns="50918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1221" y="2408126"/>
            <a:ext cx="8875058" cy="4153391"/>
          </a:xfrm>
          <a:prstGeom prst="rect">
            <a:avLst/>
          </a:prstGeom>
        </p:spPr>
        <p:txBody>
          <a:bodyPr vert="horz" lIns="101837" tIns="50918" rIns="101837" bIns="5091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2933" y="6599305"/>
            <a:ext cx="2444750" cy="391073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l">
              <a:defRPr sz="1300">
                <a:solidFill>
                  <a:schemeClr val="tx2"/>
                </a:solidFill>
              </a:defRPr>
            </a:lvl1pPr>
          </a:lstStyle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9813" y="6599305"/>
            <a:ext cx="3317875" cy="391073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ctr">
              <a:defRPr sz="13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07490" y="6599305"/>
            <a:ext cx="2444750" cy="391073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r">
              <a:defRPr sz="1300">
                <a:solidFill>
                  <a:schemeClr val="tx2"/>
                </a:solidFill>
              </a:defRPr>
            </a:lvl1pPr>
          </a:lstStyle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xStyles>
    <p:titleStyle>
      <a:lvl1pPr algn="ctr" defTabSz="1018367" rtl="0" eaLnBrk="1" latinLnBrk="0" hangingPunct="1">
        <a:spcBef>
          <a:spcPct val="0"/>
        </a:spcBef>
        <a:buNone/>
        <a:defRPr sz="6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07347" indent="-407347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7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865612" indent="-407347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5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72959" indent="-407347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80306" indent="-356429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36735" indent="-356429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393163" indent="-305510" algn="l" defTabSz="1018367" rtl="0" eaLnBrk="1" latinLnBrk="0" hangingPunct="1">
        <a:spcBef>
          <a:spcPts val="445"/>
        </a:spcBef>
        <a:buClr>
          <a:schemeClr val="accent1"/>
        </a:buClr>
        <a:buFont typeface="Wingdings" pitchFamily="2" charset="2"/>
        <a:buChar char="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749592" indent="-305510" algn="l" defTabSz="1018367" rtl="0" eaLnBrk="1" latinLnBrk="0" hangingPunct="1">
        <a:spcBef>
          <a:spcPts val="445"/>
        </a:spcBef>
        <a:buClr>
          <a:schemeClr val="accent1"/>
        </a:buClr>
        <a:buFont typeface="Wingdings" pitchFamily="2" charset="2"/>
        <a:buChar char="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106020" indent="-305510" algn="l" defTabSz="1018367" rtl="0" eaLnBrk="1" latinLnBrk="0" hangingPunct="1">
        <a:spcBef>
          <a:spcPts val="445"/>
        </a:spcBef>
        <a:buClr>
          <a:schemeClr val="accent1"/>
        </a:buClr>
        <a:buFont typeface="Wingdings" pitchFamily="2" charset="2"/>
        <a:buChar char="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62449" indent="-305510" algn="l" defTabSz="1018367" rtl="0" eaLnBrk="1" latinLnBrk="0" hangingPunct="1">
        <a:spcBef>
          <a:spcPts val="445"/>
        </a:spcBef>
        <a:buClr>
          <a:schemeClr val="accent1"/>
        </a:buClr>
        <a:buFont typeface="Wingdings" pitchFamily="2" charset="2"/>
        <a:buChar char="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184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367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551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73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918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5102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28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469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89359" y="1125581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49250" y="1664609"/>
            <a:ext cx="9953625" cy="4847600"/>
          </a:xfrm>
          <a:prstGeom prst="rect">
            <a:avLst/>
          </a:prstGeom>
        </p:spPr>
        <p:txBody>
          <a:bodyPr vert="horz" lIns="101837" tIns="50918" rIns="101837" bIns="50918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421562" y="81616"/>
            <a:ext cx="2881313" cy="309457"/>
          </a:xfrm>
          <a:prstGeom prst="rect">
            <a:avLst/>
          </a:prstGeom>
        </p:spPr>
        <p:txBody>
          <a:bodyPr vert="horz" lIns="101837" tIns="50918" rIns="101837" bIns="50918"/>
          <a:lstStyle>
            <a:lvl1pPr algn="l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AF96D2F-57E6-4F75-9F84-655258FB63DA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579813" y="81616"/>
            <a:ext cx="3841750" cy="309457"/>
          </a:xfrm>
          <a:prstGeom prst="rect">
            <a:avLst/>
          </a:prstGeom>
        </p:spPr>
        <p:txBody>
          <a:bodyPr vert="horz" lIns="101837" tIns="50918" rIns="101837" bIns="50918"/>
          <a:lstStyle>
            <a:lvl1pPr algn="r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429750" y="6937288"/>
            <a:ext cx="873125" cy="261849"/>
          </a:xfrm>
          <a:prstGeom prst="rect">
            <a:avLst/>
          </a:prstGeom>
        </p:spPr>
        <p:txBody>
          <a:bodyPr vert="horz" lIns="101837" tIns="50918" rIns="101837" bIns="50918"/>
          <a:lstStyle>
            <a:lvl1pPr algn="r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3963893-1DDC-4C16-852A-FB797DE3D2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49250" y="489691"/>
            <a:ext cx="9953625" cy="897767"/>
          </a:xfrm>
          <a:prstGeom prst="rect">
            <a:avLst/>
          </a:prstGeom>
        </p:spPr>
        <p:txBody>
          <a:bodyPr vert="horz" lIns="101837" tIns="50918" rIns="101837" bIns="50918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89359" y="1125581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89359" y="1133172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81888" indent="-381888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600" kern="1200">
          <a:solidFill>
            <a:schemeClr val="tx2"/>
          </a:solidFill>
          <a:latin typeface="+mn-lt"/>
          <a:ea typeface="+mn-ea"/>
          <a:cs typeface="+mn-cs"/>
        </a:defRPr>
      </a:lvl1pPr>
      <a:lvl2pPr marL="827423" indent="-3182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100" kern="1200">
          <a:solidFill>
            <a:schemeClr val="tx2"/>
          </a:solidFill>
          <a:latin typeface="+mn-lt"/>
          <a:ea typeface="+mn-ea"/>
          <a:cs typeface="+mn-cs"/>
        </a:defRPr>
      </a:lvl2pPr>
      <a:lvl3pPr marL="1272959" indent="-254592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700" kern="1200">
          <a:solidFill>
            <a:schemeClr val="tx2"/>
          </a:solidFill>
          <a:latin typeface="+mn-lt"/>
          <a:ea typeface="+mn-ea"/>
          <a:cs typeface="+mn-cs"/>
        </a:defRPr>
      </a:lvl3pPr>
      <a:lvl4pPr marL="1782143" indent="-254592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2291326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800510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3309694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818877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8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328061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918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1836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2755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3673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459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5510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642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734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Documents and Settings\Иятта\Рабочий стол\ЭТО СРОЧНО\Новая папка\755ad610193c.png"/>
          <p:cNvPicPr>
            <a:picLocks noChangeAspect="1" noChangeArrowheads="1"/>
          </p:cNvPicPr>
          <p:nvPr/>
        </p:nvPicPr>
        <p:blipFill>
          <a:blip r:embed="rId2">
            <a:lum bright="-20000"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9311" y="2834800"/>
            <a:ext cx="4338339" cy="4453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09594" y="4601375"/>
            <a:ext cx="5988523" cy="2488099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>
              <a:defRPr/>
            </a:pPr>
            <a:r>
              <a:rPr lang="uk-UA" sz="27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Литовченко Наталія Іванівна</a:t>
            </a:r>
          </a:p>
          <a:p>
            <a:pPr algn="ctr">
              <a:defRPr/>
            </a:pPr>
            <a:r>
              <a:rPr lang="uk-UA" sz="27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вчитель біології</a:t>
            </a:r>
          </a:p>
          <a:p>
            <a:pPr algn="ctr">
              <a:defRPr/>
            </a:pPr>
            <a:r>
              <a:rPr lang="uk-UA" sz="27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Погребської ЗОШ І-ІІІ ступенів</a:t>
            </a:r>
          </a:p>
          <a:p>
            <a:pPr algn="ctr">
              <a:defRPr/>
            </a:pPr>
            <a:r>
              <a:rPr lang="uk-UA" sz="27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Драбівської районної </a:t>
            </a:r>
            <a:r>
              <a:rPr lang="uk-UA" sz="27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ради</a:t>
            </a:r>
          </a:p>
          <a:p>
            <a:pPr algn="ctr">
              <a:defRPr/>
            </a:pPr>
            <a:r>
              <a:rPr lang="uk-UA" sz="27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Черкаської області</a:t>
            </a:r>
            <a:endParaRPr lang="uk-UA" sz="27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endParaRPr lang="ru-RU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709" y="760060"/>
            <a:ext cx="9653573" cy="2241878"/>
          </a:xfrm>
          <a:prstGeom prst="rect">
            <a:avLst/>
          </a:prstGeom>
        </p:spPr>
        <p:txBody>
          <a:bodyPr wrap="square" lIns="101837" tIns="50918" rIns="101837" bIns="50918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Профілактика</a:t>
            </a:r>
            <a:r>
              <a:rPr lang="ru-RU" sz="45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45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захворювань</a:t>
            </a:r>
            <a:r>
              <a:rPr lang="ru-RU" sz="45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45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дихальної</a:t>
            </a:r>
            <a:r>
              <a:rPr lang="ru-RU" sz="45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45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систем</a:t>
            </a:r>
            <a:r>
              <a:rPr lang="ru-RU" sz="49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и</a:t>
            </a:r>
            <a:endParaRPr lang="ru-RU" sz="49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596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>
                <a:solidFill>
                  <a:srgbClr val="C00000"/>
                </a:solidFill>
                <a:effectLst/>
              </a:rPr>
              <a:t>Профілактика захворювань дихальної системи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312" r="5273" b="9896"/>
          <a:stretch/>
        </p:blipFill>
        <p:spPr bwMode="auto">
          <a:xfrm>
            <a:off x="657572" y="1975926"/>
            <a:ext cx="9162356" cy="4936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78974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77500" cy="734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1278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0783" y="1050424"/>
            <a:ext cx="8905875" cy="957490"/>
          </a:xfrm>
        </p:spPr>
        <p:txBody>
          <a:bodyPr>
            <a:normAutofit/>
          </a:bodyPr>
          <a:lstStyle/>
          <a:p>
            <a:pPr algn="just"/>
            <a:r>
              <a:rPr lang="uk-UA" sz="3600" b="1" cap="none" dirty="0">
                <a:solidFill>
                  <a:srgbClr val="C00000"/>
                </a:solidFill>
                <a:effectLst/>
              </a:rPr>
              <a:t>            Легені здорової людини і курця</a:t>
            </a:r>
            <a:endParaRPr lang="ru-RU" sz="3600" b="1" cap="none" dirty="0">
              <a:solidFill>
                <a:srgbClr val="C00000"/>
              </a:solidFill>
              <a:effectLst/>
            </a:endParaRPr>
          </a:p>
        </p:txBody>
      </p:sp>
      <p:pic>
        <p:nvPicPr>
          <p:cNvPr id="1026" name="Picture 2" descr="Картинки по запросу легені курця і здорової люди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783" y="2592929"/>
            <a:ext cx="8221983" cy="384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140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C00000"/>
                </a:solidFill>
                <a:effectLst/>
              </a:rPr>
              <a:t>   Здорові  легені  і  хворі  на туберкульоз </a:t>
            </a:r>
            <a:endParaRPr lang="ru-RU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52" t="26251" r="17221" b="14534"/>
          <a:stretch/>
        </p:blipFill>
        <p:spPr bwMode="auto">
          <a:xfrm>
            <a:off x="1608347" y="1814829"/>
            <a:ext cx="7225036" cy="447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25253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b="1" dirty="0">
                <a:solidFill>
                  <a:srgbClr val="C00000"/>
                </a:solidFill>
                <a:effectLst/>
              </a:rPr>
              <a:t>        </a:t>
            </a:r>
            <a:r>
              <a:rPr lang="uk-UA" sz="3600" b="1" dirty="0">
                <a:solidFill>
                  <a:srgbClr val="C00000"/>
                </a:solidFill>
                <a:effectLst/>
              </a:rPr>
              <a:t>Здорові  бронхи  і  бронхіт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315"/>
          <a:stretch/>
        </p:blipFill>
        <p:spPr bwMode="auto">
          <a:xfrm>
            <a:off x="1091138" y="1898801"/>
            <a:ext cx="8403828" cy="445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41475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875" y="294155"/>
            <a:ext cx="9429750" cy="2838650"/>
          </a:xfrm>
        </p:spPr>
        <p:txBody>
          <a:bodyPr>
            <a:normAutofit fontScale="90000"/>
          </a:bodyPr>
          <a:lstStyle/>
          <a:p>
            <a:r>
              <a:rPr lang="uk-UA" sz="4900" dirty="0"/>
              <a:t/>
            </a:r>
            <a:br>
              <a:rPr lang="uk-UA" sz="4900" dirty="0"/>
            </a:br>
            <a:r>
              <a:rPr lang="uk-UA" sz="4900" dirty="0"/>
              <a:t>  </a:t>
            </a:r>
            <a:r>
              <a:rPr lang="uk-UA" b="1" dirty="0" smtClean="0">
                <a:solidFill>
                  <a:srgbClr val="C00000"/>
                </a:solidFill>
                <a:effectLst/>
              </a:rPr>
              <a:t>Рослини, що лікують  захворювання    органів  дихання</a:t>
            </a:r>
            <a:r>
              <a:rPr lang="uk-UA" sz="4900" b="1" dirty="0">
                <a:solidFill>
                  <a:srgbClr val="C00000"/>
                </a:solidFill>
              </a:rPr>
              <a:t/>
            </a:r>
            <a:br>
              <a:rPr lang="uk-UA" sz="4900" b="1" dirty="0">
                <a:solidFill>
                  <a:srgbClr val="C00000"/>
                </a:solidFill>
              </a:rPr>
            </a:br>
            <a:r>
              <a:rPr lang="uk-UA" sz="4900" b="1" dirty="0">
                <a:solidFill>
                  <a:srgbClr val="C00000"/>
                </a:solidFill>
              </a:rPr>
              <a:t/>
            </a:r>
            <a:br>
              <a:rPr lang="uk-UA" sz="4900" b="1" dirty="0">
                <a:solidFill>
                  <a:srgbClr val="C00000"/>
                </a:solidFill>
              </a:rPr>
            </a:br>
            <a:r>
              <a:rPr lang="uk-UA" sz="4900" dirty="0"/>
              <a:t> </a:t>
            </a:r>
            <a:r>
              <a:rPr lang="uk-UA" sz="3000" dirty="0">
                <a:solidFill>
                  <a:srgbClr val="C00000"/>
                </a:solidFill>
                <a:effectLst/>
              </a:rPr>
              <a:t>-</a:t>
            </a:r>
            <a:r>
              <a:rPr lang="uk-UA" sz="3000" dirty="0">
                <a:solidFill>
                  <a:srgbClr val="FFC000"/>
                </a:solidFill>
                <a:effectLst/>
              </a:rPr>
              <a:t> </a:t>
            </a:r>
            <a:r>
              <a:rPr lang="uk-UA" sz="3000" dirty="0">
                <a:solidFill>
                  <a:srgbClr val="C00000"/>
                </a:solidFill>
                <a:effectLst/>
              </a:rPr>
              <a:t>інгаляції  з вареною картоплею полегшують дихання</a:t>
            </a:r>
            <a:r>
              <a:rPr lang="uk-UA" sz="3600" dirty="0">
                <a:solidFill>
                  <a:srgbClr val="C00000"/>
                </a:solidFill>
              </a:rPr>
              <a:t/>
            </a:r>
            <a:br>
              <a:rPr lang="uk-UA" sz="3600" dirty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1186" y="3477831"/>
            <a:ext cx="3934292" cy="2929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3292" y="3826932"/>
            <a:ext cx="3274219" cy="306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94655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548" y="664797"/>
            <a:ext cx="9429750" cy="1224227"/>
          </a:xfrm>
        </p:spPr>
        <p:txBody>
          <a:bodyPr>
            <a:noAutofit/>
          </a:bodyPr>
          <a:lstStyle/>
          <a:p>
            <a:pPr algn="just"/>
            <a:r>
              <a:rPr lang="uk-UA" sz="3600" b="1" dirty="0">
                <a:solidFill>
                  <a:srgbClr val="C00000"/>
                </a:solidFill>
                <a:effectLst/>
              </a:rPr>
              <a:t>Відвари фіалки, мати-й-мачухи у разі кашлю, сік редьки з цукром або медом – у разі сухого кашлю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200" y="2901429"/>
            <a:ext cx="3415199" cy="239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8897" y="1975926"/>
            <a:ext cx="3135348" cy="293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8067" y="4675309"/>
            <a:ext cx="4300942" cy="234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40643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875" y="279171"/>
            <a:ext cx="9429750" cy="1224227"/>
          </a:xfrm>
        </p:spPr>
        <p:txBody>
          <a:bodyPr>
            <a:noAutofit/>
          </a:bodyPr>
          <a:lstStyle/>
          <a:p>
            <a:pPr algn="just"/>
            <a:r>
              <a:rPr lang="uk-UA" sz="3600" b="1" dirty="0">
                <a:solidFill>
                  <a:srgbClr val="C00000"/>
                </a:solidFill>
                <a:effectLst/>
              </a:rPr>
              <a:t>Настої бруньок сосни, тополі, берези - лікують туберкульоз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0984" y="3518432"/>
            <a:ext cx="2691623" cy="331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8823" y="1912868"/>
            <a:ext cx="3712913" cy="263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037" y="2217418"/>
            <a:ext cx="3423548" cy="233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4870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9911" y="1667426"/>
            <a:ext cx="4223486" cy="262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>
                <a:solidFill>
                  <a:srgbClr val="C00000"/>
                </a:solidFill>
                <a:effectLst/>
              </a:rPr>
              <a:t>Малина, калина, горобина – джерело вітамінів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784" y="3986068"/>
            <a:ext cx="3756429" cy="3007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0338" y="3986068"/>
            <a:ext cx="3346119" cy="312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08802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384" y="366073"/>
            <a:ext cx="9429750" cy="1224227"/>
          </a:xfrm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rgbClr val="C00000"/>
                </a:solidFill>
                <a:effectLst/>
              </a:rPr>
              <a:t>Хвоя сосни, часник, цибуля виділяють фітонциди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856" y="1590300"/>
            <a:ext cx="4412376" cy="32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09" y="3904057"/>
            <a:ext cx="4371166" cy="240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1260" y="3207087"/>
            <a:ext cx="4524798" cy="289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24258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8000">
        <p:blinds dir="vert"/>
      </p:transition>
    </mc:Choice>
    <mc:Fallback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1_Твердый переплет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109</TotalTime>
  <Words>85</Words>
  <Application>Microsoft Office PowerPoint</Application>
  <PresentationFormat>Произвольный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1_Твердый переплет</vt:lpstr>
      <vt:lpstr>Трек</vt:lpstr>
      <vt:lpstr>Слайд 1</vt:lpstr>
      <vt:lpstr>            Легені здорової людини і курця</vt:lpstr>
      <vt:lpstr>   Здорові  легені  і  хворі  на туберкульоз </vt:lpstr>
      <vt:lpstr>        Здорові  бронхи  і  бронхіт</vt:lpstr>
      <vt:lpstr>   Рослини, що лікують  захворювання    органів  дихання   - інгаляції  з вареною картоплею полегшують дихання </vt:lpstr>
      <vt:lpstr>Відвари фіалки, мати-й-мачухи у разі кашлю, сік редьки з цукром або медом – у разі сухого кашлю</vt:lpstr>
      <vt:lpstr>Настої бруньок сосни, тополі, берези - лікують туберкульоз</vt:lpstr>
      <vt:lpstr>Малина, калина, горобина – джерело вітамінів</vt:lpstr>
      <vt:lpstr>Хвоя сосни, часник, цибуля виділяють фітонциди</vt:lpstr>
      <vt:lpstr>Профілактика захворювань дихальної системи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Легені здорової людини і курця</dc:title>
  <dc:creator>NIC</dc:creator>
  <cp:lastModifiedBy>UserPC</cp:lastModifiedBy>
  <cp:revision>16</cp:revision>
  <dcterms:created xsi:type="dcterms:W3CDTF">2017-01-23T14:46:06Z</dcterms:created>
  <dcterms:modified xsi:type="dcterms:W3CDTF">2017-02-20T14:12:09Z</dcterms:modified>
</cp:coreProperties>
</file>