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44" r:id="rId2"/>
  </p:sldMasterIdLst>
  <p:sldIdLst>
    <p:sldId id="263" r:id="rId3"/>
    <p:sldId id="256" r:id="rId4"/>
    <p:sldId id="257" r:id="rId5"/>
    <p:sldId id="258" r:id="rId6"/>
    <p:sldId id="259" r:id="rId7"/>
    <p:sldId id="260" r:id="rId8"/>
    <p:sldId id="261" r:id="rId9"/>
  </p:sldIdLst>
  <p:sldSz cx="10477500" cy="7345363"/>
  <p:notesSz cx="6858000" cy="9144000"/>
  <p:defaultTextStyle>
    <a:defPPr>
      <a:defRPr lang="ru-RU"/>
    </a:defPPr>
    <a:lvl1pPr marL="0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184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367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7551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6735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5918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5102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4285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3469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5" d="100"/>
          <a:sy n="95" d="100"/>
        </p:scale>
        <p:origin x="-54" y="-102"/>
      </p:cViewPr>
      <p:guideLst>
        <p:guide orient="horz" pos="2314"/>
        <p:guide pos="33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477500" cy="734536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368241" y="3092733"/>
            <a:ext cx="7767730" cy="1015663"/>
            <a:chOff x="1172584" y="1381459"/>
            <a:chExt cx="6779110" cy="948274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60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5912" y="1486356"/>
            <a:ext cx="7765677" cy="1855065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1625" y="4035625"/>
            <a:ext cx="7334250" cy="18771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509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7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6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59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5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4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3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343586" y="1491156"/>
            <a:ext cx="7767730" cy="1015663"/>
            <a:chOff x="1172584" y="1381459"/>
            <a:chExt cx="6779110" cy="948274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3351" y="599152"/>
            <a:ext cx="1922929" cy="596236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8893" y="910249"/>
            <a:ext cx="6311155" cy="5380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683991" y="3072191"/>
            <a:ext cx="5869601" cy="1015663"/>
            <a:chOff x="1815339" y="1399925"/>
            <a:chExt cx="5480154" cy="886397"/>
          </a:xfrm>
        </p:grpSpPr>
        <p:sp>
          <p:nvSpPr>
            <p:cNvPr id="12" name="TextBox 11"/>
            <p:cNvSpPr txBox="1"/>
            <p:nvPr/>
          </p:nvSpPr>
          <p:spPr>
            <a:xfrm>
              <a:off x="4140253" y="1399925"/>
              <a:ext cx="890802" cy="886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89359" y="5730093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36562" y="5198319"/>
            <a:ext cx="9691688" cy="130924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6562" y="4162372"/>
            <a:ext cx="9691688" cy="979382"/>
          </a:xfrm>
        </p:spPr>
        <p:txBody>
          <a:bodyPr anchor="b"/>
          <a:lstStyle>
            <a:lvl1pPr marL="0" indent="0" algn="l">
              <a:buNone/>
              <a:defRPr sz="2700">
                <a:solidFill>
                  <a:schemeClr val="tx2">
                    <a:shade val="75000"/>
                  </a:schemeClr>
                </a:solidFill>
              </a:defRPr>
            </a:lvl1pPr>
            <a:lvl2pPr marL="509184" indent="0" algn="ctr">
              <a:buNone/>
            </a:lvl2pPr>
            <a:lvl3pPr marL="1018367" indent="0" algn="ctr">
              <a:buNone/>
            </a:lvl3pPr>
            <a:lvl4pPr marL="1527551" indent="0" algn="ctr">
              <a:buNone/>
            </a:lvl4pPr>
            <a:lvl5pPr marL="2036735" indent="0" algn="ctr">
              <a:buNone/>
            </a:lvl5pPr>
            <a:lvl6pPr marL="2545918" indent="0" algn="ctr">
              <a:buNone/>
            </a:lvl6pPr>
            <a:lvl7pPr marL="3055102" indent="0" algn="ctr">
              <a:buNone/>
            </a:lvl7pPr>
            <a:lvl8pPr marL="3564285" indent="0" algn="ctr">
              <a:buNone/>
            </a:lvl8pPr>
            <a:lvl9pPr marL="4073469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429750" y="6934023"/>
            <a:ext cx="869633" cy="264433"/>
          </a:xfrm>
        </p:spPr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103688" y="81616"/>
            <a:ext cx="3317875" cy="309457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9429750" y="6934023"/>
            <a:ext cx="869633" cy="264433"/>
          </a:xfrm>
        </p:spPr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89359" y="3689714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36562" y="1795533"/>
            <a:ext cx="9691688" cy="1305842"/>
          </a:xfrm>
        </p:spPr>
        <p:txBody>
          <a:bodyPr anchor="b"/>
          <a:lstStyle>
            <a:lvl1pPr marL="0" indent="0" algn="r">
              <a:buNone/>
              <a:defRPr sz="22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06794" y="3156520"/>
            <a:ext cx="9953625" cy="1269024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45758" y="489691"/>
            <a:ext cx="9953625" cy="901031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49250" y="1713918"/>
            <a:ext cx="4802188" cy="506013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326062" y="1713918"/>
            <a:ext cx="4976813" cy="506013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49250" y="5794675"/>
            <a:ext cx="9866313" cy="945375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22488" y="714132"/>
            <a:ext cx="4916262" cy="685227"/>
          </a:xfrm>
        </p:spPr>
        <p:txBody>
          <a:bodyPr anchor="ctr"/>
          <a:lstStyle>
            <a:lvl1pPr marL="0" indent="0">
              <a:buNone/>
              <a:defRPr sz="20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322425" y="714132"/>
            <a:ext cx="4918193" cy="685227"/>
          </a:xfrm>
        </p:spPr>
        <p:txBody>
          <a:bodyPr anchor="ctr"/>
          <a:lstStyle>
            <a:lvl1pPr marL="0" indent="0">
              <a:buNone/>
              <a:defRPr sz="20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22488" y="1409562"/>
            <a:ext cx="4916262" cy="4221884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326670" y="1409562"/>
            <a:ext cx="4913948" cy="4221884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429750" y="6937287"/>
            <a:ext cx="873125" cy="264433"/>
          </a:xfrm>
        </p:spPr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89359" y="6447597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45758" y="489691"/>
            <a:ext cx="9953625" cy="901031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89359" y="6264784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23875" y="5876291"/>
            <a:ext cx="9691688" cy="557703"/>
          </a:xfrm>
        </p:spPr>
        <p:txBody>
          <a:bodyPr anchor="ctr"/>
          <a:lstStyle>
            <a:lvl1pPr algn="l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523876" y="652921"/>
            <a:ext cx="3447025" cy="5141754"/>
          </a:xfrm>
        </p:spPr>
        <p:txBody>
          <a:bodyPr/>
          <a:lstStyle>
            <a:lvl1pPr marL="0" indent="0">
              <a:buNone/>
              <a:defRPr sz="16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4096411" y="652921"/>
            <a:ext cx="6119151" cy="5141754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343586" y="1491156"/>
            <a:ext cx="7767730" cy="1015663"/>
            <a:chOff x="1172584" y="1381459"/>
            <a:chExt cx="6779110" cy="948274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016375" y="660455"/>
            <a:ext cx="5762625" cy="3917527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6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36562" y="5348641"/>
            <a:ext cx="6723063" cy="559404"/>
          </a:xfrm>
        </p:spPr>
        <p:txBody>
          <a:bodyPr anchor="ctr"/>
          <a:lstStyle>
            <a:lvl1pPr algn="l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36562" y="5926435"/>
            <a:ext cx="6723063" cy="822953"/>
          </a:xfrm>
        </p:spPr>
        <p:txBody>
          <a:bodyPr lIns="122204" tIns="0"/>
          <a:lstStyle>
            <a:lvl1pPr marL="0" indent="0">
              <a:buNone/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58125" y="588311"/>
            <a:ext cx="2095500" cy="62673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3875" y="588311"/>
            <a:ext cx="7159625" cy="62673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0477500" cy="7345363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343586" y="3092786"/>
            <a:ext cx="7767730" cy="1015663"/>
            <a:chOff x="1172584" y="1381459"/>
            <a:chExt cx="6779110" cy="948274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671" y="1290480"/>
            <a:ext cx="8885609" cy="2046501"/>
          </a:xfrm>
        </p:spPr>
        <p:txBody>
          <a:bodyPr anchor="b"/>
          <a:lstStyle>
            <a:lvl1pPr algn="ctr">
              <a:defRPr sz="60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1222" y="4035040"/>
            <a:ext cx="8862731" cy="1606798"/>
          </a:xfrm>
        </p:spPr>
        <p:txBody>
          <a:bodyPr anchor="t"/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  <a:lvl2pPr marL="50918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3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7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67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59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42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34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343586" y="1491156"/>
            <a:ext cx="7767730" cy="1015663"/>
            <a:chOff x="1172584" y="1381459"/>
            <a:chExt cx="6779110" cy="948274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785812" y="2399485"/>
            <a:ext cx="4358640" cy="41525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5322569" y="2399485"/>
            <a:ext cx="4358640" cy="41525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4913" y="2399485"/>
            <a:ext cx="3944469" cy="705155"/>
          </a:xfrm>
        </p:spPr>
        <p:txBody>
          <a:bodyPr anchor="b"/>
          <a:lstStyle>
            <a:lvl1pPr marL="0" indent="0" algn="ctr">
              <a:buNone/>
              <a:defRPr sz="2700" b="0">
                <a:solidFill>
                  <a:schemeClr val="tx2"/>
                </a:solidFill>
              </a:defRPr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8893" y="3157065"/>
            <a:ext cx="4358640" cy="3398455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31809" y="2399485"/>
            <a:ext cx="3950018" cy="705155"/>
          </a:xfrm>
        </p:spPr>
        <p:txBody>
          <a:bodyPr anchor="b"/>
          <a:lstStyle>
            <a:lvl1pPr marL="0" indent="0" algn="ctr">
              <a:buNone/>
              <a:defRPr sz="2700" b="0">
                <a:solidFill>
                  <a:schemeClr val="tx2"/>
                </a:solidFill>
              </a:defRPr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22426" y="3153609"/>
            <a:ext cx="4353855" cy="3398455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343586" y="1491156"/>
            <a:ext cx="7767730" cy="1015663"/>
            <a:chOff x="1172584" y="1381459"/>
            <a:chExt cx="6779110" cy="948274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343586" y="1491156"/>
            <a:ext cx="7767730" cy="1015663"/>
            <a:chOff x="1172584" y="1381459"/>
            <a:chExt cx="6779110" cy="948274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2675" cy="94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8789" y="1797456"/>
            <a:ext cx="3921595" cy="2021015"/>
          </a:xfrm>
        </p:spPr>
        <p:txBody>
          <a:bodyPr anchor="b"/>
          <a:lstStyle>
            <a:lvl1pPr algn="l">
              <a:defRPr sz="31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919" y="599152"/>
            <a:ext cx="4717014" cy="5962367"/>
          </a:xfrm>
        </p:spPr>
        <p:txBody>
          <a:bodyPr anchor="ctr"/>
          <a:lstStyle>
            <a:lvl1pPr>
              <a:defRPr sz="27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68789" y="3859917"/>
            <a:ext cx="3909268" cy="26961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567" y="5000607"/>
            <a:ext cx="8899712" cy="690547"/>
          </a:xfrm>
        </p:spPr>
        <p:txBody>
          <a:bodyPr anchor="b"/>
          <a:lstStyle>
            <a:lvl1pPr algn="ctr">
              <a:defRPr sz="31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502262" y="714363"/>
            <a:ext cx="5468095" cy="3853709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600"/>
            </a:lvl1pPr>
            <a:lvl2pPr marL="509184" indent="0">
              <a:buNone/>
              <a:defRPr sz="3100"/>
            </a:lvl2pPr>
            <a:lvl3pPr marL="1018367" indent="0">
              <a:buNone/>
              <a:defRPr sz="2700"/>
            </a:lvl3pPr>
            <a:lvl4pPr marL="1527551" indent="0">
              <a:buNone/>
              <a:defRPr sz="2200"/>
            </a:lvl4pPr>
            <a:lvl5pPr marL="2036735" indent="0">
              <a:buNone/>
              <a:defRPr sz="2200"/>
            </a:lvl5pPr>
            <a:lvl6pPr marL="2545918" indent="0">
              <a:buNone/>
              <a:defRPr sz="2200"/>
            </a:lvl6pPr>
            <a:lvl7pPr marL="3055102" indent="0">
              <a:buNone/>
              <a:defRPr sz="2200"/>
            </a:lvl7pPr>
            <a:lvl8pPr marL="3564285" indent="0">
              <a:buNone/>
              <a:defRPr sz="2200"/>
            </a:lvl8pPr>
            <a:lvl9pPr marL="4073469" indent="0">
              <a:buNone/>
              <a:defRPr sz="2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8894" y="5702677"/>
            <a:ext cx="8887386" cy="862059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0477500" cy="7345363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37" tIns="50918" rIns="101837" bIns="50918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8895" y="610674"/>
            <a:ext cx="8887385" cy="1129170"/>
          </a:xfrm>
          <a:prstGeom prst="rect">
            <a:avLst/>
          </a:prstGeom>
        </p:spPr>
        <p:txBody>
          <a:bodyPr vert="horz" lIns="101837" tIns="50918" rIns="101837" bIns="50918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1221" y="2408126"/>
            <a:ext cx="8875058" cy="4153391"/>
          </a:xfrm>
          <a:prstGeom prst="rect">
            <a:avLst/>
          </a:prstGeom>
        </p:spPr>
        <p:txBody>
          <a:bodyPr vert="horz" lIns="101837" tIns="50918" rIns="101837" bIns="5091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2933" y="6599305"/>
            <a:ext cx="2444750" cy="391073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l">
              <a:defRPr sz="1300">
                <a:solidFill>
                  <a:schemeClr val="tx2"/>
                </a:solidFill>
              </a:defRPr>
            </a:lvl1pPr>
          </a:lstStyle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9813" y="6599305"/>
            <a:ext cx="3317875" cy="391073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ctr">
              <a:defRPr sz="13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07490" y="6599305"/>
            <a:ext cx="2444750" cy="391073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r">
              <a:defRPr sz="1300">
                <a:solidFill>
                  <a:schemeClr val="tx2"/>
                </a:solidFill>
              </a:defRPr>
            </a:lvl1pPr>
          </a:lstStyle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xStyles>
    <p:titleStyle>
      <a:lvl1pPr algn="ctr" defTabSz="1018367" rtl="0" eaLnBrk="1" latinLnBrk="0" hangingPunct="1">
        <a:spcBef>
          <a:spcPct val="0"/>
        </a:spcBef>
        <a:buNone/>
        <a:defRPr sz="6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07347" indent="-407347" algn="l" defTabSz="1018367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7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865612" indent="-407347" algn="l" defTabSz="1018367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5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272959" indent="-407347" algn="l" defTabSz="1018367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80306" indent="-356429" algn="l" defTabSz="1018367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36735" indent="-356429" algn="l" defTabSz="1018367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393163" indent="-305510" algn="l" defTabSz="1018367" rtl="0" eaLnBrk="1" latinLnBrk="0" hangingPunct="1">
        <a:spcBef>
          <a:spcPts val="445"/>
        </a:spcBef>
        <a:buClr>
          <a:schemeClr val="accent1"/>
        </a:buClr>
        <a:buFont typeface="Wingdings" pitchFamily="2" charset="2"/>
        <a:buChar char="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749592" indent="-305510" algn="l" defTabSz="1018367" rtl="0" eaLnBrk="1" latinLnBrk="0" hangingPunct="1">
        <a:spcBef>
          <a:spcPts val="445"/>
        </a:spcBef>
        <a:buClr>
          <a:schemeClr val="accent1"/>
        </a:buClr>
        <a:buFont typeface="Wingdings" pitchFamily="2" charset="2"/>
        <a:buChar char="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106020" indent="-305510" algn="l" defTabSz="1018367" rtl="0" eaLnBrk="1" latinLnBrk="0" hangingPunct="1">
        <a:spcBef>
          <a:spcPts val="445"/>
        </a:spcBef>
        <a:buClr>
          <a:schemeClr val="accent1"/>
        </a:buClr>
        <a:buFont typeface="Wingdings" pitchFamily="2" charset="2"/>
        <a:buChar char="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62449" indent="-305510" algn="l" defTabSz="1018367" rtl="0" eaLnBrk="1" latinLnBrk="0" hangingPunct="1">
        <a:spcBef>
          <a:spcPts val="445"/>
        </a:spcBef>
        <a:buClr>
          <a:schemeClr val="accent1"/>
        </a:buClr>
        <a:buFont typeface="Wingdings" pitchFamily="2" charset="2"/>
        <a:buChar char="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184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367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551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73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5918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5102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428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3469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89359" y="1125581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49250" y="1664609"/>
            <a:ext cx="9953625" cy="4847600"/>
          </a:xfrm>
          <a:prstGeom prst="rect">
            <a:avLst/>
          </a:prstGeom>
        </p:spPr>
        <p:txBody>
          <a:bodyPr vert="horz" lIns="101837" tIns="50918" rIns="101837" bIns="50918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421562" y="81616"/>
            <a:ext cx="2881313" cy="309457"/>
          </a:xfrm>
          <a:prstGeom prst="rect">
            <a:avLst/>
          </a:prstGeom>
        </p:spPr>
        <p:txBody>
          <a:bodyPr vert="horz" lIns="101837" tIns="50918" rIns="101837" bIns="50918"/>
          <a:lstStyle>
            <a:lvl1pPr algn="l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EEAA06C-1B33-44EF-BC2C-833E4BF8370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579813" y="81616"/>
            <a:ext cx="3841750" cy="309457"/>
          </a:xfrm>
          <a:prstGeom prst="rect">
            <a:avLst/>
          </a:prstGeom>
        </p:spPr>
        <p:txBody>
          <a:bodyPr vert="horz" lIns="101837" tIns="50918" rIns="101837" bIns="50918"/>
          <a:lstStyle>
            <a:lvl1pPr algn="r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429750" y="6937288"/>
            <a:ext cx="873125" cy="261849"/>
          </a:xfrm>
          <a:prstGeom prst="rect">
            <a:avLst/>
          </a:prstGeom>
        </p:spPr>
        <p:txBody>
          <a:bodyPr vert="horz" lIns="101837" tIns="50918" rIns="101837" bIns="50918"/>
          <a:lstStyle>
            <a:lvl1pPr algn="r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B6D9B71-A18C-4E19-9530-08B6A8BF9A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49250" y="489691"/>
            <a:ext cx="9953625" cy="897767"/>
          </a:xfrm>
          <a:prstGeom prst="rect">
            <a:avLst/>
          </a:prstGeom>
        </p:spPr>
        <p:txBody>
          <a:bodyPr vert="horz" lIns="101837" tIns="50918" rIns="101837" bIns="50918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89359" y="1125581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89359" y="1133172"/>
            <a:ext cx="9888141" cy="255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837" tIns="50918" rIns="101837" bIns="50918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81888" indent="-381888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600" kern="1200">
          <a:solidFill>
            <a:schemeClr val="tx2"/>
          </a:solidFill>
          <a:latin typeface="+mn-lt"/>
          <a:ea typeface="+mn-ea"/>
          <a:cs typeface="+mn-cs"/>
        </a:defRPr>
      </a:lvl1pPr>
      <a:lvl2pPr marL="827423" indent="-31824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3100" kern="1200">
          <a:solidFill>
            <a:schemeClr val="tx2"/>
          </a:solidFill>
          <a:latin typeface="+mn-lt"/>
          <a:ea typeface="+mn-ea"/>
          <a:cs typeface="+mn-cs"/>
        </a:defRPr>
      </a:lvl2pPr>
      <a:lvl3pPr marL="1272959" indent="-254592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700" kern="1200">
          <a:solidFill>
            <a:schemeClr val="tx2"/>
          </a:solidFill>
          <a:latin typeface="+mn-lt"/>
          <a:ea typeface="+mn-ea"/>
          <a:cs typeface="+mn-cs"/>
        </a:defRPr>
      </a:lvl3pPr>
      <a:lvl4pPr marL="1782143" indent="-254592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2291326" indent="-254592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800510" indent="-254592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3309694" indent="-254592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3818877" indent="-254592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8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328061" indent="-254592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918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1836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2755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3673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4591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5510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642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734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Documents and Settings\Иятта\Рабочий стол\ЭТО СРОЧНО\Новая папка\755ad610193c.png"/>
          <p:cNvPicPr>
            <a:picLocks noChangeAspect="1" noChangeArrowheads="1"/>
          </p:cNvPicPr>
          <p:nvPr/>
        </p:nvPicPr>
        <p:blipFill>
          <a:blip r:embed="rId2">
            <a:lum bright="-20000"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6138" y="3233023"/>
            <a:ext cx="4041362" cy="414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81032" y="4601375"/>
            <a:ext cx="5823504" cy="2180322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>
              <a:defRPr/>
            </a:pPr>
            <a:r>
              <a:rPr lang="uk-UA" sz="27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Литовченко Наталія Іванівна</a:t>
            </a:r>
          </a:p>
          <a:p>
            <a:pPr algn="ctr">
              <a:defRPr/>
            </a:pPr>
            <a:r>
              <a:rPr lang="uk-UA" sz="27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вчитель біології</a:t>
            </a:r>
          </a:p>
          <a:p>
            <a:pPr algn="ctr">
              <a:defRPr/>
            </a:pPr>
            <a:r>
              <a:rPr lang="uk-UA" sz="27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Погребської ЗОШ І-ІІІ ступенів</a:t>
            </a:r>
          </a:p>
          <a:p>
            <a:pPr algn="ctr">
              <a:defRPr/>
            </a:pPr>
            <a:r>
              <a:rPr lang="uk-UA" sz="27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Драбівської районної </a:t>
            </a:r>
            <a:r>
              <a:rPr lang="uk-UA" sz="27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ради</a:t>
            </a:r>
          </a:p>
          <a:p>
            <a:pPr algn="ctr">
              <a:defRPr/>
            </a:pPr>
            <a:r>
              <a:rPr lang="uk-UA" sz="27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Черкаської області</a:t>
            </a:r>
            <a:endParaRPr lang="uk-UA" sz="27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3328" y="973299"/>
            <a:ext cx="8333426" cy="1487825"/>
          </a:xfrm>
          <a:prstGeom prst="rect">
            <a:avLst/>
          </a:prstGeom>
        </p:spPr>
        <p:txBody>
          <a:bodyPr wrap="square" lIns="101837" tIns="50918" rIns="101837" bIns="50918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5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Газообмін</a:t>
            </a:r>
            <a:r>
              <a:rPr lang="ru-RU" sz="45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у </a:t>
            </a:r>
            <a:r>
              <a:rPr lang="ru-RU" sz="45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легенях</a:t>
            </a:r>
            <a:r>
              <a:rPr lang="ru-RU" sz="45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та тканинах</a:t>
            </a:r>
          </a:p>
        </p:txBody>
      </p:sp>
    </p:spTree>
    <p:extLst>
      <p:ext uri="{BB962C8B-B14F-4D97-AF65-F5344CB8AC3E}">
        <p14:creationId xmlns:p14="http://schemas.microsoft.com/office/powerpoint/2010/main" xmlns="" val="2769526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3218" y="279171"/>
            <a:ext cx="9429750" cy="195876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>
                <a:solidFill>
                  <a:srgbClr val="C00000"/>
                </a:solidFill>
                <a:effectLst/>
              </a:rPr>
              <a:t>Склад вдихуваного, видихуваного та  альвеолярного повітря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1026" name="Picture 2" descr="Картинки по запросу Склад вдихуваного, видихуваного і альвеолярного повітр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866"/>
          <a:stretch/>
        </p:blipFill>
        <p:spPr bwMode="auto">
          <a:xfrm>
            <a:off x="370709" y="2824304"/>
            <a:ext cx="9818591" cy="401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4128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27" y="108497"/>
            <a:ext cx="9429750" cy="1224227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>
                <a:solidFill>
                  <a:srgbClr val="C00000"/>
                </a:solidFill>
                <a:effectLst/>
              </a:rPr>
              <a:t>Ланки процесу дихання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2050" name="Picture 2" descr="Картинки по запросу ланки процесу дихання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494" y="1127549"/>
            <a:ext cx="4327198" cy="599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1604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496" y="1368425"/>
            <a:ext cx="9429750" cy="1224227"/>
          </a:xfrm>
          <a:effectLst/>
        </p:spPr>
        <p:txBody>
          <a:bodyPr>
            <a:noAutofit/>
          </a:bodyPr>
          <a:lstStyle/>
          <a:p>
            <a:pPr algn="just"/>
            <a:r>
              <a:rPr lang="uk-UA" sz="3600" b="1" dirty="0" smtClean="0">
                <a:solidFill>
                  <a:srgbClr val="C00000"/>
                </a:solidFill>
                <a:effectLst/>
              </a:rPr>
              <a:t/>
            </a:r>
            <a:br>
              <a:rPr lang="uk-UA" sz="3600" b="1" dirty="0" smtClean="0">
                <a:solidFill>
                  <a:srgbClr val="C00000"/>
                </a:solidFill>
                <a:effectLst/>
              </a:rPr>
            </a:br>
            <a:r>
              <a:rPr lang="uk-UA" sz="3600" b="1" dirty="0" smtClean="0">
                <a:solidFill>
                  <a:srgbClr val="C00000"/>
                </a:solidFill>
                <a:effectLst/>
              </a:rPr>
              <a:t>Газообмін </a:t>
            </a:r>
            <a:r>
              <a:rPr lang="uk-UA" sz="3600" b="1" dirty="0">
                <a:solidFill>
                  <a:srgbClr val="C00000"/>
                </a:solidFill>
                <a:effectLst/>
              </a:rPr>
              <a:t>у легенях - зовнішнє  дихання</a:t>
            </a:r>
            <a:r>
              <a:rPr lang="en-US" sz="3600" b="1" dirty="0">
                <a:solidFill>
                  <a:srgbClr val="C00000"/>
                </a:solidFill>
                <a:effectLst/>
              </a:rPr>
              <a:t>:</a:t>
            </a:r>
            <a:r>
              <a:rPr lang="uk-UA" sz="3600" b="1" dirty="0">
                <a:solidFill>
                  <a:srgbClr val="C00000"/>
                </a:solidFill>
                <a:effectLst/>
              </a:rPr>
              <a:t> </a:t>
            </a:r>
            <a:r>
              <a:rPr lang="uk-UA" b="1" dirty="0">
                <a:solidFill>
                  <a:srgbClr val="C00000"/>
                </a:solidFill>
                <a:effectLst/>
              </a:rPr>
              <a:t/>
            </a:r>
            <a:br>
              <a:rPr lang="uk-UA" b="1" dirty="0">
                <a:solidFill>
                  <a:srgbClr val="C00000"/>
                </a:solidFill>
                <a:effectLst/>
              </a:rPr>
            </a:br>
            <a:r>
              <a:rPr lang="uk-UA" sz="3200" dirty="0">
                <a:solidFill>
                  <a:srgbClr val="FF0000"/>
                </a:solidFill>
                <a:effectLst/>
              </a:rPr>
              <a:t>І етап</a:t>
            </a:r>
            <a:r>
              <a:rPr lang="uk-UA" sz="3200" dirty="0">
                <a:solidFill>
                  <a:srgbClr val="FF0000"/>
                </a:solidFill>
              </a:rPr>
              <a:t> </a:t>
            </a:r>
            <a:r>
              <a:rPr lang="uk-UA" dirty="0">
                <a:solidFill>
                  <a:srgbClr val="FF0000"/>
                </a:solidFill>
                <a:effectLst/>
              </a:rPr>
              <a:t>–</a:t>
            </a:r>
            <a:r>
              <a:rPr lang="uk-UA" dirty="0">
                <a:solidFill>
                  <a:srgbClr val="FFC00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uk-UA" sz="2700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атмосферне повітря надходить до легень і у зворотному напрямку</a:t>
            </a:r>
            <a:r>
              <a:rPr lang="uk-UA" sz="2700" b="1" dirty="0" smtClean="0">
                <a:solidFill>
                  <a:srgbClr val="C00000"/>
                </a:solidFill>
                <a:effectLst>
                  <a:outerShdw blurRad="1270000" dist="50800" dir="5400000" sx="1000" sy="1000" algn="ctr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  <a:r>
              <a:rPr lang="uk-UA" sz="2700" b="1" dirty="0" smtClean="0">
                <a:solidFill>
                  <a:srgbClr val="C00000"/>
                </a:solidFill>
                <a:effectLst>
                  <a:outerShdw blurRad="1270000" dist="50800" dir="5400000" sx="1000" sy="1000" algn="ctr" rotWithShape="0">
                    <a:srgbClr val="000000"/>
                  </a:outerShdw>
                </a:effectLst>
              </a:rPr>
              <a:t/>
            </a:r>
            <a:br>
              <a:rPr lang="uk-UA" sz="2700" b="1" dirty="0" smtClean="0">
                <a:solidFill>
                  <a:srgbClr val="C00000"/>
                </a:solidFill>
                <a:effectLst>
                  <a:outerShdw blurRad="1270000" dist="50800" dir="5400000" sx="1000" sy="1000" algn="ctr" rotWithShape="0">
                    <a:srgbClr val="000000"/>
                  </a:outerShdw>
                </a:effectLst>
              </a:rPr>
            </a:br>
            <a:r>
              <a:rPr lang="uk-UA" sz="2700" b="1" dirty="0">
                <a:solidFill>
                  <a:srgbClr val="C00000"/>
                </a:solidFill>
                <a:effectLst/>
              </a:rPr>
              <a:t/>
            </a:r>
            <a:br>
              <a:rPr lang="uk-UA" sz="2700" b="1" dirty="0">
                <a:solidFill>
                  <a:srgbClr val="C00000"/>
                </a:solidFill>
                <a:effectLst/>
              </a:rPr>
            </a:br>
            <a:r>
              <a:rPr lang="uk-UA" sz="3200" dirty="0">
                <a:solidFill>
                  <a:srgbClr val="FF0000"/>
                </a:solidFill>
                <a:effectLst/>
              </a:rPr>
              <a:t>ІІ етап </a:t>
            </a:r>
            <a:r>
              <a:rPr lang="uk-UA" dirty="0">
                <a:solidFill>
                  <a:srgbClr val="FF0000"/>
                </a:solidFill>
                <a:effectLst/>
              </a:rPr>
              <a:t>–</a:t>
            </a:r>
            <a:r>
              <a:rPr lang="uk-UA" dirty="0">
                <a:solidFill>
                  <a:srgbClr val="FFC000"/>
                </a:solidFill>
                <a:effectLst/>
              </a:rPr>
              <a:t> </a:t>
            </a:r>
            <a:r>
              <a:rPr lang="uk-UA" sz="2700" b="1" dirty="0">
                <a:solidFill>
                  <a:srgbClr val="C00000"/>
                </a:solidFill>
                <a:effectLst/>
              </a:rPr>
              <a:t>проникнення О</a:t>
            </a:r>
            <a:r>
              <a:rPr lang="uk-UA" sz="2700" b="1" baseline="-25000" dirty="0">
                <a:solidFill>
                  <a:srgbClr val="C00000"/>
                </a:solidFill>
                <a:effectLst/>
              </a:rPr>
              <a:t>2</a:t>
            </a:r>
            <a:r>
              <a:rPr lang="uk-UA" sz="2700" b="1" dirty="0">
                <a:solidFill>
                  <a:srgbClr val="C00000"/>
                </a:solidFill>
                <a:effectLst/>
              </a:rPr>
              <a:t> з альвеолярного повітря у кров, а СО</a:t>
            </a:r>
            <a:r>
              <a:rPr lang="uk-UA" sz="2700" b="1" baseline="-25000" dirty="0">
                <a:solidFill>
                  <a:srgbClr val="C00000"/>
                </a:solidFill>
                <a:effectLst/>
              </a:rPr>
              <a:t>2</a:t>
            </a:r>
            <a:r>
              <a:rPr lang="uk-UA" sz="2700" b="1" dirty="0">
                <a:solidFill>
                  <a:srgbClr val="C00000"/>
                </a:solidFill>
                <a:effectLst/>
              </a:rPr>
              <a:t> із крові в альвеолярне повітря здійснюється завдяки  дифузії. </a:t>
            </a:r>
            <a:endParaRPr lang="ru-RU" sz="27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6502" y="4354871"/>
            <a:ext cx="4703115" cy="2736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4330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uk-UA" b="1" dirty="0" smtClean="0">
                <a:solidFill>
                  <a:srgbClr val="C00000"/>
                </a:solidFill>
                <a:effectLst/>
              </a:rPr>
              <a:t>Транспортування  газів кров'ю – рознесення кисню із плином крові по всьому організму</a:t>
            </a:r>
            <a:endParaRPr lang="ru-RU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099"/>
          <a:stretch/>
        </p:blipFill>
        <p:spPr bwMode="auto">
          <a:xfrm>
            <a:off x="2598457" y="1821676"/>
            <a:ext cx="5170074" cy="529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8353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27" y="1281799"/>
            <a:ext cx="9429750" cy="1224227"/>
          </a:xfrm>
        </p:spPr>
        <p:txBody>
          <a:bodyPr>
            <a:normAutofit fontScale="90000"/>
          </a:bodyPr>
          <a:lstStyle/>
          <a:p>
            <a:pPr algn="just"/>
            <a:r>
              <a:rPr lang="uk-UA" b="1" dirty="0">
                <a:solidFill>
                  <a:srgbClr val="C00000"/>
                </a:solidFill>
                <a:effectLst/>
              </a:rPr>
              <a:t>Газообмін у тканинах – внутрішнє дихання:</a:t>
            </a:r>
            <a:br>
              <a:rPr lang="uk-UA" b="1" dirty="0">
                <a:solidFill>
                  <a:srgbClr val="C00000"/>
                </a:solidFill>
                <a:effectLst/>
              </a:rPr>
            </a:br>
            <a:r>
              <a:rPr lang="uk-UA" dirty="0">
                <a:solidFill>
                  <a:srgbClr val="FF0000"/>
                </a:solidFill>
                <a:effectLst/>
              </a:rPr>
              <a:t>І етап </a:t>
            </a:r>
            <a:r>
              <a:rPr lang="uk-UA" sz="3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uk-UA" sz="3000" dirty="0">
                <a:solidFill>
                  <a:srgbClr val="C00000"/>
                </a:solidFill>
                <a:effectLst/>
              </a:rPr>
              <a:t>проникнення кисню із крові до </a:t>
            </a:r>
            <a:r>
              <a:rPr lang="uk-UA" sz="3000" dirty="0" smtClean="0">
                <a:solidFill>
                  <a:srgbClr val="C00000"/>
                </a:solidFill>
                <a:effectLst/>
              </a:rPr>
              <a:t>клітин</a:t>
            </a:r>
            <a:br>
              <a:rPr lang="uk-UA" sz="3000" dirty="0" smtClean="0">
                <a:solidFill>
                  <a:srgbClr val="C00000"/>
                </a:solidFill>
                <a:effectLst/>
              </a:rPr>
            </a:br>
            <a:r>
              <a:rPr lang="uk-UA" sz="3500" dirty="0">
                <a:solidFill>
                  <a:srgbClr val="FFC000"/>
                </a:solidFill>
                <a:effectLst/>
              </a:rPr>
              <a:t/>
            </a:r>
            <a:br>
              <a:rPr lang="uk-UA" sz="3500" dirty="0">
                <a:solidFill>
                  <a:srgbClr val="FFC000"/>
                </a:solidFill>
                <a:effectLst/>
              </a:rPr>
            </a:br>
            <a:r>
              <a:rPr lang="uk-UA" b="1" dirty="0">
                <a:solidFill>
                  <a:srgbClr val="FF0000"/>
                </a:solidFill>
                <a:effectLst/>
              </a:rPr>
              <a:t>ІІ етап </a:t>
            </a:r>
            <a:r>
              <a:rPr lang="uk-UA" sz="3500" dirty="0">
                <a:solidFill>
                  <a:srgbClr val="FF0000"/>
                </a:solidFill>
                <a:effectLst/>
              </a:rPr>
              <a:t>– </a:t>
            </a:r>
            <a:r>
              <a:rPr lang="uk-UA" sz="3000" dirty="0">
                <a:solidFill>
                  <a:srgbClr val="C00000"/>
                </a:solidFill>
                <a:effectLst/>
              </a:rPr>
              <a:t>сукупність біохімічних реакцій у клітинах, проникнення СО</a:t>
            </a:r>
            <a:r>
              <a:rPr lang="uk-UA" sz="3000" baseline="-25000" dirty="0">
                <a:solidFill>
                  <a:srgbClr val="C00000"/>
                </a:solidFill>
                <a:effectLst/>
              </a:rPr>
              <a:t>2</a:t>
            </a:r>
            <a:r>
              <a:rPr lang="uk-UA" sz="3000" dirty="0">
                <a:solidFill>
                  <a:srgbClr val="C00000"/>
                </a:solidFill>
                <a:effectLst/>
              </a:rPr>
              <a:t> із клітин до капілярів завдяки різниці парціальних тискі</a:t>
            </a:r>
            <a:r>
              <a:rPr lang="uk-UA" sz="3500" dirty="0">
                <a:solidFill>
                  <a:srgbClr val="C00000"/>
                </a:solidFill>
                <a:effectLst/>
              </a:rPr>
              <a:t>в</a:t>
            </a:r>
            <a:endParaRPr lang="ru-RU" sz="3500" dirty="0">
              <a:solidFill>
                <a:srgbClr val="C00000"/>
              </a:solidFill>
              <a:effectLst/>
            </a:endParaRPr>
          </a:p>
        </p:txBody>
      </p:sp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239" b="13099"/>
          <a:stretch/>
        </p:blipFill>
        <p:spPr bwMode="auto">
          <a:xfrm>
            <a:off x="1773365" y="3888705"/>
            <a:ext cx="6781218" cy="316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8127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09" y="294155"/>
            <a:ext cx="9736082" cy="1224227"/>
          </a:xfrm>
        </p:spPr>
        <p:txBody>
          <a:bodyPr>
            <a:noAutofit/>
          </a:bodyPr>
          <a:lstStyle/>
          <a:p>
            <a:pPr algn="just"/>
            <a:r>
              <a:rPr lang="uk-UA" sz="3600" b="1" dirty="0">
                <a:solidFill>
                  <a:srgbClr val="C00000"/>
                </a:solidFill>
                <a:effectLst/>
              </a:rPr>
              <a:t>Парціальний тиск О</a:t>
            </a:r>
            <a:r>
              <a:rPr lang="uk-UA" sz="3600" b="1" baseline="-25000" dirty="0">
                <a:solidFill>
                  <a:srgbClr val="C00000"/>
                </a:solidFill>
                <a:effectLst/>
              </a:rPr>
              <a:t>2</a:t>
            </a:r>
            <a:r>
              <a:rPr lang="uk-UA" sz="3600" b="1" dirty="0">
                <a:solidFill>
                  <a:srgbClr val="C00000"/>
                </a:solidFill>
                <a:effectLst/>
              </a:rPr>
              <a:t> і СО</a:t>
            </a:r>
            <a:r>
              <a:rPr lang="uk-UA" sz="3600" b="1" baseline="-25000" dirty="0">
                <a:solidFill>
                  <a:srgbClr val="C00000"/>
                </a:solidFill>
                <a:effectLst/>
              </a:rPr>
              <a:t>2</a:t>
            </a:r>
            <a:r>
              <a:rPr lang="uk-UA" sz="3600" b="1" dirty="0">
                <a:solidFill>
                  <a:srgbClr val="C00000"/>
                </a:solidFill>
                <a:effectLst/>
              </a:rPr>
              <a:t> у повітрі, крові та в клітині (мм. </a:t>
            </a:r>
            <a:r>
              <a:rPr lang="uk-UA" sz="3600" b="1" dirty="0" err="1">
                <a:solidFill>
                  <a:srgbClr val="C00000"/>
                </a:solidFill>
                <a:effectLst/>
              </a:rPr>
              <a:t>рт</a:t>
            </a:r>
            <a:r>
              <a:rPr lang="uk-UA" sz="3600" b="1" dirty="0">
                <a:solidFill>
                  <a:srgbClr val="C00000"/>
                </a:solidFill>
                <a:effectLst/>
              </a:rPr>
              <a:t>. ст.) 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81"/>
          <a:stretch/>
        </p:blipFill>
        <p:spPr bwMode="auto">
          <a:xfrm>
            <a:off x="1195801" y="1975927"/>
            <a:ext cx="8333426" cy="511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62066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:blinds dir="vert"/>
      </p:transition>
    </mc:Choice>
    <mc:Fallback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1_Твердый переплет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136</TotalTime>
  <Words>67</Words>
  <Application>Microsoft Office PowerPoint</Application>
  <PresentationFormat>Произвольный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1_Твердый переплет</vt:lpstr>
      <vt:lpstr>Трек</vt:lpstr>
      <vt:lpstr>Слайд 1</vt:lpstr>
      <vt:lpstr>Склад вдихуваного, видихуваного та  альвеолярного повітря</vt:lpstr>
      <vt:lpstr>Ланки процесу дихання</vt:lpstr>
      <vt:lpstr> Газообмін у легенях - зовнішнє  дихання:  І етап – атмосферне повітря надходить до легень і у зворотному напрямку;  ІІ етап – проникнення О2 з альвеолярного повітря у кров, а СО2 із крові в альвеолярне повітря здійснюється завдяки  дифузії. </vt:lpstr>
      <vt:lpstr>Транспортування  газів кров'ю – рознесення кисню із плином крові по всьому організму</vt:lpstr>
      <vt:lpstr>Газообмін у тканинах – внутрішнє дихання: І етап – проникнення кисню із крові до клітин  ІІ етап – сукупність біохімічних реакцій у клітинах, проникнення СО2 із клітин до капілярів завдяки різниці парціальних тисків</vt:lpstr>
      <vt:lpstr>Парціальний тиск О2 і СО2 у повітрі, крові та в клітині (мм. рт. ст.)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Склад вдихуваного, видихуваного та  альвеолярного повітря</dc:title>
  <dc:creator>NIC</dc:creator>
  <cp:lastModifiedBy>UserPC</cp:lastModifiedBy>
  <cp:revision>19</cp:revision>
  <dcterms:created xsi:type="dcterms:W3CDTF">2017-01-23T12:42:51Z</dcterms:created>
  <dcterms:modified xsi:type="dcterms:W3CDTF">2017-02-20T14:10:47Z</dcterms:modified>
</cp:coreProperties>
</file>