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6" r:id="rId3"/>
    <p:sldId id="283" r:id="rId4"/>
    <p:sldId id="263" r:id="rId5"/>
    <p:sldId id="282" r:id="rId6"/>
    <p:sldId id="258" r:id="rId7"/>
    <p:sldId id="276" r:id="rId8"/>
    <p:sldId id="269" r:id="rId9"/>
    <p:sldId id="259" r:id="rId10"/>
    <p:sldId id="261" r:id="rId11"/>
    <p:sldId id="268" r:id="rId12"/>
    <p:sldId id="270" r:id="rId13"/>
    <p:sldId id="271" r:id="rId14"/>
    <p:sldId id="267" r:id="rId15"/>
    <p:sldId id="272" r:id="rId16"/>
    <p:sldId id="274" r:id="rId17"/>
    <p:sldId id="275" r:id="rId18"/>
    <p:sldId id="264" r:id="rId19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932" autoAdjust="0"/>
    <p:restoredTop sz="92791" autoAdjust="0"/>
  </p:normalViewPr>
  <p:slideViewPr>
    <p:cSldViewPr snapToGrid="0">
      <p:cViewPr varScale="1">
        <p:scale>
          <a:sx n="74" d="100"/>
          <a:sy n="74" d="100"/>
        </p:scale>
        <p:origin x="90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5CD6A-B276-4943-9462-E540FD74D438}" type="datetimeFigureOut">
              <a:rPr lang="uk-UA" smtClean="0"/>
              <a:t>24.02.2017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69399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5CD6A-B276-4943-9462-E540FD74D438}" type="datetimeFigureOut">
              <a:rPr lang="uk-UA" smtClean="0"/>
              <a:t>24.02.2017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747472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5CD6A-B276-4943-9462-E540FD74D438}" type="datetimeFigureOut">
              <a:rPr lang="uk-UA" smtClean="0"/>
              <a:t>24.02.2017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98277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5CD6A-B276-4943-9462-E540FD74D438}" type="datetimeFigureOut">
              <a:rPr lang="uk-UA" smtClean="0"/>
              <a:t>24.02.2017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22727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5CD6A-B276-4943-9462-E540FD74D438}" type="datetimeFigureOut">
              <a:rPr lang="uk-UA" smtClean="0"/>
              <a:t>24.02.2017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10143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5CD6A-B276-4943-9462-E540FD74D438}" type="datetimeFigureOut">
              <a:rPr lang="uk-UA" smtClean="0"/>
              <a:t>24.02.2017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44132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5CD6A-B276-4943-9462-E540FD74D438}" type="datetimeFigureOut">
              <a:rPr lang="uk-UA" smtClean="0"/>
              <a:t>24.02.2017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02044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5CD6A-B276-4943-9462-E540FD74D438}" type="datetimeFigureOut">
              <a:rPr lang="uk-UA" smtClean="0"/>
              <a:t>24.02.2017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52007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5CD6A-B276-4943-9462-E540FD74D438}" type="datetimeFigureOut">
              <a:rPr lang="uk-UA" smtClean="0"/>
              <a:t>24.02.2017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764906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5CD6A-B276-4943-9462-E540FD74D438}" type="datetimeFigureOut">
              <a:rPr lang="uk-UA" smtClean="0"/>
              <a:t>24.02.2017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06368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5CD6A-B276-4943-9462-E540FD74D438}" type="datetimeFigureOut">
              <a:rPr lang="uk-UA" smtClean="0"/>
              <a:t>24.02.2017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60757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85CD6A-B276-4943-9462-E540FD74D438}" type="datetimeFigureOut">
              <a:rPr lang="uk-UA" smtClean="0"/>
              <a:t>24.02.2017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94259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3" Type="http://schemas.openxmlformats.org/officeDocument/2006/relationships/image" Target="../media/image23.jpg"/><Relationship Id="rId7" Type="http://schemas.openxmlformats.org/officeDocument/2006/relationships/image" Target="../media/image2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g"/><Relationship Id="rId7" Type="http://schemas.openxmlformats.org/officeDocument/2006/relationships/image" Target="../media/image1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g"/><Relationship Id="rId4" Type="http://schemas.openxmlformats.org/officeDocument/2006/relationships/image" Target="../media/image8.jpg"/><Relationship Id="rId9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jp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999" cy="6858000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838199" y="1009361"/>
            <a:ext cx="10515600" cy="2469515"/>
          </a:xfrm>
        </p:spPr>
        <p:txBody>
          <a:bodyPr>
            <a:normAutofit/>
          </a:bodyPr>
          <a:lstStyle/>
          <a:p>
            <a:pPr algn="ctr"/>
            <a:r>
              <a:rPr lang="uk-UA" sz="48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Імунна регуляція</a:t>
            </a:r>
            <a:endParaRPr lang="uk-UA" sz="4800" b="1" dirty="0">
              <a:solidFill>
                <a:srgbClr val="FF66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7"/>
          <p:cNvSpPr/>
          <p:nvPr/>
        </p:nvSpPr>
        <p:spPr>
          <a:xfrm>
            <a:off x="7620000" y="4507219"/>
            <a:ext cx="4572000" cy="2400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Марцін Інна Миколаївна</a:t>
            </a:r>
            <a:br>
              <a:rPr lang="uk-UA" sz="2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 біології вищої  категорії, </a:t>
            </a:r>
            <a:b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 – методист</a:t>
            </a:r>
            <a:b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Катеринопільської ЗОШ </a:t>
            </a:r>
            <a:r>
              <a:rPr lang="en-US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 – III </a:t>
            </a:r>
            <a: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ступенів № 1</a:t>
            </a:r>
            <a:b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Катеринопільського району</a:t>
            </a:r>
            <a:b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Черкаської області </a:t>
            </a:r>
            <a:r>
              <a:rPr lang="ru-RU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2904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395"/>
            <a:ext cx="12192000" cy="6943059"/>
          </a:xfrm>
          <a:prstGeom prst="rect">
            <a:avLst/>
          </a:prstGeom>
        </p:spPr>
      </p:pic>
      <p:sp>
        <p:nvSpPr>
          <p:cNvPr id="3" name="Заголовок 3"/>
          <p:cNvSpPr txBox="1">
            <a:spLocks/>
          </p:cNvSpPr>
          <p:nvPr/>
        </p:nvSpPr>
        <p:spPr>
          <a:xfrm>
            <a:off x="838200" y="365126"/>
            <a:ext cx="9866963" cy="77946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 імунної системи</a:t>
            </a:r>
            <a:endParaRPr lang="uk-UA" sz="3600" b="1" dirty="0">
              <a:solidFill>
                <a:srgbClr val="FF66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кутник 6"/>
          <p:cNvSpPr/>
          <p:nvPr/>
        </p:nvSpPr>
        <p:spPr>
          <a:xfrm>
            <a:off x="299871" y="1327209"/>
            <a:ext cx="37523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центральні</a:t>
            </a:r>
          </a:p>
        </p:txBody>
      </p:sp>
      <p:sp>
        <p:nvSpPr>
          <p:cNvPr id="8" name="Прямокутник 7"/>
          <p:cNvSpPr/>
          <p:nvPr/>
        </p:nvSpPr>
        <p:spPr>
          <a:xfrm>
            <a:off x="7753522" y="1375559"/>
            <a:ext cx="28441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периферичні</a:t>
            </a:r>
          </a:p>
        </p:txBody>
      </p:sp>
      <p:sp>
        <p:nvSpPr>
          <p:cNvPr id="10" name="Прямокутник 9"/>
          <p:cNvSpPr/>
          <p:nvPr/>
        </p:nvSpPr>
        <p:spPr>
          <a:xfrm>
            <a:off x="2633507" y="2300302"/>
            <a:ext cx="16859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тимус</a:t>
            </a:r>
            <a:endParaRPr lang="uk-UA" sz="280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кутник 10"/>
          <p:cNvSpPr/>
          <p:nvPr/>
        </p:nvSpPr>
        <p:spPr>
          <a:xfrm>
            <a:off x="235864" y="2604661"/>
            <a:ext cx="189454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істковий мозок</a:t>
            </a:r>
          </a:p>
        </p:txBody>
      </p:sp>
      <p:sp>
        <p:nvSpPr>
          <p:cNvPr id="12" name="Прямокутник 11"/>
          <p:cNvSpPr/>
          <p:nvPr/>
        </p:nvSpPr>
        <p:spPr>
          <a:xfrm>
            <a:off x="4875560" y="1956563"/>
            <a:ext cx="19892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мигдалики</a:t>
            </a:r>
          </a:p>
        </p:txBody>
      </p:sp>
      <p:sp>
        <p:nvSpPr>
          <p:cNvPr id="13" name="Прямокутник 12"/>
          <p:cNvSpPr/>
          <p:nvPr/>
        </p:nvSpPr>
        <p:spPr>
          <a:xfrm>
            <a:off x="5011740" y="4043224"/>
            <a:ext cx="19731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селезінка</a:t>
            </a:r>
          </a:p>
        </p:txBody>
      </p:sp>
      <p:sp>
        <p:nvSpPr>
          <p:cNvPr id="14" name="Прямокутник 13"/>
          <p:cNvSpPr/>
          <p:nvPr/>
        </p:nvSpPr>
        <p:spPr>
          <a:xfrm>
            <a:off x="8053033" y="3781614"/>
            <a:ext cx="17716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апендикс</a:t>
            </a:r>
          </a:p>
        </p:txBody>
      </p:sp>
      <p:sp>
        <p:nvSpPr>
          <p:cNvPr id="15" name="Прямокутник 14"/>
          <p:cNvSpPr/>
          <p:nvPr/>
        </p:nvSpPr>
        <p:spPr>
          <a:xfrm>
            <a:off x="9906000" y="2300302"/>
            <a:ext cx="21145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імфатичні вузли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7450" y="3412135"/>
            <a:ext cx="1884390" cy="186471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07" y="3098600"/>
            <a:ext cx="1685925" cy="184265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92" y="3808254"/>
            <a:ext cx="1956523" cy="178117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2290" y="4503290"/>
            <a:ext cx="1905000" cy="197707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863" y="4598587"/>
            <a:ext cx="1870020" cy="1977078"/>
          </a:xfrm>
          <a:prstGeom prst="rect">
            <a:avLst/>
          </a:prstGeom>
        </p:spPr>
      </p:pic>
      <p:sp>
        <p:nvSpPr>
          <p:cNvPr id="22" name="Штрихова стрілка вправо 21"/>
          <p:cNvSpPr/>
          <p:nvPr/>
        </p:nvSpPr>
        <p:spPr>
          <a:xfrm rot="9253687">
            <a:off x="2320684" y="1056848"/>
            <a:ext cx="940612" cy="333261"/>
          </a:xfrm>
          <a:prstGeom prst="strip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3" name="Штрихова стрілка вправо 22"/>
          <p:cNvSpPr/>
          <p:nvPr/>
        </p:nvSpPr>
        <p:spPr>
          <a:xfrm rot="2179431">
            <a:off x="8226993" y="1092058"/>
            <a:ext cx="869219" cy="353243"/>
          </a:xfrm>
          <a:prstGeom prst="strip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4" name="Штрихова стрілка вправо 23"/>
          <p:cNvSpPr/>
          <p:nvPr/>
        </p:nvSpPr>
        <p:spPr>
          <a:xfrm rot="8353984">
            <a:off x="1067533" y="2149390"/>
            <a:ext cx="676598" cy="288031"/>
          </a:xfrm>
          <a:prstGeom prst="strip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5" name="Штрихова стрілка вправо 24"/>
          <p:cNvSpPr/>
          <p:nvPr/>
        </p:nvSpPr>
        <p:spPr>
          <a:xfrm rot="3184334">
            <a:off x="2831002" y="2013125"/>
            <a:ext cx="676598" cy="288031"/>
          </a:xfrm>
          <a:prstGeom prst="strip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6" name="Штрихова стрілка вправо 25"/>
          <p:cNvSpPr/>
          <p:nvPr/>
        </p:nvSpPr>
        <p:spPr>
          <a:xfrm rot="3159784">
            <a:off x="10052365" y="2068000"/>
            <a:ext cx="676598" cy="274990"/>
          </a:xfrm>
          <a:prstGeom prst="strip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8" name="Штрихова стрілка вправо 27"/>
          <p:cNvSpPr/>
          <p:nvPr/>
        </p:nvSpPr>
        <p:spPr>
          <a:xfrm rot="5400000">
            <a:off x="8017934" y="2713053"/>
            <a:ext cx="1834984" cy="302138"/>
          </a:xfrm>
          <a:prstGeom prst="strip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9" name="Штрихова стрілка вправо 28"/>
          <p:cNvSpPr/>
          <p:nvPr/>
        </p:nvSpPr>
        <p:spPr>
          <a:xfrm rot="9253687">
            <a:off x="6854651" y="1843752"/>
            <a:ext cx="940612" cy="223318"/>
          </a:xfrm>
          <a:prstGeom prst="strip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0" name="Штрихова стрілка вправо 29"/>
          <p:cNvSpPr/>
          <p:nvPr/>
        </p:nvSpPr>
        <p:spPr>
          <a:xfrm rot="7764032">
            <a:off x="5984889" y="2886730"/>
            <a:ext cx="2822026" cy="343372"/>
          </a:xfrm>
          <a:prstGeom prst="strip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266" y="2479783"/>
            <a:ext cx="1048514" cy="1328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21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014" y="1673"/>
            <a:ext cx="12264014" cy="685632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38470" y="392369"/>
            <a:ext cx="3984673" cy="1820144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0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Кістковий мозок - </a:t>
            </a:r>
            <a:br>
              <a:rPr lang="uk-UA" sz="40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1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кровотворний орган,</a:t>
            </a:r>
            <a:br>
              <a:rPr lang="uk-UA" sz="31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1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якому містяться стовбурові клітини</a:t>
            </a:r>
            <a:endParaRPr lang="uk-UA" sz="31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Місце для тексту 4"/>
          <p:cNvSpPr txBox="1">
            <a:spLocks/>
          </p:cNvSpPr>
          <p:nvPr/>
        </p:nvSpPr>
        <p:spPr>
          <a:xfrm>
            <a:off x="5334945" y="4985670"/>
            <a:ext cx="6267774" cy="12630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3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Маса кісткового мозку </a:t>
            </a:r>
          </a:p>
          <a:p>
            <a:pPr algn="ctr"/>
            <a:r>
              <a:rPr lang="uk-UA" sz="3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становить 4% маси тіла</a:t>
            </a:r>
            <a:endParaRPr lang="uk-UA" sz="32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Місце для тексту 4"/>
          <p:cNvSpPr txBox="1">
            <a:spLocks/>
          </p:cNvSpPr>
          <p:nvPr/>
        </p:nvSpPr>
        <p:spPr>
          <a:xfrm>
            <a:off x="4933627" y="478029"/>
            <a:ext cx="6811334" cy="11258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Лейкоцити - </a:t>
            </a:r>
            <a:endParaRPr lang="uk-UA" sz="3600" b="1" dirty="0">
              <a:solidFill>
                <a:srgbClr val="FF66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32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імунокомпетентні</a:t>
            </a:r>
            <a:r>
              <a:rPr lang="uk-UA" sz="32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клітини </a:t>
            </a:r>
            <a:endParaRPr lang="uk-UA" sz="3200" dirty="0" smtClean="0">
              <a:solidFill>
                <a:srgbClr val="FF66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Місце для вмісту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438469" y="2511935"/>
            <a:ext cx="4307194" cy="4046643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944" y="1930751"/>
            <a:ext cx="6267775" cy="2728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5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1678"/>
            <a:ext cx="12192000" cy="6989678"/>
          </a:xfrm>
          <a:prstGeom prst="rect">
            <a:avLst/>
          </a:prstGeom>
        </p:spPr>
      </p:pic>
      <p:sp>
        <p:nvSpPr>
          <p:cNvPr id="6" name="Прямокутник 5"/>
          <p:cNvSpPr/>
          <p:nvPr/>
        </p:nvSpPr>
        <p:spPr>
          <a:xfrm>
            <a:off x="243841" y="139063"/>
            <a:ext cx="117869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err="1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Тимус</a:t>
            </a:r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uk-UA" sz="3600" b="1" dirty="0" err="1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загруднинна</a:t>
            </a:r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залоза)</a:t>
            </a:r>
            <a:r>
              <a:rPr lang="uk-UA" sz="3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</a:p>
          <a:p>
            <a:pPr algn="ctr"/>
            <a:r>
              <a:rPr lang="uk-UA" sz="3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диференціація Т – лімфоцитів, </a:t>
            </a:r>
          </a:p>
          <a:p>
            <a:pPr algn="ctr"/>
            <a:r>
              <a:rPr lang="uk-UA" sz="3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вироблення гормонів (</a:t>
            </a:r>
            <a:r>
              <a:rPr lang="uk-UA" sz="3600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тимозин</a:t>
            </a:r>
            <a:r>
              <a:rPr lang="uk-UA" sz="3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sz="3600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тимопоетин</a:t>
            </a:r>
            <a:r>
              <a:rPr lang="uk-UA" sz="3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uk-UA" sz="3600" b="1" dirty="0" smtClean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150" y="2397510"/>
            <a:ext cx="7505700" cy="3956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962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385" y="-139230"/>
            <a:ext cx="12261925" cy="7161128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322414" y="-254545"/>
            <a:ext cx="1186958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3600" b="1" dirty="0">
              <a:solidFill>
                <a:srgbClr val="FF66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Мигдалики – </a:t>
            </a:r>
          </a:p>
          <a:p>
            <a:pPr algn="ctr"/>
            <a:r>
              <a:rPr lang="uk-UA" sz="32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скупчення </a:t>
            </a:r>
            <a:r>
              <a:rPr lang="uk-UA" sz="32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лімфоїдної</a:t>
            </a:r>
            <a:r>
              <a:rPr lang="uk-UA" sz="32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тканини, розташованих  у </a:t>
            </a:r>
            <a:r>
              <a:rPr lang="uk-UA" sz="32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uk-UA" sz="32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лотці</a:t>
            </a:r>
            <a:endParaRPr lang="uk-UA" sz="32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кутник 10"/>
          <p:cNvSpPr/>
          <p:nvPr/>
        </p:nvSpPr>
        <p:spPr>
          <a:xfrm>
            <a:off x="8472039" y="2908944"/>
            <a:ext cx="36129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uk-UA" sz="2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іднебінні (гланди)</a:t>
            </a:r>
          </a:p>
        </p:txBody>
      </p:sp>
      <p:sp>
        <p:nvSpPr>
          <p:cNvPr id="13" name="Прямокутник 12"/>
          <p:cNvSpPr/>
          <p:nvPr/>
        </p:nvSpPr>
        <p:spPr>
          <a:xfrm>
            <a:off x="7007349" y="2310668"/>
            <a:ext cx="30741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трубні</a:t>
            </a:r>
          </a:p>
        </p:txBody>
      </p:sp>
      <p:sp>
        <p:nvSpPr>
          <p:cNvPr id="14" name="Прямокутник 13"/>
          <p:cNvSpPr/>
          <p:nvPr/>
        </p:nvSpPr>
        <p:spPr>
          <a:xfrm>
            <a:off x="8123436" y="1935112"/>
            <a:ext cx="27066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глотковий</a:t>
            </a:r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5" name="Прямокутник 14"/>
          <p:cNvSpPr/>
          <p:nvPr/>
        </p:nvSpPr>
        <p:spPr>
          <a:xfrm>
            <a:off x="8019170" y="3628126"/>
            <a:ext cx="27066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язиковий</a:t>
            </a:r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601" y="1508647"/>
            <a:ext cx="3811905" cy="4059031"/>
          </a:xfrm>
          <a:prstGeom prst="rect">
            <a:avLst/>
          </a:prstGeom>
        </p:spPr>
      </p:pic>
      <p:sp>
        <p:nvSpPr>
          <p:cNvPr id="9" name="Стрілка вліво 8"/>
          <p:cNvSpPr/>
          <p:nvPr/>
        </p:nvSpPr>
        <p:spPr>
          <a:xfrm rot="21202152">
            <a:off x="6223024" y="2242115"/>
            <a:ext cx="2235072" cy="370967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6" name="Стрілка вліво 15"/>
          <p:cNvSpPr/>
          <p:nvPr/>
        </p:nvSpPr>
        <p:spPr>
          <a:xfrm rot="20857787">
            <a:off x="6732361" y="2681733"/>
            <a:ext cx="1126467" cy="281295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7" name="Стрілка вліво 16"/>
          <p:cNvSpPr/>
          <p:nvPr/>
        </p:nvSpPr>
        <p:spPr>
          <a:xfrm rot="21115850">
            <a:off x="6785681" y="3225960"/>
            <a:ext cx="1829114" cy="238258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8" name="Стрілка вліво 17"/>
          <p:cNvSpPr/>
          <p:nvPr/>
        </p:nvSpPr>
        <p:spPr>
          <a:xfrm rot="21099075">
            <a:off x="6426003" y="3856441"/>
            <a:ext cx="1829114" cy="238258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9" name="Місце для тексту 4"/>
          <p:cNvSpPr txBox="1">
            <a:spLocks/>
          </p:cNvSpPr>
          <p:nvPr/>
        </p:nvSpPr>
        <p:spPr>
          <a:xfrm>
            <a:off x="528320" y="5567679"/>
            <a:ext cx="11277600" cy="89654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uk-UA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Функції: знищують мікроорганізми, які потрапляють у ротову порожнину з повітрям та їжею, утворюють антитіла й В - лімфоцити </a:t>
            </a:r>
            <a:endParaRPr lang="uk-UA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410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0" y="1672"/>
            <a:ext cx="12192000" cy="6856327"/>
          </a:xfrm>
          <a:prstGeom prst="rect">
            <a:avLst/>
          </a:prstGeom>
        </p:spPr>
      </p:pic>
      <p:sp>
        <p:nvSpPr>
          <p:cNvPr id="4" name="Прямокутник 3"/>
          <p:cNvSpPr/>
          <p:nvPr/>
        </p:nvSpPr>
        <p:spPr>
          <a:xfrm>
            <a:off x="339321" y="428443"/>
            <a:ext cx="114752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Лімфатичні </a:t>
            </a:r>
            <a:r>
              <a:rPr lang="uk-UA" sz="3600" b="1" dirty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узли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19" y="1708961"/>
            <a:ext cx="3137535" cy="345662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1689100"/>
            <a:ext cx="2540000" cy="347648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6745" y="1641333"/>
            <a:ext cx="3048000" cy="3524250"/>
          </a:xfrm>
          <a:prstGeom prst="rect">
            <a:avLst/>
          </a:prstGeom>
        </p:spPr>
      </p:pic>
      <p:sp>
        <p:nvSpPr>
          <p:cNvPr id="12" name="Місце для тексту 4"/>
          <p:cNvSpPr txBox="1">
            <a:spLocks/>
          </p:cNvSpPr>
          <p:nvPr/>
        </p:nvSpPr>
        <p:spPr>
          <a:xfrm>
            <a:off x="807719" y="5384799"/>
            <a:ext cx="10493239" cy="107942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uk-UA" sz="3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Принесені лімфою збудники захворювань й токсини частково або повністю поглинаються клітинами вузлів </a:t>
            </a:r>
            <a:endParaRPr lang="uk-UA" sz="32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308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2"/>
            <a:ext cx="12192000" cy="6856328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161207" y="253363"/>
            <a:ext cx="118695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Селезінка</a:t>
            </a:r>
            <a:endParaRPr lang="uk-UA" sz="36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751840" y="5941396"/>
            <a:ext cx="105257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Функція: імунологічний контроль крові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2880" y="993326"/>
            <a:ext cx="6685280" cy="4554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535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2"/>
            <a:ext cx="12192000" cy="6856327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4701979" y="596384"/>
            <a:ext cx="23308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Апендикс </a:t>
            </a:r>
            <a:endParaRPr lang="uk-UA" sz="36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337193"/>
            <a:ext cx="4876800" cy="418528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2084" y="1337193"/>
            <a:ext cx="4055275" cy="4185285"/>
          </a:xfrm>
          <a:prstGeom prst="rect">
            <a:avLst/>
          </a:prstGeom>
        </p:spPr>
      </p:pic>
      <p:sp>
        <p:nvSpPr>
          <p:cNvPr id="10" name="Прямокутник 9"/>
          <p:cNvSpPr/>
          <p:nvPr/>
        </p:nvSpPr>
        <p:spPr>
          <a:xfrm>
            <a:off x="1219199" y="5222241"/>
            <a:ext cx="94081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28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Функція: захищають кишечник від інфекції </a:t>
            </a:r>
          </a:p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 онкологічних захворювань</a:t>
            </a:r>
          </a:p>
        </p:txBody>
      </p:sp>
    </p:spTree>
    <p:extLst>
      <p:ext uri="{BB962C8B-B14F-4D97-AF65-F5344CB8AC3E}">
        <p14:creationId xmlns:p14="http://schemas.microsoft.com/office/powerpoint/2010/main" val="340899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2"/>
            <a:ext cx="12192000" cy="6856327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161207" y="698750"/>
            <a:ext cx="118695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ДЯКУЮ ЗА УВАГУ!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9320" y="1569719"/>
            <a:ext cx="7574280" cy="4343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73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6327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3048000" y="21589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Література</a:t>
            </a:r>
          </a:p>
        </p:txBody>
      </p:sp>
      <p:sp>
        <p:nvSpPr>
          <p:cNvPr id="4" name="Прямокутник 3"/>
          <p:cNvSpPr/>
          <p:nvPr/>
        </p:nvSpPr>
        <p:spPr>
          <a:xfrm>
            <a:off x="323850" y="1112525"/>
            <a:ext cx="904875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medserver.com.ua</a:t>
            </a:r>
            <a:endParaRPr lang="uk-UA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inmeds.com.ua</a:t>
            </a:r>
            <a:endParaRPr lang="uk-UA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www.ukrmol.in.ua</a:t>
            </a:r>
            <a:endParaRPr lang="uk-UA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www.google.com.ua</a:t>
            </a:r>
            <a:endParaRPr lang="uk-UA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8next.com</a:t>
            </a:r>
            <a:endParaRPr lang="uk-UA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zdorovia.com.ua</a:t>
            </a:r>
            <a:endParaRPr lang="uk-UA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238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6327"/>
          </a:xfrm>
          <a:prstGeom prst="rect">
            <a:avLst/>
          </a:prstGeom>
        </p:spPr>
      </p:pic>
      <p:sp>
        <p:nvSpPr>
          <p:cNvPr id="4" name="Прямокутник 3"/>
          <p:cNvSpPr/>
          <p:nvPr/>
        </p:nvSpPr>
        <p:spPr>
          <a:xfrm>
            <a:off x="2346051" y="485897"/>
            <a:ext cx="31188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Поміркуйте!</a:t>
            </a:r>
          </a:p>
        </p:txBody>
      </p:sp>
      <p:sp>
        <p:nvSpPr>
          <p:cNvPr id="6" name="Прямокутник 5"/>
          <p:cNvSpPr/>
          <p:nvPr/>
        </p:nvSpPr>
        <p:spPr>
          <a:xfrm>
            <a:off x="382623" y="1311339"/>
            <a:ext cx="6652985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Відомий український науковець </a:t>
            </a:r>
            <a:endParaRPr lang="uk-UA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uk-UA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І. </a:t>
            </a:r>
            <a:r>
              <a:rPr lang="uk-UA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Мечников</a:t>
            </a:r>
          </a:p>
          <a:p>
            <a:pPr algn="ctr"/>
            <a:r>
              <a:rPr lang="uk-UA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писав:  «Одного разу, … </a:t>
            </a:r>
            <a:endParaRPr lang="uk-UA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спостерігаючи </a:t>
            </a:r>
            <a:r>
              <a:rPr 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життям </a:t>
            </a:r>
            <a:endParaRPr lang="uk-UA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рухливих </a:t>
            </a:r>
            <a:r>
              <a:rPr 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клітин </a:t>
            </a:r>
            <a:endParaRPr lang="uk-UA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прозорої личинки морської зірки, </a:t>
            </a:r>
            <a:endParaRPr lang="uk-UA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мені </a:t>
            </a:r>
            <a:r>
              <a:rPr 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відразу сяйнув новий здогад. </a:t>
            </a:r>
            <a:endParaRPr lang="uk-UA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Мені </a:t>
            </a:r>
            <a:r>
              <a:rPr 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стало на думку, </a:t>
            </a:r>
            <a:endParaRPr lang="uk-UA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 </a:t>
            </a:r>
            <a:r>
              <a:rPr 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подібні клітини в організмі </a:t>
            </a:r>
            <a:endParaRPr lang="uk-UA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мають </a:t>
            </a:r>
          </a:p>
          <a:p>
            <a:pPr algn="ctr"/>
            <a:r>
              <a:rPr lang="uk-UA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протидіяти </a:t>
            </a:r>
            <a:r>
              <a:rPr 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шкідливим факторам</a:t>
            </a:r>
            <a:r>
              <a:rPr lang="uk-UA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uk-UA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…»</a:t>
            </a:r>
            <a:endParaRPr lang="uk-UA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231" y="809063"/>
            <a:ext cx="3979572" cy="5140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888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20122"/>
          </a:xfrm>
          <a:prstGeom prst="rect">
            <a:avLst/>
          </a:prstGeom>
        </p:spPr>
      </p:pic>
      <p:sp>
        <p:nvSpPr>
          <p:cNvPr id="4" name="Прямокутник 3"/>
          <p:cNvSpPr/>
          <p:nvPr/>
        </p:nvSpPr>
        <p:spPr>
          <a:xfrm>
            <a:off x="4436995" y="443735"/>
            <a:ext cx="33428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Поміркуйте!</a:t>
            </a:r>
          </a:p>
        </p:txBody>
      </p:sp>
      <p:sp>
        <p:nvSpPr>
          <p:cNvPr id="6" name="Прямокутник 5"/>
          <p:cNvSpPr/>
          <p:nvPr/>
        </p:nvSpPr>
        <p:spPr>
          <a:xfrm>
            <a:off x="340243" y="710126"/>
            <a:ext cx="11536323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Відомий український науковець І. І. Мечников писав: </a:t>
            </a:r>
          </a:p>
          <a:p>
            <a:pPr algn="ctr"/>
            <a:r>
              <a:rPr lang="uk-UA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«Я </a:t>
            </a:r>
            <a:r>
              <a:rPr 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сказав собі, що коли моє припущення справедливе, то скалка, вставлена в тіло морської зірки, яка не має ні судинної, ні нервової системи, має за короткий час бути оточена рухливими клітинами, що скупчуються навколо </a:t>
            </a:r>
            <a:r>
              <a:rPr lang="uk-UA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неї …».</a:t>
            </a:r>
          </a:p>
          <a:p>
            <a:pPr algn="ctr"/>
            <a:r>
              <a:rPr lang="uk-UA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Яку функцію виконують ці клітини в організмі?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0214" y="4085060"/>
            <a:ext cx="6016380" cy="2556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870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6327"/>
          </a:xfrm>
          <a:prstGeom prst="rect">
            <a:avLst/>
          </a:prstGeom>
        </p:spPr>
      </p:pic>
      <p:sp>
        <p:nvSpPr>
          <p:cNvPr id="5" name="Прямокутник 4"/>
          <p:cNvSpPr/>
          <p:nvPr/>
        </p:nvSpPr>
        <p:spPr>
          <a:xfrm>
            <a:off x="161207" y="311517"/>
            <a:ext cx="118695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Рівні імунної регуляції людини</a:t>
            </a:r>
            <a:endParaRPr lang="uk-UA" sz="360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4698316" y="1590876"/>
            <a:ext cx="26291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Клітинний </a:t>
            </a:r>
          </a:p>
        </p:txBody>
      </p:sp>
      <p:sp>
        <p:nvSpPr>
          <p:cNvPr id="7" name="Прямокутник 6"/>
          <p:cNvSpPr/>
          <p:nvPr/>
        </p:nvSpPr>
        <p:spPr>
          <a:xfrm>
            <a:off x="8940559" y="1590609"/>
            <a:ext cx="26291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Тканинний</a:t>
            </a:r>
          </a:p>
        </p:txBody>
      </p:sp>
      <p:sp>
        <p:nvSpPr>
          <p:cNvPr id="11" name="Прямокутник 10"/>
          <p:cNvSpPr/>
          <p:nvPr/>
        </p:nvSpPr>
        <p:spPr>
          <a:xfrm>
            <a:off x="84474" y="1590609"/>
            <a:ext cx="30007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Молекулярний </a:t>
            </a:r>
            <a:r>
              <a:rPr lang="uk-UA" sz="3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112" y="2808145"/>
            <a:ext cx="2685535" cy="219788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2480" y="2808145"/>
            <a:ext cx="5262880" cy="219788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1746" y="2788263"/>
            <a:ext cx="2946768" cy="2197885"/>
          </a:xfrm>
          <a:prstGeom prst="rect">
            <a:avLst/>
          </a:prstGeom>
        </p:spPr>
      </p:pic>
      <p:sp>
        <p:nvSpPr>
          <p:cNvPr id="22" name="Прямокутник 21"/>
          <p:cNvSpPr/>
          <p:nvPr/>
        </p:nvSpPr>
        <p:spPr>
          <a:xfrm>
            <a:off x="420112" y="5448866"/>
            <a:ext cx="26855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захисні білки</a:t>
            </a:r>
          </a:p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антитіла</a:t>
            </a:r>
          </a:p>
        </p:txBody>
      </p:sp>
      <p:sp>
        <p:nvSpPr>
          <p:cNvPr id="24" name="Прямокутник 23"/>
          <p:cNvSpPr/>
          <p:nvPr/>
        </p:nvSpPr>
        <p:spPr>
          <a:xfrm>
            <a:off x="8781746" y="5180881"/>
            <a:ext cx="296358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стовбурові клітини </a:t>
            </a:r>
            <a:r>
              <a:rPr lang="uk-UA" sz="3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sz="32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кутник 24"/>
          <p:cNvSpPr/>
          <p:nvPr/>
        </p:nvSpPr>
        <p:spPr>
          <a:xfrm>
            <a:off x="4823666" y="5180881"/>
            <a:ext cx="26291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лейкоцити</a:t>
            </a:r>
          </a:p>
        </p:txBody>
      </p:sp>
    </p:spTree>
    <p:extLst>
      <p:ext uri="{BB962C8B-B14F-4D97-AF65-F5344CB8AC3E}">
        <p14:creationId xmlns:p14="http://schemas.microsoft.com/office/powerpoint/2010/main" val="201136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196" y="1"/>
            <a:ext cx="12192000" cy="6858000"/>
          </a:xfrm>
          <a:prstGeom prst="rect">
            <a:avLst/>
          </a:prstGeom>
        </p:spPr>
      </p:pic>
      <p:sp>
        <p:nvSpPr>
          <p:cNvPr id="5" name="Прямокутник 4"/>
          <p:cNvSpPr/>
          <p:nvPr/>
        </p:nvSpPr>
        <p:spPr>
          <a:xfrm>
            <a:off x="161207" y="311517"/>
            <a:ext cx="118695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Рівні імунної регуляції людини</a:t>
            </a:r>
            <a:endParaRPr lang="uk-UA" sz="360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кутник 7"/>
          <p:cNvSpPr/>
          <p:nvPr/>
        </p:nvSpPr>
        <p:spPr>
          <a:xfrm>
            <a:off x="345403" y="5830891"/>
            <a:ext cx="26291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печінка, </a:t>
            </a:r>
            <a:r>
              <a:rPr lang="uk-UA" sz="2800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тимус</a:t>
            </a:r>
            <a:endParaRPr lang="uk-UA" sz="32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кутник 8"/>
          <p:cNvSpPr/>
          <p:nvPr/>
        </p:nvSpPr>
        <p:spPr>
          <a:xfrm>
            <a:off x="3558502" y="5382900"/>
            <a:ext cx="348791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кістковий мозок, селезінка</a:t>
            </a:r>
            <a:endParaRPr lang="uk-UA" sz="28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кутник 9"/>
          <p:cNvSpPr/>
          <p:nvPr/>
        </p:nvSpPr>
        <p:spPr>
          <a:xfrm>
            <a:off x="8371586" y="1219459"/>
            <a:ext cx="30888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Організмовий</a:t>
            </a:r>
            <a:r>
              <a:rPr lang="uk-UA" sz="32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sz="32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722" y="3929289"/>
            <a:ext cx="2352960" cy="190160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721" y="2011819"/>
            <a:ext cx="2383759" cy="165585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201" y="2011819"/>
            <a:ext cx="3600349" cy="1655858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6061" y="3920435"/>
            <a:ext cx="1679743" cy="146246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4432" y="2011818"/>
            <a:ext cx="1258287" cy="337108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9815" y="1998927"/>
            <a:ext cx="1314618" cy="338397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9815" y="1998927"/>
            <a:ext cx="1619202" cy="3371081"/>
          </a:xfrm>
          <a:prstGeom prst="rect">
            <a:avLst/>
          </a:prstGeom>
        </p:spPr>
      </p:pic>
      <p:sp>
        <p:nvSpPr>
          <p:cNvPr id="22" name="Прямокутник 21"/>
          <p:cNvSpPr/>
          <p:nvPr/>
        </p:nvSpPr>
        <p:spPr>
          <a:xfrm>
            <a:off x="440721" y="1164505"/>
            <a:ext cx="26291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Органний</a:t>
            </a:r>
          </a:p>
        </p:txBody>
      </p:sp>
      <p:sp>
        <p:nvSpPr>
          <p:cNvPr id="23" name="Прямокутник 22"/>
          <p:cNvSpPr/>
          <p:nvPr/>
        </p:nvSpPr>
        <p:spPr>
          <a:xfrm>
            <a:off x="3382800" y="1219459"/>
            <a:ext cx="34879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Системний </a:t>
            </a:r>
            <a:r>
              <a:rPr lang="uk-UA" sz="3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sz="32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кутник 23"/>
          <p:cNvSpPr/>
          <p:nvPr/>
        </p:nvSpPr>
        <p:spPr>
          <a:xfrm>
            <a:off x="7379815" y="5445674"/>
            <a:ext cx="42229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Нервова, ендокринна, імунна регуляції</a:t>
            </a:r>
            <a:endParaRPr lang="uk-UA" sz="32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092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44" y="-17847"/>
            <a:ext cx="12192000" cy="6856327"/>
          </a:xfrm>
          <a:prstGeom prst="rect">
            <a:avLst/>
          </a:prstGeom>
        </p:spPr>
      </p:pic>
      <p:sp>
        <p:nvSpPr>
          <p:cNvPr id="4" name="Прямокутник 3"/>
          <p:cNvSpPr/>
          <p:nvPr/>
        </p:nvSpPr>
        <p:spPr>
          <a:xfrm>
            <a:off x="2305049" y="473202"/>
            <a:ext cx="75819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Імунологія – наука про імунітет</a:t>
            </a:r>
            <a:r>
              <a:rPr lang="uk-UA" sz="4000" b="1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uk-UA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3998983" y="1392680"/>
            <a:ext cx="41940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Засновники імунології</a:t>
            </a:r>
            <a:endParaRPr lang="uk-UA" sz="28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374512" y="4884631"/>
            <a:ext cx="262586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Едвард </a:t>
            </a:r>
          </a:p>
          <a:p>
            <a:pPr algn="ctr"/>
            <a:r>
              <a:rPr lang="uk-UA" sz="2800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Дженнер</a:t>
            </a:r>
            <a:endParaRPr lang="uk-UA" sz="280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(1749 - 1823)</a:t>
            </a:r>
            <a:endParaRPr lang="uk-UA" sz="28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кутник 6"/>
          <p:cNvSpPr/>
          <p:nvPr/>
        </p:nvSpPr>
        <p:spPr>
          <a:xfrm>
            <a:off x="6451207" y="4866784"/>
            <a:ext cx="221194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Ілля</a:t>
            </a:r>
          </a:p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Мечников</a:t>
            </a:r>
          </a:p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(1845 - 1916)</a:t>
            </a:r>
            <a:endParaRPr lang="uk-UA" sz="28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кутник 7"/>
          <p:cNvSpPr/>
          <p:nvPr/>
        </p:nvSpPr>
        <p:spPr>
          <a:xfrm>
            <a:off x="9267945" y="4866783"/>
            <a:ext cx="234852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Пауль </a:t>
            </a:r>
          </a:p>
          <a:p>
            <a:pPr algn="ctr"/>
            <a:r>
              <a:rPr lang="uk-UA" sz="2800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Ерліх</a:t>
            </a:r>
            <a:endParaRPr lang="uk-UA" sz="280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(1854 - 1915)</a:t>
            </a:r>
            <a:endParaRPr lang="uk-UA" sz="28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кутник 8"/>
          <p:cNvSpPr/>
          <p:nvPr/>
        </p:nvSpPr>
        <p:spPr>
          <a:xfrm>
            <a:off x="3554069" y="4854616"/>
            <a:ext cx="229234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Луї </a:t>
            </a:r>
          </a:p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Пастер</a:t>
            </a:r>
          </a:p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(1822 - 1895)</a:t>
            </a:r>
            <a:endParaRPr lang="uk-UA" sz="28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4070" y="2205235"/>
            <a:ext cx="2285402" cy="241016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207" y="2175576"/>
            <a:ext cx="2211949" cy="241016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4420" y="2175576"/>
            <a:ext cx="2262412" cy="235084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13" y="2205235"/>
            <a:ext cx="2625862" cy="2410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375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1848"/>
            <a:ext cx="12192000" cy="6856327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4319676" y="366252"/>
            <a:ext cx="35526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Імунна система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595" y="1377163"/>
            <a:ext cx="7924799" cy="4414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38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9" y="1673"/>
            <a:ext cx="12192000" cy="6856327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6039292" y="390177"/>
            <a:ext cx="5889471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Імунна система </a:t>
            </a:r>
          </a:p>
          <a:p>
            <a:pPr algn="ctr"/>
            <a:r>
              <a:rPr lang="uk-UA" sz="3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сукупність органів, </a:t>
            </a:r>
          </a:p>
          <a:p>
            <a:pPr algn="ctr"/>
            <a:r>
              <a:rPr lang="uk-UA" sz="3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тканин, клітин,</a:t>
            </a:r>
          </a:p>
          <a:p>
            <a:pPr algn="ctr"/>
            <a:r>
              <a:rPr lang="uk-UA" sz="3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які захищають організм </a:t>
            </a:r>
          </a:p>
          <a:p>
            <a:pPr algn="ctr"/>
            <a:r>
              <a:rPr lang="uk-UA" sz="3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 генетично </a:t>
            </a:r>
          </a:p>
          <a:p>
            <a:pPr algn="ctr"/>
            <a:r>
              <a:rPr lang="uk-UA" sz="3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чужорідних клітин або речовин, що надходять </a:t>
            </a:r>
          </a:p>
          <a:p>
            <a:pPr algn="ctr"/>
            <a:r>
              <a:rPr lang="uk-UA" sz="3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із навколишнього середовища чи утворюються в організмі  </a:t>
            </a:r>
          </a:p>
        </p:txBody>
      </p:sp>
      <p:sp>
        <p:nvSpPr>
          <p:cNvPr id="6" name="Прямокутник 5"/>
          <p:cNvSpPr/>
          <p:nvPr/>
        </p:nvSpPr>
        <p:spPr>
          <a:xfrm>
            <a:off x="4250989" y="5214268"/>
            <a:ext cx="39462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bg2">
                    <a:lumMod val="25000"/>
                  </a:schemeClr>
                </a:solidFill>
              </a:rPr>
              <a:t>Зв</a:t>
            </a:r>
            <a:r>
              <a:rPr lang="en-US" sz="3600" b="1" dirty="0" smtClean="0">
                <a:solidFill>
                  <a:schemeClr val="bg2">
                    <a:lumMod val="25000"/>
                  </a:schemeClr>
                </a:solidFill>
              </a:rPr>
              <a:t>’</a:t>
            </a:r>
            <a:r>
              <a:rPr lang="uk-UA" sz="3600" b="1" dirty="0" err="1" smtClean="0">
                <a:solidFill>
                  <a:schemeClr val="bg2">
                    <a:lumMod val="25000"/>
                  </a:schemeClr>
                </a:solidFill>
              </a:rPr>
              <a:t>язок</a:t>
            </a:r>
            <a:endParaRPr lang="uk-UA" sz="3600" b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Прямокутник 6"/>
          <p:cNvSpPr/>
          <p:nvPr/>
        </p:nvSpPr>
        <p:spPr>
          <a:xfrm>
            <a:off x="304759" y="5854251"/>
            <a:ext cx="39462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bg2">
                    <a:lumMod val="25000"/>
                  </a:schemeClr>
                </a:solidFill>
              </a:rPr>
              <a:t>клітини</a:t>
            </a:r>
          </a:p>
        </p:txBody>
      </p:sp>
      <p:sp>
        <p:nvSpPr>
          <p:cNvPr id="8" name="Прямокутник 7"/>
          <p:cNvSpPr/>
          <p:nvPr/>
        </p:nvSpPr>
        <p:spPr>
          <a:xfrm>
            <a:off x="7742627" y="5797788"/>
            <a:ext cx="39462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bg2">
                    <a:lumMod val="25000"/>
                  </a:schemeClr>
                </a:solidFill>
              </a:rPr>
              <a:t>органи</a:t>
            </a:r>
          </a:p>
        </p:txBody>
      </p:sp>
      <p:sp>
        <p:nvSpPr>
          <p:cNvPr id="9" name="Подвійна стрілка вліво/вправо 8"/>
          <p:cNvSpPr/>
          <p:nvPr/>
        </p:nvSpPr>
        <p:spPr>
          <a:xfrm>
            <a:off x="3406090" y="5863833"/>
            <a:ext cx="5303520" cy="730591"/>
          </a:xfrm>
          <a:prstGeom prst="left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рямокутник 9"/>
          <p:cNvSpPr/>
          <p:nvPr/>
        </p:nvSpPr>
        <p:spPr>
          <a:xfrm>
            <a:off x="3616402" y="5933011"/>
            <a:ext cx="48828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>
                <a:solidFill>
                  <a:schemeClr val="bg2">
                    <a:lumMod val="25000"/>
                  </a:schemeClr>
                </a:solidFill>
              </a:rPr>
              <a:t>с</a:t>
            </a:r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</a:rPr>
              <a:t>игнальні білки - </a:t>
            </a:r>
            <a:r>
              <a:rPr lang="uk-UA" sz="2800" b="1" dirty="0" err="1" smtClean="0">
                <a:solidFill>
                  <a:srgbClr val="FF0000"/>
                </a:solidFill>
              </a:rPr>
              <a:t>цитокініни</a:t>
            </a:r>
            <a:endParaRPr lang="uk-UA" sz="2800" b="1" dirty="0" smtClean="0">
              <a:solidFill>
                <a:srgbClr val="FF0000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240" y="680484"/>
            <a:ext cx="3630448" cy="4877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79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9390"/>
            <a:ext cx="12192000" cy="697739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9464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Клітини імунної системи</a:t>
            </a:r>
            <a:endParaRPr lang="uk-UA" sz="3600" b="1" dirty="0">
              <a:solidFill>
                <a:srgbClr val="FF66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кутник 10"/>
          <p:cNvSpPr/>
          <p:nvPr/>
        </p:nvSpPr>
        <p:spPr>
          <a:xfrm>
            <a:off x="1530096" y="1275163"/>
            <a:ext cx="42370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основні</a:t>
            </a:r>
          </a:p>
        </p:txBody>
      </p:sp>
      <p:sp>
        <p:nvSpPr>
          <p:cNvPr id="12" name="Прямокутник 11"/>
          <p:cNvSpPr/>
          <p:nvPr/>
        </p:nvSpPr>
        <p:spPr>
          <a:xfrm>
            <a:off x="6872478" y="1275163"/>
            <a:ext cx="33375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допоміжні</a:t>
            </a:r>
          </a:p>
        </p:txBody>
      </p:sp>
      <p:sp>
        <p:nvSpPr>
          <p:cNvPr id="13" name="Прямокутник 12"/>
          <p:cNvSpPr/>
          <p:nvPr/>
        </p:nvSpPr>
        <p:spPr>
          <a:xfrm>
            <a:off x="441377" y="5340746"/>
            <a:ext cx="26079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 - лімфоцити</a:t>
            </a:r>
          </a:p>
        </p:txBody>
      </p:sp>
      <p:sp>
        <p:nvSpPr>
          <p:cNvPr id="16" name="Прямокутник 15"/>
          <p:cNvSpPr/>
          <p:nvPr/>
        </p:nvSpPr>
        <p:spPr>
          <a:xfrm>
            <a:off x="7800581" y="5340746"/>
            <a:ext cx="39605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тромбоцити</a:t>
            </a:r>
          </a:p>
        </p:txBody>
      </p:sp>
      <p:sp>
        <p:nvSpPr>
          <p:cNvPr id="17" name="Прямокутник 16"/>
          <p:cNvSpPr/>
          <p:nvPr/>
        </p:nvSpPr>
        <p:spPr>
          <a:xfrm>
            <a:off x="4103950" y="5340746"/>
            <a:ext cx="30681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- лімфоцити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921" y="2624718"/>
            <a:ext cx="2768528" cy="254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01" y="2676492"/>
            <a:ext cx="2607925" cy="251601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8845" y="2550839"/>
            <a:ext cx="3264051" cy="2540000"/>
          </a:xfrm>
          <a:prstGeom prst="rect">
            <a:avLst/>
          </a:prstGeom>
        </p:spPr>
      </p:pic>
      <p:sp>
        <p:nvSpPr>
          <p:cNvPr id="24" name="Штрихова стрілка вправо 23"/>
          <p:cNvSpPr/>
          <p:nvPr/>
        </p:nvSpPr>
        <p:spPr>
          <a:xfrm rot="8353984">
            <a:off x="3866755" y="1044651"/>
            <a:ext cx="676598" cy="288031"/>
          </a:xfrm>
          <a:prstGeom prst="strip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6" name="Штрихова стрілка вправо 25"/>
          <p:cNvSpPr/>
          <p:nvPr/>
        </p:nvSpPr>
        <p:spPr>
          <a:xfrm rot="2128547">
            <a:off x="7775070" y="1071139"/>
            <a:ext cx="735624" cy="340632"/>
          </a:xfrm>
          <a:prstGeom prst="strip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7" name="Штрихова стрілка вправо 26"/>
          <p:cNvSpPr/>
          <p:nvPr/>
        </p:nvSpPr>
        <p:spPr>
          <a:xfrm rot="8353984">
            <a:off x="2581626" y="2002023"/>
            <a:ext cx="963800" cy="266469"/>
          </a:xfrm>
          <a:prstGeom prst="strip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8" name="Штрихова стрілка вправо 27"/>
          <p:cNvSpPr/>
          <p:nvPr/>
        </p:nvSpPr>
        <p:spPr>
          <a:xfrm rot="2100932">
            <a:off x="4140630" y="1984974"/>
            <a:ext cx="968269" cy="247611"/>
          </a:xfrm>
          <a:prstGeom prst="strip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9" name="Штрихова стрілка вправо 28"/>
          <p:cNvSpPr/>
          <p:nvPr/>
        </p:nvSpPr>
        <p:spPr>
          <a:xfrm rot="2783528">
            <a:off x="8684597" y="1970230"/>
            <a:ext cx="676598" cy="309414"/>
          </a:xfrm>
          <a:prstGeom prst="strip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5443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1503</TotalTime>
  <Words>386</Words>
  <Application>Microsoft Office PowerPoint</Application>
  <PresentationFormat>Широкий екран</PresentationFormat>
  <Paragraphs>109</Paragraphs>
  <Slides>18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Тема Office</vt:lpstr>
      <vt:lpstr>Імунна регуляція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Клітини імунної системи</vt:lpstr>
      <vt:lpstr>Презентація PowerPoint</vt:lpstr>
      <vt:lpstr>Кістковий мозок -  кровотворний орган,  у якому містяться стовбурові клітини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Вчитель біології</dc:creator>
  <cp:lastModifiedBy>Вчитель біології</cp:lastModifiedBy>
  <cp:revision>98</cp:revision>
  <dcterms:created xsi:type="dcterms:W3CDTF">2017-02-04T17:11:58Z</dcterms:created>
  <dcterms:modified xsi:type="dcterms:W3CDTF">2017-02-23T22:39:26Z</dcterms:modified>
</cp:coreProperties>
</file>