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66" r:id="rId3"/>
    <p:sldId id="258" r:id="rId4"/>
    <p:sldId id="283" r:id="rId5"/>
    <p:sldId id="290" r:id="rId6"/>
    <p:sldId id="263" r:id="rId7"/>
    <p:sldId id="282" r:id="rId8"/>
    <p:sldId id="285" r:id="rId9"/>
    <p:sldId id="284" r:id="rId10"/>
    <p:sldId id="287" r:id="rId11"/>
    <p:sldId id="291" r:id="rId12"/>
    <p:sldId id="292" r:id="rId13"/>
    <p:sldId id="274" r:id="rId14"/>
    <p:sldId id="293" r:id="rId15"/>
    <p:sldId id="278" r:id="rId16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932" autoAdjust="0"/>
    <p:restoredTop sz="92791" autoAdjust="0"/>
  </p:normalViewPr>
  <p:slideViewPr>
    <p:cSldViewPr snapToGrid="0">
      <p:cViewPr varScale="1">
        <p:scale>
          <a:sx n="74" d="100"/>
          <a:sy n="74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37618B-8639-4574-B11F-F246E49FA6A0}" type="datetimeFigureOut">
              <a:rPr lang="uk-UA" smtClean="0"/>
              <a:t>23.02.2017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6A7A4-530A-43AF-9D30-9DBA544E02B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40718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6A7A4-530A-43AF-9D30-9DBA544E02B2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91670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23.02.2017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9399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23.02.2017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4747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23.02.2017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8277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23.02.2017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22727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23.02.2017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0143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23.02.2017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44132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23.02.2017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2044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23.02.2017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52007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23.02.2017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76490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23.02.2017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06368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23.02.2017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6075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5CD6A-B276-4943-9462-E540FD74D438}" type="datetimeFigureOut">
              <a:rPr lang="uk-UA" smtClean="0"/>
              <a:t>23.02.2017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4259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32.png"/><Relationship Id="rId4" Type="http://schemas.openxmlformats.org/officeDocument/2006/relationships/image" Target="../media/image3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38199" y="1009361"/>
            <a:ext cx="10515600" cy="2469515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Імунітет</a:t>
            </a:r>
            <a:endParaRPr lang="uk-UA" sz="48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7"/>
          <p:cNvSpPr/>
          <p:nvPr/>
        </p:nvSpPr>
        <p:spPr>
          <a:xfrm>
            <a:off x="7620000" y="4507219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Марцін Інна Миколаївна</a:t>
            </a:r>
            <a:br>
              <a:rPr lang="uk-UA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біології вищої  категорії, 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– методист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Катеринопільської ЗОШ </a:t>
            </a:r>
            <a:r>
              <a:rPr lang="en-US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– III </a:t>
            </a: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ступенів № 1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Катеринопільського району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Черкаської області </a:t>
            </a:r>
            <a:r>
              <a:rPr lang="ru-RU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90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Причини </a:t>
            </a:r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імунодефіцитних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станів людини</a:t>
            </a:r>
            <a:endParaRPr lang="uk-UA" sz="3600" b="1" dirty="0" smtClean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201077" y="1281024"/>
            <a:ext cx="5229777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орушення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раціонального харчування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виснаження організму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6417542" y="1281024"/>
            <a:ext cx="5229777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ронічні інфекції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паразитарні хвороби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14" y="3232597"/>
            <a:ext cx="2628403" cy="32969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231" y="3232597"/>
            <a:ext cx="2681086" cy="32969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76731" y="3232597"/>
            <a:ext cx="2642449" cy="32969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560" y="3232597"/>
            <a:ext cx="2600060" cy="329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6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Причини </a:t>
            </a:r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імунодефіцитних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станів людини</a:t>
            </a:r>
            <a:endParaRPr lang="uk-UA" sz="3600" b="1" dirty="0" smtClean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159099" y="1281024"/>
            <a:ext cx="5842366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еликі втрати крові, опіки або захворювання нирок</a:t>
            </a:r>
          </a:p>
        </p:txBody>
      </p:sp>
      <p:sp>
        <p:nvSpPr>
          <p:cNvPr id="7" name="Прямокутник 6"/>
          <p:cNvSpPr/>
          <p:nvPr/>
        </p:nvSpPr>
        <p:spPr>
          <a:xfrm>
            <a:off x="7624293" y="1281024"/>
            <a:ext cx="402302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ажкі травми й операції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71" y="2558386"/>
            <a:ext cx="2759879" cy="17429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92" y="4573170"/>
            <a:ext cx="2776558" cy="192351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254" y="2135530"/>
            <a:ext cx="2810546" cy="198185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125" y="4404866"/>
            <a:ext cx="2733675" cy="20860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152" y="2481353"/>
            <a:ext cx="3200400" cy="392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4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Причини </a:t>
            </a:r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імунодефіцитних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станів людини</a:t>
            </a:r>
            <a:endParaRPr lang="uk-UA" sz="3600" b="1" dirty="0" smtClean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201077" y="1281024"/>
            <a:ext cx="522977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ндокринні порушення</a:t>
            </a:r>
          </a:p>
        </p:txBody>
      </p:sp>
      <p:sp>
        <p:nvSpPr>
          <p:cNvPr id="7" name="Прямокутник 6"/>
          <p:cNvSpPr/>
          <p:nvPr/>
        </p:nvSpPr>
        <p:spPr>
          <a:xfrm>
            <a:off x="6417542" y="1281024"/>
            <a:ext cx="5229777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живання різних лікарських препаратів і наркотичних засобів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14" y="2638292"/>
            <a:ext cx="2153821" cy="27887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329" y="2638292"/>
            <a:ext cx="3515609" cy="27957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649" y="2603713"/>
            <a:ext cx="1905266" cy="285789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352" y="2603713"/>
            <a:ext cx="3064412" cy="276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2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387551" y="596384"/>
            <a:ext cx="49596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Навчаємося пізнавати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0668" y="337840"/>
            <a:ext cx="2524125" cy="1809750"/>
          </a:xfrm>
          <a:prstGeom prst="rect">
            <a:avLst/>
          </a:prstGeom>
        </p:spPr>
      </p:pic>
      <p:sp>
        <p:nvSpPr>
          <p:cNvPr id="9" name="Прямокутник 8"/>
          <p:cNvSpPr/>
          <p:nvPr/>
        </p:nvSpPr>
        <p:spPr>
          <a:xfrm>
            <a:off x="7715744" y="2863184"/>
            <a:ext cx="4019049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Творча робота.</a:t>
            </a:r>
          </a:p>
          <a:p>
            <a:pPr algn="ctr"/>
            <a:r>
              <a:rPr lang="uk-UA" sz="24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Опис хвороби за планом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1.Актуальність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2.Збудник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Джерело інфекції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Механізм передачі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Симптоми захворювання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Виявлення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Профілактика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Лікування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27" y="1581168"/>
            <a:ext cx="6216410" cy="4938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99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4035064" y="596384"/>
            <a:ext cx="36646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718" y="1571222"/>
            <a:ext cx="5752563" cy="4559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3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8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61207" y="253363"/>
            <a:ext cx="1186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Література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681284" y="1250674"/>
            <a:ext cx="495966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poradum.com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life-after-ato.com.ua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dovidkam.com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medical.in.ua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medprice.com.ua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tabletki.pp.ua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ped-kopilka.com.ua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18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690880" y="377986"/>
            <a:ext cx="51561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Поміркуйте!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Найзнаменитішим алергіком 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 </a:t>
            </a:r>
            <a:r>
              <a:rPr lang="uk-UA"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ранцузький імператор Наполеон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Бонапарт. 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свідченням істориків, 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напад «весняної нежиті»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трапився з ним 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 час знаменитої й вирішальної 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періоду наполеонівських війн битви при Ватерлоо. 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хто знає, 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чим би все закінчилося, 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якби алергія «не втрутилася» 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хід історії Європи. 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яким чином 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 могло би відбутися?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738" y="377986"/>
            <a:ext cx="5499828" cy="618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8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0"/>
            <a:ext cx="12192000" cy="6856327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406400" y="473202"/>
            <a:ext cx="114046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Алергія - 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Імунне порушення, спричинене невиправданим підвищенням імунної відповіді на дію певних чинників</a:t>
            </a:r>
            <a:r>
              <a:rPr lang="uk-UA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406400" y="5887513"/>
            <a:ext cx="1140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Алергологія</a:t>
            </a:r>
            <a:r>
              <a:rPr lang="uk-UA" sz="3600" b="1" dirty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наука про алергічні захворювання</a:t>
            </a:r>
            <a:r>
              <a:rPr lang="uk-UA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700" y="1981307"/>
            <a:ext cx="81280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37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4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Алергічні захворювання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540285" y="5101917"/>
            <a:ext cx="303259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ронхіальна астма</a:t>
            </a:r>
          </a:p>
        </p:txBody>
      </p:sp>
      <p:sp>
        <p:nvSpPr>
          <p:cNvPr id="10" name="Прямокутник 9"/>
          <p:cNvSpPr/>
          <p:nvPr/>
        </p:nvSpPr>
        <p:spPr>
          <a:xfrm>
            <a:off x="3903458" y="5101917"/>
            <a:ext cx="350380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лергічний риніт</a:t>
            </a:r>
          </a:p>
        </p:txBody>
      </p:sp>
      <p:sp>
        <p:nvSpPr>
          <p:cNvPr id="11" name="Прямокутник 10"/>
          <p:cNvSpPr/>
          <p:nvPr/>
        </p:nvSpPr>
        <p:spPr>
          <a:xfrm>
            <a:off x="8047729" y="5101917"/>
            <a:ext cx="350380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лергічний дерматит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92" y="1425412"/>
            <a:ext cx="2667000" cy="2286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92" y="3711412"/>
            <a:ext cx="2667000" cy="12668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391" y="1413604"/>
            <a:ext cx="3513868" cy="35528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780" y="1438800"/>
            <a:ext cx="3913752" cy="355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19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4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Алергічні захворювання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540285" y="5101917"/>
            <a:ext cx="303259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арчова алергія</a:t>
            </a:r>
          </a:p>
        </p:txBody>
      </p:sp>
      <p:sp>
        <p:nvSpPr>
          <p:cNvPr id="10" name="Прямокутник 9"/>
          <p:cNvSpPr/>
          <p:nvPr/>
        </p:nvSpPr>
        <p:spPr>
          <a:xfrm>
            <a:off x="4344099" y="5101917"/>
            <a:ext cx="350380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лергія на ліки</a:t>
            </a:r>
          </a:p>
        </p:txBody>
      </p:sp>
      <p:sp>
        <p:nvSpPr>
          <p:cNvPr id="11" name="Прямокутник 10"/>
          <p:cNvSpPr/>
          <p:nvPr/>
        </p:nvSpPr>
        <p:spPr>
          <a:xfrm>
            <a:off x="8047729" y="5101917"/>
            <a:ext cx="350380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поліноз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02" y="1751528"/>
            <a:ext cx="3396456" cy="28223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166" y="1751528"/>
            <a:ext cx="3627037" cy="28223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728" y="1751528"/>
            <a:ext cx="3684925" cy="282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65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161207" y="311517"/>
            <a:ext cx="1186958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Алергени – </a:t>
            </a:r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речовини, що викликають алергію</a:t>
            </a:r>
          </a:p>
          <a:p>
            <a:pPr algn="ctr"/>
            <a:endParaRPr lang="uk-UA" sz="2800" b="1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Зовнішні алергени                           Внутрішні алергени</a:t>
            </a:r>
            <a:endParaRPr lang="uk-UA" sz="2800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67" y="2361998"/>
            <a:ext cx="2438400" cy="18764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269" y="2333423"/>
            <a:ext cx="1905000" cy="190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67" y="4552450"/>
            <a:ext cx="2438400" cy="19256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734" y="4400449"/>
            <a:ext cx="1883535" cy="20776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2969" y="2579989"/>
            <a:ext cx="3810330" cy="2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36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4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Причиною алергії є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err="1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гістамін</a:t>
            </a:r>
            <a:endParaRPr lang="uk-UA" sz="3600" b="1" dirty="0" smtClean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5" y="1365160"/>
            <a:ext cx="8358389" cy="479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61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4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Алергічні реакції</a:t>
            </a:r>
            <a:endParaRPr lang="uk-UA" sz="3600" b="1" dirty="0" smtClean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19" y="1629957"/>
            <a:ext cx="3028011" cy="33106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672" y="1629957"/>
            <a:ext cx="3225953" cy="33501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475" y="1629956"/>
            <a:ext cx="3569381" cy="331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Виявити той алерген, який викликає нездужання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486097" y="921092"/>
            <a:ext cx="1064833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оловне для лікування алергії</a:t>
            </a:r>
            <a:endParaRPr lang="uk-UA" sz="24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кутник 13"/>
          <p:cNvSpPr/>
          <p:nvPr/>
        </p:nvSpPr>
        <p:spPr>
          <a:xfrm>
            <a:off x="486097" y="5715379"/>
            <a:ext cx="11278984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 причина виникнення алергії є виділення антитіл на алергени й ослаблена імунна система, унаслідок чого виникає підвищена чутливість організму</a:t>
            </a:r>
            <a:endParaRPr lang="uk-UA" sz="24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139" y="1382757"/>
            <a:ext cx="42862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61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</TotalTime>
  <Words>268</Words>
  <Application>Microsoft Office PowerPoint</Application>
  <PresentationFormat>Широкий екран</PresentationFormat>
  <Paragraphs>80</Paragraphs>
  <Slides>15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Імунітет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Вчитель біології</dc:creator>
  <cp:lastModifiedBy>Вчитель біології</cp:lastModifiedBy>
  <cp:revision>99</cp:revision>
  <dcterms:created xsi:type="dcterms:W3CDTF">2017-02-04T17:11:58Z</dcterms:created>
  <dcterms:modified xsi:type="dcterms:W3CDTF">2017-02-23T21:13:11Z</dcterms:modified>
</cp:coreProperties>
</file>