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66" r:id="rId3"/>
    <p:sldId id="258" r:id="rId4"/>
    <p:sldId id="263" r:id="rId5"/>
    <p:sldId id="269" r:id="rId6"/>
    <p:sldId id="282" r:id="rId7"/>
    <p:sldId id="283" r:id="rId8"/>
    <p:sldId id="284" r:id="rId9"/>
    <p:sldId id="285" r:id="rId10"/>
    <p:sldId id="287" r:id="rId11"/>
    <p:sldId id="286" r:id="rId12"/>
    <p:sldId id="288" r:id="rId13"/>
    <p:sldId id="261" r:id="rId14"/>
    <p:sldId id="289" r:id="rId15"/>
    <p:sldId id="268" r:id="rId16"/>
    <p:sldId id="275" r:id="rId17"/>
    <p:sldId id="264" r:id="rId18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932" autoAdjust="0"/>
    <p:restoredTop sz="92791" autoAdjust="0"/>
  </p:normalViewPr>
  <p:slideViewPr>
    <p:cSldViewPr snapToGrid="0">
      <p:cViewPr varScale="1">
        <p:scale>
          <a:sx n="74" d="100"/>
          <a:sy n="74" d="100"/>
        </p:scale>
        <p:origin x="90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BC66B9-571A-4BA6-8C8A-9924A50CF22A}" type="datetimeFigureOut">
              <a:rPr lang="uk-UA" smtClean="0"/>
              <a:t>22.02.2017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52C72-5D70-4F53-8D26-D5D23DF76C7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73704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52C72-5D70-4F53-8D26-D5D23DF76C7C}" type="slidenum">
              <a:rPr lang="uk-UA" smtClean="0"/>
              <a:t>17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25788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22.02.2017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69399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22.02.2017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74747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22.02.2017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98277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22.02.2017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22727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22.02.2017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0143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22.02.2017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44132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22.02.2017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02044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22.02.2017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52007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22.02.2017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76490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22.02.2017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06368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5CD6A-B276-4943-9462-E540FD74D438}" type="datetimeFigureOut">
              <a:rPr lang="uk-UA" smtClean="0"/>
              <a:t>22.02.2017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60757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5CD6A-B276-4943-9462-E540FD74D438}" type="datetimeFigureOut">
              <a:rPr lang="uk-UA" smtClean="0"/>
              <a:t>22.02.2017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8C2E2-6D6F-4D5D-B2AF-4BD89843A18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94259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Relationship Id="rId9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38199" y="1009361"/>
            <a:ext cx="10515600" cy="2469515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Імунітет</a:t>
            </a:r>
            <a:endParaRPr lang="uk-UA" sz="4800" b="1" dirty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7"/>
          <p:cNvSpPr/>
          <p:nvPr/>
        </p:nvSpPr>
        <p:spPr>
          <a:xfrm>
            <a:off x="7620000" y="4507219"/>
            <a:ext cx="4572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Марцін Інна Миколаївна</a:t>
            </a:r>
            <a:br>
              <a:rPr lang="uk-UA" sz="2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біології вищої  категорії, </a:t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– методист</a:t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Катеринопільської ЗОШ </a:t>
            </a:r>
            <a:r>
              <a:rPr lang="en-US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 – III </a:t>
            </a: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ступенів № 1</a:t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Катеринопільського району</a:t>
            </a:r>
            <a:b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Черкаської області </a:t>
            </a:r>
            <a:r>
              <a:rPr lang="ru-RU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90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22414" y="390177"/>
            <a:ext cx="1160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 імунітету</a:t>
            </a: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530943" y="1113452"/>
            <a:ext cx="5229777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риродний вроджений</a:t>
            </a:r>
          </a:p>
          <a:p>
            <a:pPr algn="ctr"/>
            <a:r>
              <a:rPr lang="uk-UA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нтитіла присутні з дня народження</a:t>
            </a:r>
          </a:p>
        </p:txBody>
      </p:sp>
      <p:sp>
        <p:nvSpPr>
          <p:cNvPr id="7" name="Прямокутник 6"/>
          <p:cNvSpPr/>
          <p:nvPr/>
        </p:nvSpPr>
        <p:spPr>
          <a:xfrm>
            <a:off x="5760720" y="1113452"/>
            <a:ext cx="5229777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риродний набутий</a:t>
            </a:r>
          </a:p>
          <a:p>
            <a:pPr algn="ctr"/>
            <a:r>
              <a:rPr lang="uk-UA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нтитіла виробляються в процесі життя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643" y="2667724"/>
            <a:ext cx="4254437" cy="36782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432" y="2667724"/>
            <a:ext cx="3145536" cy="367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6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22414" y="390177"/>
            <a:ext cx="1160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 імунітету</a:t>
            </a: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530943" y="1113452"/>
            <a:ext cx="5229777" cy="14465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ктивний штучний</a:t>
            </a:r>
          </a:p>
          <a:p>
            <a:pPr algn="ctr"/>
            <a:r>
              <a:rPr lang="uk-UA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профілактичне щеплення (вакцинація) – </a:t>
            </a:r>
          </a:p>
          <a:p>
            <a:pPr algn="ctr"/>
            <a:r>
              <a:rPr lang="uk-UA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ведення в організм ослабленої або вбитої культури мікроорганізмів</a:t>
            </a:r>
          </a:p>
        </p:txBody>
      </p:sp>
      <p:sp>
        <p:nvSpPr>
          <p:cNvPr id="7" name="Прямокутник 6"/>
          <p:cNvSpPr/>
          <p:nvPr/>
        </p:nvSpPr>
        <p:spPr>
          <a:xfrm>
            <a:off x="5760720" y="1113452"/>
            <a:ext cx="5229777" cy="113877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асивний штучний</a:t>
            </a:r>
          </a:p>
          <a:p>
            <a:pPr algn="ctr"/>
            <a:r>
              <a:rPr lang="uk-UA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uk-UA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ікувальне щеплення (сироватка) – </a:t>
            </a:r>
          </a:p>
          <a:p>
            <a:pPr algn="ctr"/>
            <a:r>
              <a:rPr lang="uk-UA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ведення в організм готові антитіла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052" y="3186943"/>
            <a:ext cx="4083558" cy="30441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108" y="3186943"/>
            <a:ext cx="2667000" cy="3044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32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22414" y="390177"/>
            <a:ext cx="1160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Щеплення</a:t>
            </a: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144" y="1316736"/>
            <a:ext cx="9125712" cy="521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09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782"/>
            <a:ext cx="12192000" cy="6943059"/>
          </a:xfrm>
          <a:prstGeom prst="rect">
            <a:avLst/>
          </a:prstGeom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838200" y="365126"/>
            <a:ext cx="10515600" cy="1936114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Імунна відповідь – </a:t>
            </a:r>
          </a:p>
          <a:p>
            <a:pPr algn="ctr"/>
            <a:r>
              <a:rPr lang="uk-UA" sz="27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сукупність реакцій, що виникають в організмі </a:t>
            </a:r>
          </a:p>
          <a:p>
            <a:pPr algn="ctr"/>
            <a:r>
              <a:rPr lang="uk-UA" sz="27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відповідь на чужорідний матеріал</a:t>
            </a:r>
          </a:p>
          <a:p>
            <a:pPr algn="ctr"/>
            <a:endParaRPr lang="uk-UA" sz="27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7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Імунні реакції</a:t>
            </a:r>
            <a:endParaRPr lang="uk-UA" sz="27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404037" y="5520544"/>
            <a:ext cx="37523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Реакції </a:t>
            </a:r>
          </a:p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фагоцитозу</a:t>
            </a:r>
            <a:endParaRPr lang="uk-UA" sz="28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4701544" y="5495165"/>
            <a:ext cx="30653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Реакції аглютинації</a:t>
            </a:r>
            <a:endParaRPr lang="uk-UA" sz="28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7877175" y="5495165"/>
            <a:ext cx="39462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Реакції </a:t>
            </a:r>
          </a:p>
          <a:p>
            <a:pPr algn="ctr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лізису</a:t>
            </a:r>
            <a:endParaRPr lang="uk-UA" sz="28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07" y="2516140"/>
            <a:ext cx="3310890" cy="30217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115" y="2468879"/>
            <a:ext cx="3841003" cy="305166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717" y="2468879"/>
            <a:ext cx="3185683" cy="3021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21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14" y="1673"/>
            <a:ext cx="12264014" cy="685632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19744" y="392369"/>
            <a:ext cx="8437419" cy="771413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 імунної відповіді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uk-UA" sz="3600" b="1" dirty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half" idx="2"/>
          </p:nvPr>
        </p:nvSpPr>
        <p:spPr>
          <a:xfrm>
            <a:off x="526865" y="1801091"/>
            <a:ext cx="5533128" cy="1950720"/>
          </a:xfrm>
        </p:spPr>
        <p:txBody>
          <a:bodyPr>
            <a:normAutofit/>
          </a:bodyPr>
          <a:lstStyle/>
          <a:p>
            <a:pPr marL="514350" indent="-514350" algn="ctr">
              <a:buAutoNum type="arabicPeriod"/>
            </a:pP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Клітинний імунітет:</a:t>
            </a: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участю Т – лімфоцитів;</a:t>
            </a: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за участю фагоцитів</a:t>
            </a:r>
          </a:p>
          <a:p>
            <a:pPr algn="ctr"/>
            <a:endPara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Місце для тексту 4"/>
          <p:cNvSpPr txBox="1">
            <a:spLocks/>
          </p:cNvSpPr>
          <p:nvPr/>
        </p:nvSpPr>
        <p:spPr>
          <a:xfrm>
            <a:off x="6522188" y="1801091"/>
            <a:ext cx="4785892" cy="2209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Гуморальний імунітет:</a:t>
            </a: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за участю антитіл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за участю інтерферонів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63" y="3961967"/>
            <a:ext cx="2857500" cy="21431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429" y="3961967"/>
            <a:ext cx="2835509" cy="21052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188" y="4010890"/>
            <a:ext cx="2622000" cy="20563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2478" y="3961968"/>
            <a:ext cx="2481523" cy="214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9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14" y="1673"/>
            <a:ext cx="12264014" cy="685632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19744" y="392369"/>
            <a:ext cx="8437419" cy="771413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 імунної відповіді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uk-UA" sz="3600" b="1" dirty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half" idx="2"/>
          </p:nvPr>
        </p:nvSpPr>
        <p:spPr>
          <a:xfrm>
            <a:off x="608592" y="4096311"/>
            <a:ext cx="3143250" cy="1971980"/>
          </a:xfrm>
        </p:spPr>
        <p:txBody>
          <a:bodyPr>
            <a:normAutofit lnSpcReduction="10000"/>
          </a:bodyPr>
          <a:lstStyle/>
          <a:p>
            <a:pPr algn="ctr"/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Імунологічна </a:t>
            </a:r>
            <a:r>
              <a:rPr lang="uk-UA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ять</a:t>
            </a:r>
          </a:p>
          <a:p>
            <a:pPr algn="ctr"/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антигени правця 10 років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" name="Місце для тексту 4"/>
          <p:cNvSpPr txBox="1">
            <a:spLocks/>
          </p:cNvSpPr>
          <p:nvPr/>
        </p:nvSpPr>
        <p:spPr>
          <a:xfrm>
            <a:off x="4835741" y="4230940"/>
            <a:ext cx="2860457" cy="12554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Імунологічна толерантність</a:t>
            </a: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Місце для тексту 4"/>
          <p:cNvSpPr txBox="1">
            <a:spLocks/>
          </p:cNvSpPr>
          <p:nvPr/>
        </p:nvSpPr>
        <p:spPr>
          <a:xfrm>
            <a:off x="8375073" y="4096311"/>
            <a:ext cx="3138053" cy="10395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Алергічні реакції</a:t>
            </a:r>
            <a:endPara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92" y="1360046"/>
            <a:ext cx="3306585" cy="254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224" y="1360046"/>
            <a:ext cx="3023078" cy="2540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350" y="1360046"/>
            <a:ext cx="3016775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5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161207" y="1167763"/>
            <a:ext cx="11869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709" y="2419484"/>
            <a:ext cx="3164581" cy="306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73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048000" y="21589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Література</a:t>
            </a:r>
          </a:p>
        </p:txBody>
      </p:sp>
      <p:sp>
        <p:nvSpPr>
          <p:cNvPr id="4" name="Прямокутник 3"/>
          <p:cNvSpPr/>
          <p:nvPr/>
        </p:nvSpPr>
        <p:spPr>
          <a:xfrm>
            <a:off x="323850" y="1112525"/>
            <a:ext cx="1148207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medical.in.ua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life.pravda.com.ua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podillyanews.com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intranet.tdmu.edu.ua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www.fleming.pro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amizon.ua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aromatherapy.org.ua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://comms.com.ua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4000" dirty="0" smtClean="0"/>
          </a:p>
        </p:txBody>
      </p:sp>
    </p:spTree>
    <p:extLst>
      <p:ext uri="{BB962C8B-B14F-4D97-AF65-F5344CB8AC3E}">
        <p14:creationId xmlns:p14="http://schemas.microsoft.com/office/powerpoint/2010/main" val="215238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7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690880" y="377986"/>
            <a:ext cx="1089152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Знайомтеся!</a:t>
            </a:r>
          </a:p>
          <a:p>
            <a:pPr algn="ctr"/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Лауреати Нобелівської премії з фізіології й медицини за дослідження, </a:t>
            </a:r>
            <a:r>
              <a:rPr lang="uk-UA" sz="2800" b="1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</a:t>
            </a:r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800" b="1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язані</a:t>
            </a:r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імунітетом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699" y="2001768"/>
            <a:ext cx="2525727" cy="32865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405" y="2062317"/>
            <a:ext cx="2643989" cy="3289930"/>
          </a:xfrm>
          <a:prstGeom prst="rect">
            <a:avLst/>
          </a:prstGeom>
        </p:spPr>
      </p:pic>
      <p:sp>
        <p:nvSpPr>
          <p:cNvPr id="8" name="Прямокутник 7"/>
          <p:cNvSpPr/>
          <p:nvPr/>
        </p:nvSpPr>
        <p:spPr>
          <a:xfrm>
            <a:off x="690880" y="5288340"/>
            <a:ext cx="501904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Ілля Мечников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Захисну функцію організму здійснюють лейкоцити </a:t>
            </a:r>
            <a:endParaRPr lang="uk-UA" sz="28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6623125" y="5288340"/>
            <a:ext cx="501904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Пауль </a:t>
            </a:r>
            <a:r>
              <a:rPr lang="uk-UA" sz="32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Ерліх</a:t>
            </a:r>
            <a:endParaRPr lang="uk-UA" sz="32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Захист організму забезпечують хімічні речовини </a:t>
            </a:r>
            <a:endParaRPr lang="uk-UA" sz="28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88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406400" y="473202"/>
            <a:ext cx="114046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Імунітет - </a:t>
            </a:r>
          </a:p>
          <a:p>
            <a:pPr algn="ctr"/>
            <a:r>
              <a:rPr lang="uk-UA"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датність організму розпізнавати чужорідний матеріал та мобілізувати клітини й речовини на швидке його видалення</a:t>
            </a:r>
            <a:r>
              <a:rPr lang="uk-UA"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40" y="2199132"/>
            <a:ext cx="4572000" cy="28254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830" y="2199132"/>
            <a:ext cx="4382770" cy="2825496"/>
          </a:xfrm>
          <a:prstGeom prst="rect">
            <a:avLst/>
          </a:prstGeom>
        </p:spPr>
      </p:pic>
      <p:sp>
        <p:nvSpPr>
          <p:cNvPr id="8" name="Прямокутник 7"/>
          <p:cNvSpPr/>
          <p:nvPr/>
        </p:nvSpPr>
        <p:spPr>
          <a:xfrm>
            <a:off x="406400" y="5024628"/>
            <a:ext cx="114046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 імунітету</a:t>
            </a:r>
          </a:p>
          <a:p>
            <a:pPr algn="ctr"/>
            <a:endParaRPr lang="uk-UA" sz="3600" b="1" dirty="0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неспецифічний             специфічний</a:t>
            </a:r>
            <a:r>
              <a:rPr lang="uk-UA"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9" name="Стрілка вниз 8"/>
          <p:cNvSpPr/>
          <p:nvPr/>
        </p:nvSpPr>
        <p:spPr>
          <a:xfrm>
            <a:off x="4229100" y="5695950"/>
            <a:ext cx="533400" cy="455355"/>
          </a:xfrm>
          <a:prstGeom prst="downArrow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Стрілка вниз 9"/>
          <p:cNvSpPr/>
          <p:nvPr/>
        </p:nvSpPr>
        <p:spPr>
          <a:xfrm>
            <a:off x="7219950" y="5695950"/>
            <a:ext cx="533400" cy="455355"/>
          </a:xfrm>
          <a:prstGeom prst="downArrow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7337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  <p:sp>
        <p:nvSpPr>
          <p:cNvPr id="5" name="Прямокутник 4"/>
          <p:cNvSpPr/>
          <p:nvPr/>
        </p:nvSpPr>
        <p:spPr>
          <a:xfrm>
            <a:off x="161207" y="311517"/>
            <a:ext cx="1186958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Неспецифічний імунітет –</a:t>
            </a:r>
          </a:p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імунітет, який здійснюється речовинами та клітинами на всі чужі білки та організми, незалежно від їхньої природи</a:t>
            </a:r>
            <a:endParaRPr lang="uk-UA" sz="2800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54" y="1961557"/>
            <a:ext cx="8124092" cy="4404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36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52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22414" y="390177"/>
            <a:ext cx="1160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Неспецифічний гуморальний імунітет</a:t>
            </a: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828122" y="3188222"/>
            <a:ext cx="303259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uk-UA" sz="28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лоридна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кислота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421" y="1228891"/>
            <a:ext cx="1696638" cy="19104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20" y="1234346"/>
            <a:ext cx="1905000" cy="1905000"/>
          </a:xfrm>
          <a:prstGeom prst="rect">
            <a:avLst/>
          </a:prstGeom>
        </p:spPr>
      </p:pic>
      <p:sp>
        <p:nvSpPr>
          <p:cNvPr id="9" name="Прямокутник 8"/>
          <p:cNvSpPr/>
          <p:nvPr/>
        </p:nvSpPr>
        <p:spPr>
          <a:xfrm>
            <a:off x="828122" y="5759357"/>
            <a:ext cx="303259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жовч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768" y="4109679"/>
            <a:ext cx="2194560" cy="1667256"/>
          </a:xfrm>
          <a:prstGeom prst="rect">
            <a:avLst/>
          </a:prstGeom>
        </p:spPr>
      </p:pic>
      <p:sp>
        <p:nvSpPr>
          <p:cNvPr id="11" name="Прямокутник 10"/>
          <p:cNvSpPr/>
          <p:nvPr/>
        </p:nvSpPr>
        <p:spPr>
          <a:xfrm>
            <a:off x="4990838" y="4109679"/>
            <a:ext cx="303259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олочна кислота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059" y="1396593"/>
            <a:ext cx="1803400" cy="2540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375" y="1356906"/>
            <a:ext cx="1743075" cy="2619375"/>
          </a:xfrm>
          <a:prstGeom prst="rect">
            <a:avLst/>
          </a:prstGeom>
        </p:spPr>
      </p:pic>
      <p:sp>
        <p:nvSpPr>
          <p:cNvPr id="14" name="Прямокутник 13"/>
          <p:cNvSpPr/>
          <p:nvPr/>
        </p:nvSpPr>
        <p:spPr>
          <a:xfrm>
            <a:off x="8598507" y="3959230"/>
            <a:ext cx="3032596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ізоцим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слини та сліз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0477" y="1339121"/>
            <a:ext cx="1857377" cy="2637160"/>
          </a:xfrm>
          <a:prstGeom prst="rect">
            <a:avLst/>
          </a:prstGeom>
        </p:spPr>
      </p:pic>
      <p:sp>
        <p:nvSpPr>
          <p:cNvPr id="16" name="Прямокутник 15"/>
          <p:cNvSpPr/>
          <p:nvPr/>
        </p:nvSpPr>
        <p:spPr>
          <a:xfrm>
            <a:off x="5474863" y="5759357"/>
            <a:ext cx="303259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інтерферон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848" y="4913337"/>
            <a:ext cx="1190625" cy="84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79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843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22414" y="390177"/>
            <a:ext cx="1160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Неспецифічний клітинний імунітет</a:t>
            </a: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530943" y="1113452"/>
            <a:ext cx="10648334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Фагоцитоз  -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 поглинання та перетворення лейкоцитами мікроорганізмів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89" y="2313781"/>
            <a:ext cx="7610169" cy="364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61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843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22414" y="390177"/>
            <a:ext cx="1160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Неспецифічний клітинний імунітет</a:t>
            </a: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530943" y="1113452"/>
            <a:ext cx="10648334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Найбільшу фагоцитарну активність виявляють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747" y="2313781"/>
            <a:ext cx="2949677" cy="28987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794" y="2313781"/>
            <a:ext cx="3433916" cy="2842915"/>
          </a:xfrm>
          <a:prstGeom prst="rect">
            <a:avLst/>
          </a:prstGeom>
        </p:spPr>
      </p:pic>
      <p:sp>
        <p:nvSpPr>
          <p:cNvPr id="8" name="Прямокутник 7"/>
          <p:cNvSpPr/>
          <p:nvPr/>
        </p:nvSpPr>
        <p:spPr>
          <a:xfrm>
            <a:off x="2217828" y="5366455"/>
            <a:ext cx="303259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нейрофіл</a:t>
            </a:r>
            <a:endParaRPr lang="uk-UA" sz="28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6861114" y="5366455"/>
            <a:ext cx="303259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моноцит</a:t>
            </a:r>
          </a:p>
        </p:txBody>
      </p:sp>
    </p:spTree>
    <p:extLst>
      <p:ext uri="{BB962C8B-B14F-4D97-AF65-F5344CB8AC3E}">
        <p14:creationId xmlns:p14="http://schemas.microsoft.com/office/powerpoint/2010/main" val="186919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843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22414" y="390177"/>
            <a:ext cx="1160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пецифічний  імунітет - </a:t>
            </a: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530943" y="1113452"/>
            <a:ext cx="10648334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Імунітет, який здійснюється </a:t>
            </a:r>
            <a:r>
              <a:rPr lang="uk-UA" sz="28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імунокомпетентними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речовинами та клітинами, що діють і знищують тільки певний вид чужих білків чи мікроорганізмів</a:t>
            </a:r>
          </a:p>
        </p:txBody>
      </p:sp>
      <p:sp>
        <p:nvSpPr>
          <p:cNvPr id="8" name="Прямокутник 7"/>
          <p:cNvSpPr/>
          <p:nvPr/>
        </p:nvSpPr>
        <p:spPr>
          <a:xfrm>
            <a:off x="6578104" y="5114841"/>
            <a:ext cx="303259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 - лімфоцит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828" y="2735081"/>
            <a:ext cx="2857500" cy="21150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620" y="2673900"/>
            <a:ext cx="2812080" cy="2176248"/>
          </a:xfrm>
          <a:prstGeom prst="rect">
            <a:avLst/>
          </a:prstGeom>
        </p:spPr>
      </p:pic>
      <p:sp>
        <p:nvSpPr>
          <p:cNvPr id="14" name="Прямокутник 13"/>
          <p:cNvSpPr/>
          <p:nvPr/>
        </p:nvSpPr>
        <p:spPr>
          <a:xfrm>
            <a:off x="2217828" y="5114841"/>
            <a:ext cx="303259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- лімфоцит</a:t>
            </a:r>
          </a:p>
        </p:txBody>
      </p:sp>
    </p:spTree>
    <p:extLst>
      <p:ext uri="{BB962C8B-B14F-4D97-AF65-F5344CB8AC3E}">
        <p14:creationId xmlns:p14="http://schemas.microsoft.com/office/powerpoint/2010/main" val="245161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843"/>
            <a:ext cx="12192000" cy="685632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22414" y="390177"/>
            <a:ext cx="1160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пецифічний клітинний імунітет</a:t>
            </a:r>
          </a:p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496" y="1060704"/>
            <a:ext cx="9070848" cy="521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1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</TotalTime>
  <Words>317</Words>
  <Application>Microsoft Office PowerPoint</Application>
  <PresentationFormat>Широкий екран</PresentationFormat>
  <Paragraphs>89</Paragraphs>
  <Slides>17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Імунітет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Форми імунної відповіді:</vt:lpstr>
      <vt:lpstr>Форми імунної відповіді: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Вчитель біології</dc:creator>
  <cp:lastModifiedBy>Вчитель біології</cp:lastModifiedBy>
  <cp:revision>87</cp:revision>
  <dcterms:created xsi:type="dcterms:W3CDTF">2017-02-04T17:11:58Z</dcterms:created>
  <dcterms:modified xsi:type="dcterms:W3CDTF">2017-02-22T21:46:48Z</dcterms:modified>
</cp:coreProperties>
</file>