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3" r:id="rId5"/>
    <p:sldId id="267" r:id="rId6"/>
    <p:sldId id="269" r:id="rId7"/>
    <p:sldId id="259" r:id="rId8"/>
    <p:sldId id="261" r:id="rId9"/>
    <p:sldId id="268" r:id="rId10"/>
    <p:sldId id="262" r:id="rId11"/>
    <p:sldId id="270" r:id="rId12"/>
    <p:sldId id="271" r:id="rId13"/>
    <p:sldId id="272" r:id="rId14"/>
    <p:sldId id="274" r:id="rId15"/>
    <p:sldId id="276" r:id="rId16"/>
    <p:sldId id="277" r:id="rId17"/>
    <p:sldId id="278" r:id="rId18"/>
    <p:sldId id="279" r:id="rId19"/>
    <p:sldId id="280" r:id="rId20"/>
    <p:sldId id="281" r:id="rId21"/>
    <p:sldId id="273" r:id="rId22"/>
    <p:sldId id="275" r:id="rId23"/>
    <p:sldId id="264" r:id="rId2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32" autoAdjust="0"/>
    <p:restoredTop sz="92791" autoAdjust="0"/>
  </p:normalViewPr>
  <p:slideViewPr>
    <p:cSldViewPr snapToGrid="0">
      <p:cViewPr varScale="1">
        <p:scale>
          <a:sx n="74" d="100"/>
          <a:sy n="74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39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4747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827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272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014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4132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2044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200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6490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0636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075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5CD6A-B276-4943-9462-E540FD74D438}" type="datetimeFigureOut">
              <a:rPr lang="uk-UA" smtClean="0"/>
              <a:t>24.02.2017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425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76"/>
            <a:ext cx="12191999" cy="6858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199" y="1009361"/>
            <a:ext cx="10515600" cy="2469515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Стрес. </a:t>
            </a:r>
            <a:br>
              <a:rPr lang="uk-UA" sz="48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Ендокринні порушення</a:t>
            </a:r>
            <a:endParaRPr lang="uk-UA" sz="48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7"/>
          <p:cNvSpPr/>
          <p:nvPr/>
        </p:nvSpPr>
        <p:spPr>
          <a:xfrm>
            <a:off x="7620000" y="4507219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Марцін Інна Миколаївна</a:t>
            </a:r>
            <a:b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біології вищої  категорії, 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– методист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Катеринопільської ЗОШ </a:t>
            </a: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– III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 № 1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Катеринопільського району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області </a:t>
            </a:r>
            <a: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9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184" y="16151"/>
            <a:ext cx="12302184" cy="6841849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4030134" y="321138"/>
            <a:ext cx="5209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51515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27365" y="148135"/>
            <a:ext cx="3932237" cy="646332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 стресу: </a:t>
            </a:r>
            <a:endParaRPr lang="uk-UA" sz="3600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sz="half" idx="2"/>
          </p:nvPr>
        </p:nvSpPr>
        <p:spPr>
          <a:xfrm>
            <a:off x="6930889" y="4812024"/>
            <a:ext cx="5081001" cy="1977343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кровоносні судини</a:t>
            </a:r>
          </a:p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шлунково – кишкового тракту</a:t>
            </a:r>
          </a:p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звужуються, погіршується кровопостачання </a:t>
            </a:r>
          </a:p>
          <a:p>
            <a:pPr algn="ctr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оболонок – точкові крововиливи</a:t>
            </a:r>
          </a:p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слизовому шарі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90" y="889233"/>
            <a:ext cx="1838669" cy="1890928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279954" y="241453"/>
            <a:ext cx="2533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стресорів</a:t>
            </a:r>
            <a:endParaRPr lang="uk-UA" sz="2800" dirty="0"/>
          </a:p>
        </p:txBody>
      </p:sp>
      <p:sp>
        <p:nvSpPr>
          <p:cNvPr id="11" name="Стрілка вниз 10"/>
          <p:cNvSpPr/>
          <p:nvPr/>
        </p:nvSpPr>
        <p:spPr>
          <a:xfrm rot="19507179">
            <a:off x="1023736" y="644302"/>
            <a:ext cx="672795" cy="93511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279954" y="2743929"/>
            <a:ext cx="306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кора головного мозку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uk-UA" sz="2800" dirty="0"/>
          </a:p>
        </p:txBody>
      </p:sp>
      <p:pic>
        <p:nvPicPr>
          <p:cNvPr id="1026" name="Picture 2" descr="Гипоталаму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856" y="877932"/>
            <a:ext cx="2659694" cy="19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кутник 12"/>
          <p:cNvSpPr/>
          <p:nvPr/>
        </p:nvSpPr>
        <p:spPr>
          <a:xfrm>
            <a:off x="4427710" y="2729289"/>
            <a:ext cx="1764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гіпоталамус</a:t>
            </a:r>
            <a:endParaRPr lang="uk-UA" sz="2400" dirty="0"/>
          </a:p>
        </p:txBody>
      </p:sp>
      <p:sp>
        <p:nvSpPr>
          <p:cNvPr id="14" name="Стрілка вправо 13"/>
          <p:cNvSpPr/>
          <p:nvPr/>
        </p:nvSpPr>
        <p:spPr>
          <a:xfrm>
            <a:off x="2655459" y="1863159"/>
            <a:ext cx="2354488" cy="29815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053" y="877932"/>
            <a:ext cx="3358301" cy="1890929"/>
          </a:xfrm>
          <a:prstGeom prst="rect">
            <a:avLst/>
          </a:prstGeom>
        </p:spPr>
      </p:pic>
      <p:sp>
        <p:nvSpPr>
          <p:cNvPr id="16" name="Прямокутник 15"/>
          <p:cNvSpPr/>
          <p:nvPr/>
        </p:nvSpPr>
        <p:spPr>
          <a:xfrm>
            <a:off x="8620276" y="2658914"/>
            <a:ext cx="1537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гіпофіз</a:t>
            </a:r>
            <a:endParaRPr lang="uk-UA" sz="2400" dirty="0"/>
          </a:p>
        </p:txBody>
      </p:sp>
      <p:sp>
        <p:nvSpPr>
          <p:cNvPr id="17" name="Стрілка вправо 16"/>
          <p:cNvSpPr/>
          <p:nvPr/>
        </p:nvSpPr>
        <p:spPr>
          <a:xfrm>
            <a:off x="5978607" y="1718684"/>
            <a:ext cx="3221182" cy="37197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8" name="Прямокутник 17"/>
          <p:cNvSpPr/>
          <p:nvPr/>
        </p:nvSpPr>
        <p:spPr>
          <a:xfrm>
            <a:off x="6308279" y="1331255"/>
            <a:ext cx="1808676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нейрогормони</a:t>
            </a:r>
            <a:endParaRPr lang="uk-UA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638" y="3210506"/>
            <a:ext cx="2178398" cy="3199073"/>
          </a:xfrm>
          <a:prstGeom prst="rect">
            <a:avLst/>
          </a:prstGeom>
        </p:spPr>
      </p:pic>
      <p:sp>
        <p:nvSpPr>
          <p:cNvPr id="20" name="Стрілка вниз 19"/>
          <p:cNvSpPr/>
          <p:nvPr/>
        </p:nvSpPr>
        <p:spPr>
          <a:xfrm rot="3213187">
            <a:off x="6825880" y="1569965"/>
            <a:ext cx="699031" cy="396124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кутник 20"/>
          <p:cNvSpPr/>
          <p:nvPr/>
        </p:nvSpPr>
        <p:spPr>
          <a:xfrm rot="19423199">
            <a:off x="5238790" y="3329078"/>
            <a:ext cx="38358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адренокортикотропний гормон  </a:t>
            </a:r>
            <a:endParaRPr lang="uk-UA" sz="2000" dirty="0"/>
          </a:p>
        </p:txBody>
      </p:sp>
      <p:sp>
        <p:nvSpPr>
          <p:cNvPr id="22" name="Прямокутник 21"/>
          <p:cNvSpPr/>
          <p:nvPr/>
        </p:nvSpPr>
        <p:spPr>
          <a:xfrm>
            <a:off x="3593564" y="6409579"/>
            <a:ext cx="34930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кора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надниркових залоз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dirty="0"/>
          </a:p>
        </p:txBody>
      </p:sp>
      <p:sp>
        <p:nvSpPr>
          <p:cNvPr id="23" name="Стрілка вниз 22"/>
          <p:cNvSpPr/>
          <p:nvPr/>
        </p:nvSpPr>
        <p:spPr>
          <a:xfrm rot="7113164" flipH="1">
            <a:off x="3401922" y="3523483"/>
            <a:ext cx="756452" cy="219674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Місце для тексту 6"/>
          <p:cNvSpPr txBox="1">
            <a:spLocks/>
          </p:cNvSpPr>
          <p:nvPr/>
        </p:nvSpPr>
        <p:spPr>
          <a:xfrm>
            <a:off x="-3552" y="4734586"/>
            <a:ext cx="4033686" cy="2249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посилена секреція </a:t>
            </a:r>
            <a:r>
              <a:rPr lang="uk-UA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глюкокортикоїдів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(посилене енергетичне забезпечення) – </a:t>
            </a:r>
          </a:p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зменшення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тимусу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тимозину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зниження імунітету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54" y="3249949"/>
            <a:ext cx="1838669" cy="1484637"/>
          </a:xfrm>
          <a:prstGeom prst="rect">
            <a:avLst/>
          </a:prstGeom>
        </p:spPr>
      </p:pic>
      <p:sp>
        <p:nvSpPr>
          <p:cNvPr id="27" name="Стрілка вправо 26"/>
          <p:cNvSpPr/>
          <p:nvPr/>
        </p:nvSpPr>
        <p:spPr>
          <a:xfrm rot="19549365">
            <a:off x="5513314" y="4362594"/>
            <a:ext cx="3061012" cy="101609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адреналіну зростає </a:t>
            </a:r>
            <a:endParaRPr lang="uk-UA" b="1" dirty="0">
              <a:solidFill>
                <a:schemeClr val="tx1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674" y="3201568"/>
            <a:ext cx="21907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678"/>
            <a:ext cx="12192000" cy="6989678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2971799" y="139063"/>
            <a:ext cx="90589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проявляється у вигляді </a:t>
            </a:r>
            <a:r>
              <a:rPr lang="uk-UA" sz="3600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адаптаційного синдрому,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3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відбувається у три стадії:</a:t>
            </a:r>
          </a:p>
          <a:p>
            <a:pPr algn="ctr"/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тривоги, опору, виснаження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39063"/>
            <a:ext cx="3149600" cy="23083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971800"/>
            <a:ext cx="3282950" cy="27281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550" y="2971800"/>
            <a:ext cx="3467100" cy="27281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825" y="2971800"/>
            <a:ext cx="3810000" cy="272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6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3128"/>
            <a:ext cx="12192000" cy="71611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6" y="33675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Позитивний стрес (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еустрес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06" y="1276883"/>
            <a:ext cx="2848694" cy="2600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50" y="1328100"/>
            <a:ext cx="2706650" cy="25491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850" y="1302491"/>
            <a:ext cx="2862225" cy="2549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056" y="1276882"/>
            <a:ext cx="3093244" cy="2600326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161206" y="4105750"/>
            <a:ext cx="28486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озитивні 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емоції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3171106" y="4145397"/>
            <a:ext cx="30741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життєва позиція</a:t>
            </a:r>
          </a:p>
        </p:txBody>
      </p:sp>
      <p:sp>
        <p:nvSpPr>
          <p:cNvPr id="14" name="Прямокутник 13"/>
          <p:cNvSpPr/>
          <p:nvPr/>
        </p:nvSpPr>
        <p:spPr>
          <a:xfrm>
            <a:off x="6406506" y="4145397"/>
            <a:ext cx="27066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регулярні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помірні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розумові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Прямокутник 14"/>
          <p:cNvSpPr/>
          <p:nvPr/>
        </p:nvSpPr>
        <p:spPr>
          <a:xfrm>
            <a:off x="9299253" y="4145397"/>
            <a:ext cx="27066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регулярні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помірні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фізичні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241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Негативний стрес (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дистрес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95399"/>
            <a:ext cx="3581400" cy="29813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295399"/>
            <a:ext cx="3352800" cy="2981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1295399"/>
            <a:ext cx="4038600" cy="2981325"/>
          </a:xfrm>
          <a:prstGeom prst="rect">
            <a:avLst/>
          </a:prstGeom>
        </p:spPr>
      </p:pic>
      <p:sp>
        <p:nvSpPr>
          <p:cNvPr id="10" name="Прямокутник 9"/>
          <p:cNvSpPr/>
          <p:nvPr/>
        </p:nvSpPr>
        <p:spPr>
          <a:xfrm>
            <a:off x="7848600" y="4966036"/>
            <a:ext cx="40385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ізичне перенапруження</a:t>
            </a:r>
          </a:p>
        </p:txBody>
      </p:sp>
      <p:sp>
        <p:nvSpPr>
          <p:cNvPr id="11" name="Прямокутник 10"/>
          <p:cNvSpPr/>
          <p:nvPr/>
        </p:nvSpPr>
        <p:spPr>
          <a:xfrm>
            <a:off x="4191000" y="4966036"/>
            <a:ext cx="3352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ервове перенапруження</a:t>
            </a:r>
          </a:p>
        </p:txBody>
      </p:sp>
      <p:sp>
        <p:nvSpPr>
          <p:cNvPr id="12" name="Прямокутник 11"/>
          <p:cNvSpPr/>
          <p:nvPr/>
        </p:nvSpPr>
        <p:spPr>
          <a:xfrm>
            <a:off x="304800" y="4966036"/>
            <a:ext cx="3581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егативні емоції</a:t>
            </a:r>
          </a:p>
        </p:txBody>
      </p:sp>
    </p:spTree>
    <p:extLst>
      <p:ext uri="{BB962C8B-B14F-4D97-AF65-F5344CB8AC3E}">
        <p14:creationId xmlns:p14="http://schemas.microsoft.com/office/powerpoint/2010/main" val="46253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772882" y="596384"/>
            <a:ext cx="4189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«Шкільний» </a:t>
            </a:r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 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4331642"/>
            <a:ext cx="3768726" cy="2259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1459557"/>
            <a:ext cx="3790950" cy="26053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1459558"/>
            <a:ext cx="3768726" cy="26053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4259087"/>
            <a:ext cx="3816351" cy="233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512998" y="366252"/>
            <a:ext cx="7166001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Ендокринні порушення – 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хвороби, що виникають  у разі порушення 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 ендокринних залоз</a:t>
            </a:r>
            <a:endParaRPr lang="uk-UA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5201169" y="1934351"/>
            <a:ext cx="1789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Гормони</a:t>
            </a:r>
            <a:endParaRPr lang="uk-UA"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32245" y="2519126"/>
            <a:ext cx="2166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гіпофункція</a:t>
            </a:r>
            <a:endParaRPr lang="uk-UA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8917955" y="2510630"/>
            <a:ext cx="23462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гіперфункція</a:t>
            </a:r>
            <a:endParaRPr lang="uk-UA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ілка вправо 6"/>
          <p:cNvSpPr/>
          <p:nvPr/>
        </p:nvSpPr>
        <p:spPr>
          <a:xfrm rot="9751282">
            <a:off x="3288541" y="2377021"/>
            <a:ext cx="1883805" cy="288539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Стрілка вправо 7"/>
          <p:cNvSpPr/>
          <p:nvPr/>
        </p:nvSpPr>
        <p:spPr>
          <a:xfrm rot="1021709">
            <a:off x="6989363" y="2415548"/>
            <a:ext cx="2019822" cy="292387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47" y="3091660"/>
            <a:ext cx="6667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8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568673" y="424934"/>
            <a:ext cx="50546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Захворювання гіпофіза</a:t>
            </a:r>
          </a:p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(гормон росту)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944" y="2096798"/>
            <a:ext cx="3412009" cy="2828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764" y="2096798"/>
            <a:ext cx="3997651" cy="28282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2072661"/>
            <a:ext cx="3452837" cy="2852412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278295" y="5624313"/>
            <a:ext cx="34528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гігантизм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4300755" y="5624313"/>
            <a:ext cx="34120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карликовість</a:t>
            </a:r>
          </a:p>
        </p:txBody>
      </p:sp>
      <p:sp>
        <p:nvSpPr>
          <p:cNvPr id="10" name="Прямокутник 9"/>
          <p:cNvSpPr/>
          <p:nvPr/>
        </p:nvSpPr>
        <p:spPr>
          <a:xfrm>
            <a:off x="7747078" y="5629926"/>
            <a:ext cx="399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акромегалія</a:t>
            </a:r>
          </a:p>
        </p:txBody>
      </p:sp>
    </p:spTree>
    <p:extLst>
      <p:ext uri="{BB962C8B-B14F-4D97-AF65-F5344CB8AC3E}">
        <p14:creationId xmlns:p14="http://schemas.microsoft.com/office/powerpoint/2010/main" val="34824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Захворювання щитоподібної залози</a:t>
            </a:r>
          </a:p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(гормон тироксин)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279" y="1705381"/>
            <a:ext cx="2795380" cy="3005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477" y="1705382"/>
            <a:ext cx="2365469" cy="3005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26" y="1705381"/>
            <a:ext cx="3260035" cy="3005765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1080530" y="5307519"/>
            <a:ext cx="32600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ікседема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(слизистий </a:t>
            </a:r>
            <a:r>
              <a:rPr lang="uk-UA" sz="28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отік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5142279" y="5302920"/>
            <a:ext cx="27953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базедова хвороба</a:t>
            </a:r>
          </a:p>
        </p:txBody>
      </p:sp>
      <p:sp>
        <p:nvSpPr>
          <p:cNvPr id="10" name="Прямокутник 9"/>
          <p:cNvSpPr/>
          <p:nvPr/>
        </p:nvSpPr>
        <p:spPr>
          <a:xfrm>
            <a:off x="8746477" y="5561314"/>
            <a:ext cx="2365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кретинізм</a:t>
            </a:r>
          </a:p>
        </p:txBody>
      </p:sp>
    </p:spTree>
    <p:extLst>
      <p:ext uri="{BB962C8B-B14F-4D97-AF65-F5344CB8AC3E}">
        <p14:creationId xmlns:p14="http://schemas.microsoft.com/office/powerpoint/2010/main" val="111918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Захворювання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наднирників</a:t>
            </a:r>
            <a:endParaRPr lang="uk-UA" sz="3600" b="1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кортикоїдні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гормони )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219836" y="5560301"/>
            <a:ext cx="3752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ронзова хвороба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675" y="1685925"/>
            <a:ext cx="52006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2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Захворювання підшлункової залози</a:t>
            </a:r>
          </a:p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(гормон інсулін)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273483" y="5520544"/>
            <a:ext cx="3752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укровий діабет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6822194" y="5520544"/>
            <a:ext cx="322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нсуліновий шок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13" y="1848678"/>
            <a:ext cx="3574697" cy="34786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194" y="1876978"/>
            <a:ext cx="3573422" cy="322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68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8" y="914400"/>
            <a:ext cx="3117273" cy="5237018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477688" y="3813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Поміркуйте!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3325091" y="1027676"/>
            <a:ext cx="82711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стверджував Ганс </a:t>
            </a:r>
            <a:r>
              <a:rPr lang="uk-UA" sz="32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Сельє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«…лише декілька ознак справді характеризують будь – яку конкретну хворобу, 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більшість же симптомів є спільними </a:t>
            </a:r>
          </a:p>
          <a:p>
            <a:pPr algn="ctr"/>
            <a:r>
              <a:rPr lang="uk-UA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 багатьох різних </a:t>
            </a:r>
            <a:r>
              <a:rPr lang="uk-UA" sz="32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хвороб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Згодом за допомогою експериментів на пацюках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було доведено, що в них спостерігається</a:t>
            </a:r>
          </a:p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днакова реакція на отруєння, спеку, холод.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було започатковано вчення про </a:t>
            </a: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що таке стрес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чи завжди він є шкідливим явищем?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61207" y="2533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Обгрунтуйте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антистресові рекомендації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161207" y="1405744"/>
            <a:ext cx="116267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Живіть у “відсіку” сьогоднішнього дня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Віддавайте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перевагу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справам,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дозволяють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підвищити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самоповагу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перевтомлюйтесь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цікаве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хобі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займіться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спортом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Частіше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зустрічайтесь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друзями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зайняті. 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гризіть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себе за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ваші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помилки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Думайте і ведіть себе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життєрадісно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Пам’ятайте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 великого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римського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Марка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Аврелія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“Наше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те,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думаємо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8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"/>
            <a:ext cx="12192000" cy="68563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09575" y="1373203"/>
            <a:ext cx="1137284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Зітхніть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Зробіть вдих, порахуйте до п'яти і видихніть - теж на рахунок "п'ять". Видих повинен бути гучним, як зітхання полегшення. </a:t>
            </a:r>
            <a:endParaRPr lang="uk-UA" sz="2800" dirty="0" smtClean="0">
              <a:solidFill>
                <a:srgbClr val="06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2800" b="1" dirty="0" smtClean="0">
              <a:solidFill>
                <a:srgbClr val="06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b="1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Обійміть </a:t>
            </a:r>
            <a:r>
              <a:rPr lang="uk-UA" sz="2800" b="1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себе.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err="1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Десятисекундні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обійми 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можуть 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перемогти стрес, зняти втому, зміцнити імунну систему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обхопіть себе руками і міцно стисніть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2800" b="1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Струсніться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Кажуть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що стрес - це струс для 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організму. 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 використовують навіть тварини. Наприклад, антилопи "струшують" з себе страх після того, як рятуються від хижака. 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Потрясіть </a:t>
            </a:r>
            <a:r>
              <a:rPr lang="uk-UA" sz="2800" dirty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руками, ногами, всім тілом </a:t>
            </a:r>
            <a:r>
              <a:rPr lang="uk-UA" sz="2800" dirty="0" smtClean="0">
                <a:solidFill>
                  <a:srgbClr val="06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 5-10 хвилин. Ви відчуєте полегшення.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590383" y="500026"/>
            <a:ext cx="36648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зняти стрес ?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78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11677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1944138"/>
            <a:ext cx="5715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3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048000" y="2158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323850" y="1112525"/>
            <a:ext cx="904875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uk.wikipedia.org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www.google.com.ua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animalworld.com.ua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edaplus.info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makiageblog.com.ua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http://www.doviraforyou.in.ua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паники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zdorovia.com.ua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wwwomen.today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http://www.dcz.gov.ua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dirty="0" smtClean="0"/>
          </a:p>
          <a:p>
            <a:endParaRPr lang="uk-UA" sz="4000" dirty="0" smtClean="0"/>
          </a:p>
          <a:p>
            <a:endParaRPr lang="uk-UA" sz="4000" dirty="0" smtClean="0"/>
          </a:p>
          <a:p>
            <a:endParaRPr lang="uk-UA" sz="4000" dirty="0" smtClean="0"/>
          </a:p>
          <a:p>
            <a:endParaRPr lang="uk-UA" sz="4000" dirty="0" smtClean="0"/>
          </a:p>
        </p:txBody>
      </p:sp>
    </p:spTree>
    <p:extLst>
      <p:ext uri="{BB962C8B-B14F-4D97-AF65-F5344CB8AC3E}">
        <p14:creationId xmlns:p14="http://schemas.microsoft.com/office/powerpoint/2010/main" val="21523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98" y="810767"/>
            <a:ext cx="3235452" cy="52447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229100" y="473202"/>
            <a:ext cx="7581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err="1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Янош</a:t>
            </a:r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 </a:t>
            </a:r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Бруно 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Ганс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Сельє</a:t>
            </a:r>
            <a:r>
              <a:rPr lang="uk-UA" sz="40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976497" y="1654290"/>
            <a:ext cx="76520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видатний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канадський ендокринолог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лікар,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вчення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стрес,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директор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Міжнародний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інститут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стресу у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Монреалі — протягом майже п'ятдесяти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розробляв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адаптаційного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синдрому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стресу,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творець </a:t>
            </a:r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вчення 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гіпофізарно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адреналову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систему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37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255" y="1267692"/>
            <a:ext cx="4239489" cy="3469861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61207" y="4920613"/>
            <a:ext cx="118695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неспецифічна нейрогуморальна відповідь, 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виникає під дією будь – яких сильних подразників</a:t>
            </a:r>
          </a:p>
          <a:p>
            <a:pPr lvl="1"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(стресорів) і спрямована на адаптацію організму</a:t>
            </a:r>
            <a:endParaRPr lang="uk-UA" sz="3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61207" y="311517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 (від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stress –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напруження</a:t>
            </a:r>
            <a:r>
              <a:rPr lang="en-US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36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1672"/>
            <a:ext cx="12192000" cy="6856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86" y="741520"/>
            <a:ext cx="2929890" cy="4362450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47049" y="5486933"/>
            <a:ext cx="3182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err="1" smtClean="0">
                <a:solidFill>
                  <a:srgbClr val="FF66CC"/>
                </a:solidFill>
              </a:rPr>
              <a:t>Уолтер</a:t>
            </a:r>
            <a:r>
              <a:rPr lang="uk-UA" sz="3600" b="1" dirty="0" smtClean="0">
                <a:solidFill>
                  <a:srgbClr val="FF66CC"/>
                </a:solidFill>
              </a:rPr>
              <a:t> </a:t>
            </a:r>
            <a:r>
              <a:rPr lang="uk-UA" sz="3600" b="1" dirty="0" err="1" smtClean="0">
                <a:solidFill>
                  <a:srgbClr val="FF66CC"/>
                </a:solidFill>
              </a:rPr>
              <a:t>Кеннон</a:t>
            </a:r>
            <a:endParaRPr lang="uk-UA" sz="3600" b="1" dirty="0" smtClean="0">
              <a:solidFill>
                <a:srgbClr val="FF66CC"/>
              </a:solidFill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761946" y="4413337"/>
            <a:ext cx="76520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Вперше ввів термін «стрес»  (1932 )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своїх класичних роботах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універсальної реакції</a:t>
            </a:r>
          </a:p>
          <a:p>
            <a:pPr algn="ctr"/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«боротися чи тікати» </a:t>
            </a:r>
            <a:endParaRPr lang="uk-UA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68" y="741794"/>
            <a:ext cx="3922037" cy="3288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125" y="741520"/>
            <a:ext cx="3902504" cy="328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природна захисна відповідь здорового організму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7" y="2502477"/>
            <a:ext cx="4974648" cy="30670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02476"/>
            <a:ext cx="55149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9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390"/>
            <a:ext cx="12192000" cy="697739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46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Фізичні чинники стресу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Місце для вмісту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822" y="1144590"/>
            <a:ext cx="3843528" cy="367646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150" y="1144590"/>
            <a:ext cx="3278600" cy="36764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2" y="1144590"/>
            <a:ext cx="4237006" cy="3676460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195072" y="5464317"/>
            <a:ext cx="42370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травма</a:t>
            </a:r>
          </a:p>
        </p:txBody>
      </p:sp>
      <p:sp>
        <p:nvSpPr>
          <p:cNvPr id="12" name="Прямокутник 11"/>
          <p:cNvSpPr/>
          <p:nvPr/>
        </p:nvSpPr>
        <p:spPr>
          <a:xfrm>
            <a:off x="4568190" y="5464317"/>
            <a:ext cx="3337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7983839" y="5516086"/>
            <a:ext cx="3960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спека</a:t>
            </a:r>
          </a:p>
        </p:txBody>
      </p:sp>
    </p:spTree>
    <p:extLst>
      <p:ext uri="{BB962C8B-B14F-4D97-AF65-F5344CB8AC3E}">
        <p14:creationId xmlns:p14="http://schemas.microsoft.com/office/powerpoint/2010/main" val="18544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2"/>
            <a:ext cx="12192000" cy="6943059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838200" y="365126"/>
            <a:ext cx="10515600" cy="77946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Психічні чинники стресу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37" y="1509715"/>
            <a:ext cx="3752327" cy="33387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44" y="1509714"/>
            <a:ext cx="2857500" cy="3338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25" y="1509714"/>
            <a:ext cx="3719180" cy="3338731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404037" y="5520544"/>
            <a:ext cx="3752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4701544" y="5495165"/>
            <a:ext cx="3065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небезпека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7877175" y="5495165"/>
            <a:ext cx="3946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</a:rPr>
              <a:t>конфлікт</a:t>
            </a:r>
          </a:p>
        </p:txBody>
      </p:sp>
    </p:spTree>
    <p:extLst>
      <p:ext uri="{BB962C8B-B14F-4D97-AF65-F5344CB8AC3E}">
        <p14:creationId xmlns:p14="http://schemas.microsoft.com/office/powerpoint/2010/main" val="31672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14" y="1673"/>
            <a:ext cx="12264014" cy="685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19744" y="392369"/>
            <a:ext cx="8437419" cy="77141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процеси стресу (тріада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Сельє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91" y="1773320"/>
            <a:ext cx="3143250" cy="2159809"/>
          </a:xfrm>
        </p:spPr>
      </p:pic>
      <p:sp>
        <p:nvSpPr>
          <p:cNvPr id="5" name="Місце для тексту 4"/>
          <p:cNvSpPr>
            <a:spLocks noGrp="1"/>
          </p:cNvSpPr>
          <p:nvPr>
            <p:ph type="body" sz="half" idx="2"/>
          </p:nvPr>
        </p:nvSpPr>
        <p:spPr>
          <a:xfrm>
            <a:off x="608592" y="4096311"/>
            <a:ext cx="3143250" cy="1971980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розростання кори надниркових залоз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42" y="1773320"/>
            <a:ext cx="2667000" cy="21598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073" y="1790004"/>
            <a:ext cx="3138054" cy="2143125"/>
          </a:xfrm>
          <a:prstGeom prst="rect">
            <a:avLst/>
          </a:prstGeom>
        </p:spPr>
      </p:pic>
      <p:sp>
        <p:nvSpPr>
          <p:cNvPr id="12" name="Місце для тексту 4"/>
          <p:cNvSpPr txBox="1">
            <a:spLocks/>
          </p:cNvSpPr>
          <p:nvPr/>
        </p:nvSpPr>
        <p:spPr>
          <a:xfrm>
            <a:off x="4835742" y="4230940"/>
            <a:ext cx="2667000" cy="1255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зменшення </a:t>
            </a:r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тимусу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Місце для тексту 4"/>
          <p:cNvSpPr txBox="1">
            <a:spLocks/>
          </p:cNvSpPr>
          <p:nvPr/>
        </p:nvSpPr>
        <p:spPr>
          <a:xfrm>
            <a:off x="8375073" y="4096311"/>
            <a:ext cx="3138053" cy="2325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поява крововиливів </a:t>
            </a:r>
          </a:p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слизовій оболонці травного каналу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509</Words>
  <Application>Microsoft Office PowerPoint</Application>
  <PresentationFormat>Широкий екран</PresentationFormat>
  <Paragraphs>143</Paragraphs>
  <Slides>23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Стрес.  Ендокринні порушення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Фізичні чинники стресу</vt:lpstr>
      <vt:lpstr>Презентація PowerPoint</vt:lpstr>
      <vt:lpstr>Основні процеси стресу (тріада Сельє):</vt:lpstr>
      <vt:lpstr>Механізм стресу: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Вчитель біології</dc:creator>
  <cp:lastModifiedBy>Вчитель біології</cp:lastModifiedBy>
  <cp:revision>62</cp:revision>
  <dcterms:created xsi:type="dcterms:W3CDTF">2017-02-04T17:11:58Z</dcterms:created>
  <dcterms:modified xsi:type="dcterms:W3CDTF">2017-02-23T22:33:01Z</dcterms:modified>
</cp:coreProperties>
</file>