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86" r:id="rId9"/>
    <p:sldId id="287" r:id="rId10"/>
    <p:sldId id="288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7" r:id="rId21"/>
    <p:sldId id="266" r:id="rId22"/>
    <p:sldId id="289" r:id="rId23"/>
    <p:sldId id="276" r:id="rId24"/>
    <p:sldId id="277" r:id="rId25"/>
    <p:sldId id="278" r:id="rId26"/>
    <p:sldId id="279" r:id="rId27"/>
    <p:sldId id="281" r:id="rId28"/>
    <p:sldId id="280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514FF-2811-438E-BC93-6D5E6A8B4322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EB187-4061-4D59-BB05-D1E7E9AB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8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BE4D-F77E-4497-A4B1-D37F968E0FEB}" type="datetime1">
              <a:rPr lang="uk-UA" smtClean="0"/>
              <a:t>06.11.2018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149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4BA6-A9FE-49AC-B92D-1FDEFB15172F}" type="datetime1">
              <a:rPr lang="uk-UA" smtClean="0"/>
              <a:t>06.11.2018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0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493-DBE8-4B13-A5DD-BD879D5AECB1}" type="datetime1">
              <a:rPr lang="uk-UA" smtClean="0"/>
              <a:t>06.11.2018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42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FD27-7A2E-42C4-95AD-537162E532DE}" type="datetime1">
              <a:rPr lang="uk-UA" smtClean="0"/>
              <a:t>06.11.2018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97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88CD-957F-4F71-9595-0D24E91739FE}" type="datetime1">
              <a:rPr lang="uk-UA" smtClean="0"/>
              <a:t>06.11.2018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333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9721-E472-48DD-B856-2A6125747F77}" type="datetime1">
              <a:rPr lang="uk-UA" smtClean="0"/>
              <a:t>06.11.2018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185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DFBE-EA0D-40DF-AC5B-A4BB3318A439}" type="datetime1">
              <a:rPr lang="uk-UA" smtClean="0"/>
              <a:t>06.11.2018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062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6EC8-3673-47BA-A2C9-191D55502C7B}" type="datetime1">
              <a:rPr lang="uk-UA" smtClean="0"/>
              <a:t>06.11.2018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59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AB84-F1BA-4053-8E96-2386F346DFCF}" type="datetime1">
              <a:rPr lang="uk-UA" smtClean="0"/>
              <a:t>06.11.2018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445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247F-F371-492D-943F-F6B350585C7B}" type="datetime1">
              <a:rPr lang="uk-UA" smtClean="0"/>
              <a:t>06.11.2018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674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D346-FA1A-40C7-8FBE-6262BDFD6646}" type="datetime1">
              <a:rPr lang="uk-UA" smtClean="0"/>
              <a:t>06.11.2018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31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86F7A-A39B-4081-B41D-1A284F1804E4}" type="datetime1">
              <a:rPr lang="uk-UA" smtClean="0"/>
              <a:t>06.11.2018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AED4D-21A5-4C0F-AF26-FA7ABF6D6D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43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000099"/>
                </a:solidFill>
              </a:rPr>
              <a:t>Множення натуральних чисел. Властивості множення</a:t>
            </a:r>
            <a:endParaRPr lang="uk-UA" b="1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Розв’язування задач і вправ</a:t>
            </a:r>
            <a:endParaRPr lang="uk-UA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600" b="1" dirty="0">
                <a:solidFill>
                  <a:schemeClr val="bg1"/>
                </a:solidFill>
                <a:latin typeface="Comic Sans MS" pitchFamily="66" charset="0"/>
              </a:rPr>
              <a:t>Кулінарний диктант</a:t>
            </a:r>
            <a:endParaRPr lang="uk-UA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524" y="4005064"/>
            <a:ext cx="7377533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МайстерШеф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54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055" y="1196752"/>
            <a:ext cx="7704856" cy="28803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5400" b="1" dirty="0">
                <a:solidFill>
                  <a:srgbClr val="C00000"/>
                </a:solidFill>
              </a:rPr>
              <a:t>1. </a:t>
            </a:r>
            <a:r>
              <a:rPr lang="uk-UA" sz="6000" b="1" dirty="0">
                <a:solidFill>
                  <a:srgbClr val="C00000"/>
                </a:solidFill>
              </a:rPr>
              <a:t>Якщо один з двох множників </a:t>
            </a:r>
            <a:r>
              <a:rPr lang="uk-UA" sz="6000" b="1" dirty="0" smtClean="0">
                <a:solidFill>
                  <a:srgbClr val="C00000"/>
                </a:solidFill>
              </a:rPr>
              <a:t>дорівнює 1</a:t>
            </a:r>
            <a:r>
              <a:rPr lang="uk-UA" sz="6000" b="1" dirty="0">
                <a:solidFill>
                  <a:srgbClr val="C00000"/>
                </a:solidFill>
              </a:rPr>
              <a:t>, то добуток </a:t>
            </a:r>
            <a:r>
              <a:rPr lang="uk-UA" sz="6000" b="1" dirty="0" smtClean="0">
                <a:solidFill>
                  <a:srgbClr val="C00000"/>
                </a:solidFill>
              </a:rPr>
              <a:t>дорівнює …</a:t>
            </a:r>
            <a:endParaRPr lang="uk-UA" sz="6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25" y="4941168"/>
            <a:ext cx="1488186" cy="141694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8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838" y="2276872"/>
            <a:ext cx="7601594" cy="36004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5400" b="1" dirty="0">
                <a:solidFill>
                  <a:srgbClr val="C00000"/>
                </a:solidFill>
              </a:rPr>
              <a:t>2. </a:t>
            </a:r>
            <a:r>
              <a:rPr lang="uk-UA" sz="6000" b="1" dirty="0">
                <a:solidFill>
                  <a:srgbClr val="C00000"/>
                </a:solidFill>
              </a:rPr>
              <a:t>Якщо один з двох множників дорівнює </a:t>
            </a:r>
            <a:r>
              <a:rPr lang="uk-UA" sz="6000" b="1" dirty="0" smtClean="0">
                <a:solidFill>
                  <a:srgbClr val="C00000"/>
                </a:solidFill>
              </a:rPr>
              <a:t>0</a:t>
            </a:r>
            <a:r>
              <a:rPr lang="uk-UA" sz="6000" b="1" dirty="0">
                <a:solidFill>
                  <a:srgbClr val="C00000"/>
                </a:solidFill>
              </a:rPr>
              <a:t>, то добуток дорівнює 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04665"/>
            <a:ext cx="1142628" cy="108792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8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6624736" cy="21602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4800" b="1" dirty="0">
                <a:solidFill>
                  <a:srgbClr val="C00000"/>
                </a:solidFill>
              </a:rPr>
              <a:t>3. Яка властивість множення зображена на </a:t>
            </a:r>
            <a:r>
              <a:rPr lang="uk-UA" sz="4800" b="1" dirty="0" smtClean="0">
                <a:solidFill>
                  <a:srgbClr val="C00000"/>
                </a:solidFill>
              </a:rPr>
              <a:t>малюнку?</a:t>
            </a:r>
            <a:endParaRPr lang="uk-UA" sz="4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73" y="332656"/>
            <a:ext cx="1347791" cy="128326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31557" r="33754" b="34222"/>
          <a:stretch/>
        </p:blipFill>
        <p:spPr bwMode="auto">
          <a:xfrm>
            <a:off x="496419" y="2726365"/>
            <a:ext cx="8242545" cy="396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8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5807"/>
            <a:ext cx="6840760" cy="23270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b="1" dirty="0">
                <a:solidFill>
                  <a:srgbClr val="C00000"/>
                </a:solidFill>
              </a:rPr>
              <a:t>4. Яка властивість множення зображена на </a:t>
            </a:r>
            <a:r>
              <a:rPr lang="uk-UA" sz="4800" b="1" dirty="0" smtClean="0">
                <a:solidFill>
                  <a:srgbClr val="C00000"/>
                </a:solidFill>
              </a:rPr>
              <a:t>малюнку?</a:t>
            </a:r>
            <a:endParaRPr lang="uk-UA" sz="4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04665"/>
            <a:ext cx="1214635" cy="11564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3" t="28839" r="30528" b="40779"/>
          <a:stretch/>
        </p:blipFill>
        <p:spPr bwMode="auto">
          <a:xfrm>
            <a:off x="251520" y="2996952"/>
            <a:ext cx="858277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8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199412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5400" b="1" dirty="0">
                <a:solidFill>
                  <a:srgbClr val="C00000"/>
                </a:solidFill>
              </a:rPr>
              <a:t>5</a:t>
            </a:r>
            <a:r>
              <a:rPr lang="uk-UA" sz="5400" b="1" dirty="0">
                <a:solidFill>
                  <a:srgbClr val="C00000"/>
                </a:solidFill>
              </a:rPr>
              <a:t>. Петрик зліпив 7 вареників з капустою, а його бабуся у 3 рази більше. Скільки вареників зліпила </a:t>
            </a:r>
            <a:r>
              <a:rPr lang="uk-UA" sz="5400" b="1" dirty="0" smtClean="0">
                <a:solidFill>
                  <a:srgbClr val="C00000"/>
                </a:solidFill>
              </a:rPr>
              <a:t>бабуся?</a:t>
            </a:r>
            <a:endParaRPr lang="uk-UA" sz="5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50" y="5373216"/>
            <a:ext cx="1185672" cy="112891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8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3435"/>
            <a:ext cx="6994918" cy="2147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>
                <a:solidFill>
                  <a:srgbClr val="C00000"/>
                </a:solidFill>
              </a:rPr>
              <a:t>6.  Знайдіть і запишіть множники в прикладі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36" y="404665"/>
            <a:ext cx="1134428" cy="108012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36905" r="34445" b="47817"/>
          <a:stretch/>
        </p:blipFill>
        <p:spPr bwMode="auto">
          <a:xfrm>
            <a:off x="251520" y="3212976"/>
            <a:ext cx="8679305" cy="198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816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6526" y="2492897"/>
            <a:ext cx="6707088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5400" b="1" dirty="0">
                <a:solidFill>
                  <a:srgbClr val="C00000"/>
                </a:solidFill>
              </a:rPr>
              <a:t>7. </a:t>
            </a:r>
            <a:r>
              <a:rPr lang="ru-RU" sz="5400" b="1" dirty="0" err="1">
                <a:solidFill>
                  <a:srgbClr val="C00000"/>
                </a:solidFill>
              </a:rPr>
              <a:t>Збільшіть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добуток</a:t>
            </a:r>
            <a:r>
              <a:rPr lang="ru-RU" sz="5400" b="1" dirty="0">
                <a:solidFill>
                  <a:srgbClr val="C00000"/>
                </a:solidFill>
              </a:rPr>
              <a:t> чисел  4 і 5 у 3 </a:t>
            </a:r>
            <a:r>
              <a:rPr lang="ru-RU" sz="5400" b="1" dirty="0" smtClean="0">
                <a:solidFill>
                  <a:srgbClr val="C00000"/>
                </a:solidFill>
              </a:rPr>
              <a:t>рази.</a:t>
            </a:r>
            <a:endParaRPr lang="uk-UA" sz="5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1145289" cy="109046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8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70338" cy="43490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5400" b="1" dirty="0">
                <a:solidFill>
                  <a:srgbClr val="C00000"/>
                </a:solidFill>
              </a:rPr>
              <a:t>8. Василько важить 40 кілограмів. Як ви гадаєте, скільки </a:t>
            </a:r>
            <a:r>
              <a:rPr lang="uk-UA" sz="5400" b="1" dirty="0" smtClean="0">
                <a:solidFill>
                  <a:srgbClr val="C00000"/>
                </a:solidFill>
              </a:rPr>
              <a:t>бабусиних </a:t>
            </a:r>
            <a:r>
              <a:rPr lang="uk-UA" sz="5400" b="1" dirty="0" err="1" smtClean="0">
                <a:solidFill>
                  <a:srgbClr val="C00000"/>
                </a:solidFill>
              </a:rPr>
              <a:t>пиріж-ків</a:t>
            </a:r>
            <a:r>
              <a:rPr lang="uk-UA" sz="5400" b="1" dirty="0" smtClean="0">
                <a:solidFill>
                  <a:srgbClr val="C00000"/>
                </a:solidFill>
              </a:rPr>
              <a:t> </a:t>
            </a:r>
            <a:r>
              <a:rPr lang="uk-UA" sz="5400" b="1" dirty="0">
                <a:solidFill>
                  <a:srgbClr val="C00000"/>
                </a:solidFill>
              </a:rPr>
              <a:t>він може з’їсти </a:t>
            </a:r>
            <a:r>
              <a:rPr lang="uk-UA" sz="5400" b="1" dirty="0" smtClean="0">
                <a:solidFill>
                  <a:srgbClr val="C00000"/>
                </a:solidFill>
              </a:rPr>
              <a:t>натщесерце?</a:t>
            </a:r>
            <a:endParaRPr lang="uk-UA" sz="5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28" y="5013176"/>
            <a:ext cx="1369809" cy="130423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8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779096" cy="43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b="1" dirty="0">
                <a:solidFill>
                  <a:srgbClr val="C00000"/>
                </a:solidFill>
              </a:rPr>
              <a:t>9. Обчисліть зручним способом: </a:t>
            </a:r>
            <a:endParaRPr lang="uk-UA" sz="5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uk-UA" sz="9600" b="1" dirty="0" smtClean="0">
                <a:solidFill>
                  <a:srgbClr val="C00000"/>
                </a:solidFill>
              </a:rPr>
              <a:t>250·7·4</a:t>
            </a:r>
            <a:endParaRPr lang="uk-UA" sz="9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92" y="404665"/>
            <a:ext cx="983171" cy="93610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8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90" y="5517232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bg1"/>
                </a:solidFill>
                <a:latin typeface="Comic Sans MS" pitchFamily="66" charset="0"/>
              </a:rPr>
              <a:t>Українська кухня</a:t>
            </a:r>
            <a:endParaRPr lang="uk-UA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524" y="4005064"/>
            <a:ext cx="7377533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МайстерШеф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3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9685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4400" b="1" dirty="0">
                <a:solidFill>
                  <a:srgbClr val="C00000"/>
                </a:solidFill>
              </a:rPr>
              <a:t>10. Повар Кухарчук </a:t>
            </a:r>
            <a:r>
              <a:rPr lang="uk-UA" sz="4400" b="1" dirty="0" smtClean="0">
                <a:solidFill>
                  <a:srgbClr val="C00000"/>
                </a:solidFill>
              </a:rPr>
              <a:t>з черкаського </a:t>
            </a:r>
            <a:r>
              <a:rPr lang="uk-UA" sz="4400" b="1" dirty="0">
                <a:solidFill>
                  <a:srgbClr val="C00000"/>
                </a:solidFill>
              </a:rPr>
              <a:t>ресторану за вечір приготував 140 дерунів, а його колега </a:t>
            </a:r>
            <a:r>
              <a:rPr lang="uk-UA" sz="4400" b="1" dirty="0" smtClean="0">
                <a:solidFill>
                  <a:srgbClr val="C00000"/>
                </a:solidFill>
              </a:rPr>
              <a:t>– повар </a:t>
            </a:r>
            <a:r>
              <a:rPr lang="uk-UA" sz="4400" b="1" dirty="0">
                <a:solidFill>
                  <a:srgbClr val="C00000"/>
                </a:solidFill>
              </a:rPr>
              <a:t>з київського ресторану разом з помічниками </a:t>
            </a:r>
            <a:r>
              <a:rPr lang="uk-UA" sz="4400" b="1" dirty="0" smtClean="0">
                <a:solidFill>
                  <a:srgbClr val="C00000"/>
                </a:solidFill>
              </a:rPr>
              <a:t>– у </a:t>
            </a:r>
            <a:r>
              <a:rPr lang="uk-UA" sz="4400" b="1" dirty="0">
                <a:solidFill>
                  <a:srgbClr val="C00000"/>
                </a:solidFill>
              </a:rPr>
              <a:t>20 </a:t>
            </a:r>
            <a:r>
              <a:rPr lang="uk-UA" sz="4400" b="1" dirty="0" smtClean="0">
                <a:solidFill>
                  <a:srgbClr val="C00000"/>
                </a:solidFill>
              </a:rPr>
              <a:t>разів </a:t>
            </a:r>
            <a:r>
              <a:rPr lang="uk-UA" sz="4400" b="1" dirty="0">
                <a:solidFill>
                  <a:srgbClr val="C00000"/>
                </a:solidFill>
              </a:rPr>
              <a:t>більше. Скільки дерунів приготували київські колеги?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404664"/>
            <a:ext cx="983171" cy="93610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69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Перевірка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6347048" cy="5472608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1. другому </a:t>
            </a:r>
            <a:r>
              <a:rPr lang="uk-UA" dirty="0" smtClean="0"/>
              <a:t>множнику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2. </a:t>
            </a:r>
            <a:r>
              <a:rPr lang="uk-UA" dirty="0" smtClean="0"/>
              <a:t>нулю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3. </a:t>
            </a:r>
            <a:r>
              <a:rPr lang="uk-UA" dirty="0" smtClean="0"/>
              <a:t>сполучна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4. </a:t>
            </a:r>
            <a:r>
              <a:rPr lang="uk-UA" dirty="0" smtClean="0"/>
              <a:t>розподільна </a:t>
            </a:r>
            <a:r>
              <a:rPr lang="uk-UA" dirty="0"/>
              <a:t>властивість множення відносно </a:t>
            </a:r>
            <a:r>
              <a:rPr lang="uk-UA" dirty="0" smtClean="0"/>
              <a:t>додавання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5. </a:t>
            </a:r>
            <a:r>
              <a:rPr lang="uk-UA" dirty="0" smtClean="0"/>
              <a:t>21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6.  </a:t>
            </a:r>
            <a:r>
              <a:rPr lang="uk-UA" dirty="0" smtClean="0"/>
              <a:t>сало </a:t>
            </a:r>
            <a:r>
              <a:rPr lang="uk-UA" dirty="0"/>
              <a:t>і </a:t>
            </a:r>
            <a:r>
              <a:rPr lang="uk-UA" dirty="0" smtClean="0"/>
              <a:t>часник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7. </a:t>
            </a:r>
            <a:r>
              <a:rPr lang="uk-UA" dirty="0" smtClean="0"/>
              <a:t>60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8. </a:t>
            </a:r>
            <a:r>
              <a:rPr lang="uk-UA" dirty="0" smtClean="0"/>
              <a:t>один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9. </a:t>
            </a:r>
            <a:r>
              <a:rPr lang="uk-UA" dirty="0" smtClean="0"/>
              <a:t>7000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10. </a:t>
            </a:r>
            <a:r>
              <a:rPr lang="uk-UA" dirty="0" smtClean="0"/>
              <a:t>2800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085184"/>
            <a:ext cx="1073838" cy="102243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03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  <a:latin typeface="Comic Sans MS" pitchFamily="66" charset="0"/>
              </a:rPr>
              <a:t>Практика на кухні</a:t>
            </a:r>
            <a:endParaRPr lang="uk-UA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524" y="4005064"/>
            <a:ext cx="7377533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МайстерШеф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1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65104"/>
            <a:ext cx="8568952" cy="2160240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chemeClr val="bg1"/>
                </a:solidFill>
              </a:rPr>
              <a:t>Страва </a:t>
            </a:r>
            <a:r>
              <a:rPr lang="uk-UA" sz="5400" b="1" dirty="0" smtClean="0">
                <a:solidFill>
                  <a:schemeClr val="bg1"/>
                </a:solidFill>
              </a:rPr>
              <a:t>перша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Традиційний </a:t>
            </a:r>
            <a:r>
              <a:rPr lang="uk-UA" b="1" dirty="0">
                <a:solidFill>
                  <a:schemeClr val="bg1"/>
                </a:solidFill>
              </a:rPr>
              <a:t>український </a:t>
            </a:r>
            <a:r>
              <a:rPr lang="uk-UA" b="1" dirty="0" smtClean="0">
                <a:solidFill>
                  <a:schemeClr val="bg1"/>
                </a:solidFill>
              </a:rPr>
              <a:t>борщ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76672"/>
            <a:ext cx="1400944" cy="155504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23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548680"/>
            <a:ext cx="1400944" cy="15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81236"/>
            <a:ext cx="2386608" cy="1143000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Задача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021907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З </a:t>
            </a:r>
            <a:r>
              <a:rPr lang="uk-UA" dirty="0"/>
              <a:t>ресторанів української кухні «Веселий вареник» та «</a:t>
            </a:r>
            <a:r>
              <a:rPr lang="uk-UA" dirty="0" smtClean="0"/>
              <a:t>Гарбузик» назустріч один одному одночасно </a:t>
            </a:r>
            <a:r>
              <a:rPr lang="uk-UA" dirty="0"/>
              <a:t>вирушили два кур’єра  </a:t>
            </a:r>
            <a:r>
              <a:rPr lang="uk-UA" dirty="0" smtClean="0"/>
              <a:t>доставки.  </a:t>
            </a:r>
            <a:r>
              <a:rPr lang="uk-UA" dirty="0"/>
              <a:t>Перший кур’єр їхав на велосипеді зі швидкістю 11 км/</a:t>
            </a:r>
            <a:r>
              <a:rPr lang="uk-UA" dirty="0" err="1"/>
              <a:t>год</a:t>
            </a:r>
            <a:r>
              <a:rPr lang="uk-UA" dirty="0"/>
              <a:t>, а другий </a:t>
            </a:r>
            <a:r>
              <a:rPr lang="uk-UA" dirty="0" smtClean="0"/>
              <a:t>на </a:t>
            </a:r>
            <a:r>
              <a:rPr lang="uk-UA" dirty="0"/>
              <a:t>мотоциклі зі швидкістю у 4 </a:t>
            </a:r>
            <a:r>
              <a:rPr lang="uk-UA" dirty="0" smtClean="0"/>
              <a:t>рази </a:t>
            </a:r>
            <a:r>
              <a:rPr lang="uk-UA" dirty="0"/>
              <a:t>швидше велосипедиста. Знайдіть відстань між ресторанами, якщо кур’єри зустрілися через 2 години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12584"/>
            <a:ext cx="846191" cy="93927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24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343745"/>
            <a:ext cx="90820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365104"/>
            <a:ext cx="4320480" cy="2160240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chemeClr val="bg1"/>
                </a:solidFill>
              </a:rPr>
              <a:t>Страва </a:t>
            </a:r>
            <a:r>
              <a:rPr lang="uk-UA" sz="5400" b="1" dirty="0" smtClean="0">
                <a:solidFill>
                  <a:schemeClr val="bg1"/>
                </a:solidFill>
              </a:rPr>
              <a:t>друга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Кутя</a:t>
            </a:r>
            <a:endParaRPr lang="uk-U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356992"/>
            <a:ext cx="1368152" cy="137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42" y="3356992"/>
            <a:ext cx="1368152" cy="137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45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Робота з кулінарною книгою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485801"/>
            <a:ext cx="4618856" cy="118072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Рецепт   № </a:t>
            </a:r>
            <a:r>
              <a:rPr lang="uk-UA" dirty="0"/>
              <a:t>433 (1,3,5,8</a:t>
            </a:r>
            <a:r>
              <a:rPr lang="uk-UA" dirty="0" smtClean="0"/>
              <a:t>);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Рецепт   № </a:t>
            </a:r>
            <a:r>
              <a:rPr lang="uk-UA" dirty="0"/>
              <a:t>439 (2</a:t>
            </a:r>
            <a:r>
              <a:rPr lang="uk-UA" dirty="0" smtClean="0"/>
              <a:t>).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91" y="1286594"/>
            <a:ext cx="34671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381" y="5804684"/>
            <a:ext cx="349725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Готуємо українські страви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04864"/>
            <a:ext cx="34671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Кулінарія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86684"/>
            <a:ext cx="3833816" cy="36208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345334">
            <a:off x="1126702" y="4787804"/>
            <a:ext cx="806341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05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Кулінарія</a:t>
            </a:r>
            <a:endParaRPr lang="uk-UA" sz="105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9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568952" cy="136815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Десерт</a:t>
            </a:r>
            <a:endParaRPr lang="uk-UA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194742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00" y="3520985"/>
            <a:ext cx="1818893" cy="132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44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931" y="620688"/>
            <a:ext cx="346672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Десерт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Вареники з вишнею</a:t>
            </a:r>
          </a:p>
          <a:p>
            <a:pPr marL="0" indent="0" algn="ctr">
              <a:buNone/>
            </a:pPr>
            <a:r>
              <a:rPr lang="uk-UA" dirty="0" smtClean="0"/>
              <a:t>Рецепт №</a:t>
            </a:r>
            <a:r>
              <a:rPr lang="uk-UA" dirty="0"/>
              <a:t>445 (1)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561259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Вергуни</a:t>
            </a:r>
          </a:p>
          <a:p>
            <a:pPr marL="0" indent="0" algn="ctr">
              <a:buNone/>
            </a:pPr>
            <a:r>
              <a:rPr lang="uk-UA" dirty="0" smtClean="0"/>
              <a:t>Рецепт №</a:t>
            </a:r>
            <a:r>
              <a:rPr lang="uk-UA" dirty="0"/>
              <a:t>443 (1,2) 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33" y="3933055"/>
            <a:ext cx="3571322" cy="25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5" y="3880865"/>
            <a:ext cx="3972740" cy="264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656"/>
            <a:ext cx="2210228" cy="221022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7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568952" cy="108012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Страва з собою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1524" y="4005064"/>
            <a:ext cx="7377533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МайстерШеф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67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bg1"/>
                </a:solidFill>
                <a:latin typeface="Comic Sans MS" pitchFamily="66" charset="0"/>
              </a:rPr>
              <a:t>Перевірка СЕС</a:t>
            </a:r>
            <a:endParaRPr lang="uk-UA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524" y="4005064"/>
            <a:ext cx="7377533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МайстерШеф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64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Страва з собою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Щоб підготуватися до наступного ефіру, вам потрібно опрацювати: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0099"/>
                </a:solidFill>
              </a:rPr>
              <a:t>Рецепт №</a:t>
            </a:r>
            <a:r>
              <a:rPr lang="uk-UA" b="1" dirty="0">
                <a:solidFill>
                  <a:srgbClr val="000099"/>
                </a:solidFill>
              </a:rPr>
              <a:t>413, </a:t>
            </a:r>
            <a:endParaRPr lang="uk-UA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000099"/>
                </a:solidFill>
              </a:rPr>
              <a:t>Рецепт № </a:t>
            </a:r>
            <a:r>
              <a:rPr lang="uk-UA" b="1" dirty="0" smtClean="0">
                <a:solidFill>
                  <a:srgbClr val="000099"/>
                </a:solidFill>
              </a:rPr>
              <a:t>436</a:t>
            </a:r>
            <a:r>
              <a:rPr lang="uk-UA" b="1" dirty="0">
                <a:solidFill>
                  <a:srgbClr val="000099"/>
                </a:solidFill>
              </a:rPr>
              <a:t>, </a:t>
            </a:r>
            <a:endParaRPr lang="uk-UA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000099"/>
                </a:solidFill>
              </a:rPr>
              <a:t>Рецепт № </a:t>
            </a:r>
            <a:r>
              <a:rPr lang="uk-UA" b="1" dirty="0" smtClean="0">
                <a:solidFill>
                  <a:srgbClr val="000099"/>
                </a:solidFill>
              </a:rPr>
              <a:t>448*(для професіоналів)</a:t>
            </a:r>
            <a:endParaRPr lang="uk-UA" b="1" dirty="0">
              <a:solidFill>
                <a:srgbClr val="0000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22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949280"/>
            <a:ext cx="6764458" cy="765424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07.11.2018, до нових зустрічей!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1524" y="4005064"/>
            <a:ext cx="7377533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МайстерШеф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8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3888432" cy="1143000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</a:rPr>
              <a:t>№394</a:t>
            </a:r>
            <a:endParaRPr lang="uk-UA" sz="6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916832"/>
            <a:ext cx="5832648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 smtClean="0">
                <a:latin typeface="Comic Sans MS" pitchFamily="66" charset="0"/>
              </a:rPr>
              <a:t>1) 53188;</a:t>
            </a:r>
          </a:p>
          <a:p>
            <a:pPr marL="0" indent="0" algn="ctr">
              <a:buNone/>
            </a:pPr>
            <a:r>
              <a:rPr lang="uk-UA" sz="5400" dirty="0" smtClean="0">
                <a:latin typeface="Comic Sans MS" pitchFamily="66" charset="0"/>
              </a:rPr>
              <a:t>2</a:t>
            </a:r>
            <a:r>
              <a:rPr lang="uk-UA" sz="5400" dirty="0">
                <a:latin typeface="Comic Sans MS" pitchFamily="66" charset="0"/>
              </a:rPr>
              <a:t>) </a:t>
            </a:r>
            <a:r>
              <a:rPr lang="uk-UA" sz="5400" dirty="0" smtClean="0">
                <a:latin typeface="Comic Sans MS" pitchFamily="66" charset="0"/>
              </a:rPr>
              <a:t>11841;</a:t>
            </a:r>
          </a:p>
          <a:p>
            <a:pPr marL="0" indent="0" algn="ctr">
              <a:buNone/>
            </a:pPr>
            <a:r>
              <a:rPr lang="uk-UA" sz="5400" dirty="0" smtClean="0">
                <a:latin typeface="Comic Sans MS" pitchFamily="66" charset="0"/>
              </a:rPr>
              <a:t>3</a:t>
            </a:r>
            <a:r>
              <a:rPr lang="uk-UA" sz="5400" dirty="0">
                <a:latin typeface="Comic Sans MS" pitchFamily="66" charset="0"/>
              </a:rPr>
              <a:t>) </a:t>
            </a:r>
            <a:r>
              <a:rPr lang="uk-UA" sz="5400" dirty="0" smtClean="0">
                <a:latin typeface="Comic Sans MS" pitchFamily="66" charset="0"/>
              </a:rPr>
              <a:t>3067;</a:t>
            </a:r>
          </a:p>
          <a:p>
            <a:pPr marL="0" indent="0" algn="ctr">
              <a:buNone/>
            </a:pPr>
            <a:r>
              <a:rPr lang="uk-UA" sz="5400" dirty="0" smtClean="0">
                <a:latin typeface="Comic Sans MS" pitchFamily="66" charset="0"/>
              </a:rPr>
              <a:t>4</a:t>
            </a:r>
            <a:r>
              <a:rPr lang="uk-UA" sz="5400" dirty="0">
                <a:latin typeface="Comic Sans MS" pitchFamily="66" charset="0"/>
              </a:rPr>
              <a:t>) </a:t>
            </a:r>
            <a:r>
              <a:rPr lang="uk-UA" sz="5400" dirty="0" smtClean="0">
                <a:latin typeface="Comic Sans MS" pitchFamily="66" charset="0"/>
              </a:rPr>
              <a:t>1216.</a:t>
            </a:r>
            <a:endParaRPr lang="uk-UA" sz="5400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1293894" cy="18002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2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№</a:t>
            </a:r>
            <a:r>
              <a:rPr lang="uk-UA" b="1" dirty="0" smtClean="0">
                <a:solidFill>
                  <a:srgbClr val="C00000"/>
                </a:solidFill>
              </a:rPr>
              <a:t>411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3819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u="sng" dirty="0" smtClean="0"/>
              <a:t>І спосіб</a:t>
            </a:r>
          </a:p>
          <a:p>
            <a:pPr marL="0" indent="0">
              <a:buNone/>
            </a:pPr>
            <a:r>
              <a:rPr lang="uk-UA" dirty="0" smtClean="0"/>
              <a:t>1) 74-8=66 (км/</a:t>
            </a:r>
            <a:r>
              <a:rPr lang="uk-UA" dirty="0" err="1" smtClean="0"/>
              <a:t>год</a:t>
            </a:r>
            <a:r>
              <a:rPr lang="uk-UA" dirty="0" smtClean="0"/>
              <a:t>) - швидкість другого автомобіля;</a:t>
            </a:r>
          </a:p>
          <a:p>
            <a:pPr marL="0" indent="0">
              <a:buNone/>
            </a:pPr>
            <a:r>
              <a:rPr lang="uk-UA" dirty="0" smtClean="0"/>
              <a:t>2) 74</a:t>
            </a:r>
            <a:r>
              <a:rPr lang="uk-UA" b="1" dirty="0"/>
              <a:t> </a:t>
            </a:r>
            <a:r>
              <a:rPr lang="uk-UA" sz="2800" b="1" dirty="0"/>
              <a:t>•</a:t>
            </a:r>
            <a:r>
              <a:rPr lang="uk-UA" b="1" dirty="0"/>
              <a:t> </a:t>
            </a:r>
            <a:r>
              <a:rPr lang="uk-UA" dirty="0" smtClean="0"/>
              <a:t>7=518 (км) – проїхав перший автомобіль;</a:t>
            </a:r>
          </a:p>
          <a:p>
            <a:pPr marL="0" indent="0">
              <a:buNone/>
            </a:pPr>
            <a:r>
              <a:rPr lang="uk-UA" dirty="0" smtClean="0"/>
              <a:t>3) 66</a:t>
            </a:r>
            <a:r>
              <a:rPr lang="uk-UA" b="1" dirty="0"/>
              <a:t> • </a:t>
            </a:r>
            <a:r>
              <a:rPr lang="uk-UA" dirty="0" smtClean="0"/>
              <a:t>7=462 (км) – проїхав другий автомобіль;</a:t>
            </a:r>
          </a:p>
          <a:p>
            <a:pPr marL="0" indent="0">
              <a:buNone/>
            </a:pPr>
            <a:r>
              <a:rPr lang="uk-UA" dirty="0" smtClean="0"/>
              <a:t>4) 518+462=980 (км).</a:t>
            </a:r>
          </a:p>
          <a:p>
            <a:pPr marL="0" indent="0">
              <a:buNone/>
            </a:pPr>
            <a:r>
              <a:rPr lang="uk-UA" dirty="0" smtClean="0"/>
              <a:t>Відповідь:  відстань між автомобілями через 7 годин 980 км.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584" y="260648"/>
            <a:ext cx="983359" cy="136815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0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04664"/>
            <a:ext cx="4464496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№</a:t>
            </a:r>
            <a:r>
              <a:rPr lang="uk-UA" b="1" dirty="0" smtClean="0">
                <a:solidFill>
                  <a:srgbClr val="C00000"/>
                </a:solidFill>
              </a:rPr>
              <a:t>411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76328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u="sng" dirty="0" smtClean="0"/>
              <a:t>ІІ спосіб</a:t>
            </a:r>
          </a:p>
          <a:p>
            <a:pPr marL="0" indent="0">
              <a:buNone/>
            </a:pPr>
            <a:r>
              <a:rPr lang="ru-RU" dirty="0" smtClean="0"/>
              <a:t>1) 74-8=66 (км/год) - </a:t>
            </a:r>
            <a:r>
              <a:rPr lang="ru-RU" dirty="0" err="1" smtClean="0"/>
              <a:t>швидкість</a:t>
            </a:r>
            <a:r>
              <a:rPr lang="ru-RU" dirty="0" smtClean="0"/>
              <a:t> другого </a:t>
            </a:r>
            <a:r>
              <a:rPr lang="ru-RU" dirty="0" err="1" smtClean="0"/>
              <a:t>автомобіля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2) 74+66=140 (км/год) –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віддалення</a:t>
            </a:r>
            <a:r>
              <a:rPr lang="ru-RU" dirty="0" smtClean="0"/>
              <a:t> </a:t>
            </a:r>
            <a:r>
              <a:rPr lang="ru-RU" dirty="0" err="1" smtClean="0"/>
              <a:t>автомобілів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3) 140</a:t>
            </a:r>
            <a:r>
              <a:rPr lang="uk-UA" b="1" dirty="0"/>
              <a:t> • </a:t>
            </a:r>
            <a:r>
              <a:rPr lang="ru-RU" dirty="0" smtClean="0"/>
              <a:t>7=980 (км).</a:t>
            </a:r>
          </a:p>
          <a:p>
            <a:pPr marL="0" indent="0">
              <a:buNone/>
            </a:pPr>
            <a:r>
              <a:rPr lang="uk-UA" dirty="0" smtClean="0"/>
              <a:t>Відповідь:  відстань між автомобілями через 7 годин 980 км.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035115" cy="14401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26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925344" cy="1143000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№432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24944"/>
            <a:ext cx="4958208" cy="3132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dirty="0" smtClean="0">
                <a:latin typeface="Comic Sans MS" pitchFamily="66" charset="0"/>
              </a:rPr>
              <a:t>Розподільна властивість множення</a:t>
            </a:r>
            <a:endParaRPr lang="uk-UA" sz="5400" b="1" dirty="0">
              <a:latin typeface="Comic Sans MS" pitchFamily="66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66117" y="2132112"/>
            <a:ext cx="332271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5400" b="1" dirty="0" smtClean="0">
                <a:latin typeface="Comic Sans MS" pitchFamily="66" charset="0"/>
              </a:rPr>
              <a:t>1) 632;</a:t>
            </a:r>
          </a:p>
          <a:p>
            <a:pPr marL="0" indent="0">
              <a:buFont typeface="Arial" pitchFamily="34" charset="0"/>
              <a:buNone/>
            </a:pPr>
            <a:r>
              <a:rPr lang="uk-UA" sz="5400" b="1" dirty="0" smtClean="0">
                <a:latin typeface="Comic Sans MS" pitchFamily="66" charset="0"/>
              </a:rPr>
              <a:t>2) 49;</a:t>
            </a:r>
          </a:p>
          <a:p>
            <a:pPr marL="0" indent="0">
              <a:buFont typeface="Arial" pitchFamily="34" charset="0"/>
              <a:buNone/>
            </a:pPr>
            <a:r>
              <a:rPr lang="uk-UA" sz="5400" b="1" dirty="0" smtClean="0">
                <a:latin typeface="Comic Sans MS" pitchFamily="66" charset="0"/>
              </a:rPr>
              <a:t>3) 754;</a:t>
            </a:r>
          </a:p>
          <a:p>
            <a:pPr marL="0" indent="0">
              <a:buFont typeface="Arial" pitchFamily="34" charset="0"/>
              <a:buNone/>
            </a:pPr>
            <a:r>
              <a:rPr lang="uk-UA" sz="5400" b="1" dirty="0" smtClean="0">
                <a:latin typeface="Comic Sans MS" pitchFamily="66" charset="0"/>
              </a:rPr>
              <a:t>4) 37.</a:t>
            </a:r>
            <a:endParaRPr lang="uk-UA" sz="5400" b="1" dirty="0"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28092" cy="115212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48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5274515" cy="79208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Усний рахунок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1343720" cy="136815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79259"/>
              </p:ext>
            </p:extLst>
          </p:nvPr>
        </p:nvGraphicFramePr>
        <p:xfrm>
          <a:off x="1763688" y="1556793"/>
          <a:ext cx="7056784" cy="502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4"/>
                <a:gridCol w="3600400"/>
              </a:tblGrid>
              <a:tr h="5023480">
                <a:tc>
                  <a:txBody>
                    <a:bodyPr/>
                    <a:lstStyle/>
                    <a:p>
                      <a:pPr marL="896938" lvl="0" indent="-896938">
                        <a:buClr>
                          <a:srgbClr val="C00000"/>
                        </a:buClr>
                        <a:buFont typeface="+mj-lt"/>
                        <a:buAutoNum type="arabicParenR"/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• 7 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96938" lvl="0" indent="-896938">
                        <a:buClr>
                          <a:srgbClr val="C00000"/>
                        </a:buClr>
                        <a:buFont typeface="+mj-lt"/>
                        <a:buAutoNum type="arabicParenR"/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• 9 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96938" lvl="0" indent="-896938">
                        <a:buClr>
                          <a:srgbClr val="C00000"/>
                        </a:buClr>
                        <a:buFont typeface="+mj-lt"/>
                        <a:buAutoNum type="arabicParenR"/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• 9 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96938" lvl="0" indent="-896938">
                        <a:buClr>
                          <a:srgbClr val="C00000"/>
                        </a:buClr>
                        <a:buFont typeface="+mj-lt"/>
                        <a:buAutoNum type="arabicParenR"/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• 8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96938" lvl="0" indent="-896938">
                        <a:buClr>
                          <a:srgbClr val="C00000"/>
                        </a:buClr>
                        <a:buFont typeface="+mj-lt"/>
                        <a:buAutoNum type="arabicParenR"/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• 8 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52538" lvl="0" indent="-1074738">
                        <a:buClr>
                          <a:srgbClr val="C00000"/>
                        </a:buClr>
                        <a:buFont typeface="+mj-lt"/>
                        <a:buAutoNum type="arabicParenR" startAt="6"/>
                        <a:tabLst>
                          <a:tab pos="985838" algn="l"/>
                        </a:tabLst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• 6  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lvl="0" indent="-1074738">
                        <a:buClr>
                          <a:srgbClr val="C00000"/>
                        </a:buClr>
                        <a:buFont typeface="+mj-lt"/>
                        <a:buAutoNum type="arabicParenR" startAt="6"/>
                        <a:tabLst>
                          <a:tab pos="985838" algn="l"/>
                        </a:tabLst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• 7  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lvl="0" indent="-1074738">
                        <a:buClr>
                          <a:srgbClr val="C00000"/>
                        </a:buClr>
                        <a:buFont typeface="+mj-lt"/>
                        <a:buAutoNum type="arabicParenR" startAt="6"/>
                        <a:tabLst>
                          <a:tab pos="985838" algn="l"/>
                        </a:tabLst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• 9 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lvl="0" indent="-1074738">
                        <a:buClr>
                          <a:srgbClr val="C00000"/>
                        </a:buClr>
                        <a:buFont typeface="+mj-lt"/>
                        <a:buAutoNum type="arabicParenR" startAt="6"/>
                        <a:tabLst>
                          <a:tab pos="985838" algn="l"/>
                        </a:tabLst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• 8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lvl="0" indent="-1074738">
                        <a:buClr>
                          <a:srgbClr val="C00000"/>
                        </a:buClr>
                        <a:buFont typeface="+mj-lt"/>
                        <a:buAutoNum type="arabicParenR" startAt="6"/>
                        <a:tabLst>
                          <a:tab pos="985838" algn="l"/>
                        </a:tabLst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• 5  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45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274515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Усний рахунок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214527"/>
            <a:ext cx="1272999" cy="129614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671514"/>
              </p:ext>
            </p:extLst>
          </p:nvPr>
        </p:nvGraphicFramePr>
        <p:xfrm>
          <a:off x="1763689" y="1484784"/>
          <a:ext cx="7056784" cy="502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399"/>
                <a:gridCol w="3456385"/>
              </a:tblGrid>
              <a:tr h="5023480">
                <a:tc>
                  <a:txBody>
                    <a:bodyPr/>
                    <a:lstStyle/>
                    <a:p>
                      <a:pPr marL="1252538" lvl="0" indent="-1252538">
                        <a:buClr>
                          <a:srgbClr val="C00000"/>
                        </a:buClr>
                        <a:buFont typeface="+mj-lt"/>
                        <a:buAutoNum type="arabicParenR" startAt="11"/>
                        <a:tabLst>
                          <a:tab pos="444500" algn="l"/>
                        </a:tabLst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• 9  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lvl="0" indent="-1252538">
                        <a:buClr>
                          <a:srgbClr val="C00000"/>
                        </a:buClr>
                        <a:buFont typeface="+mj-lt"/>
                        <a:buAutoNum type="arabicParenR" startAt="11"/>
                        <a:tabLst>
                          <a:tab pos="444500" algn="l"/>
                        </a:tabLst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• 8 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lvl="0" indent="-1252538">
                        <a:buClr>
                          <a:srgbClr val="C00000"/>
                        </a:buClr>
                        <a:buFont typeface="+mj-lt"/>
                        <a:buAutoNum type="arabicParenR" startAt="11"/>
                        <a:tabLst>
                          <a:tab pos="444500" algn="l"/>
                        </a:tabLst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• 5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lvl="0" indent="-1252538">
                        <a:buClr>
                          <a:srgbClr val="C00000"/>
                        </a:buClr>
                        <a:buFont typeface="+mj-lt"/>
                        <a:buAutoNum type="arabicParenR" startAt="11"/>
                        <a:tabLst>
                          <a:tab pos="444500" algn="l"/>
                        </a:tabLst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• 11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lvl="0" indent="-1252538">
                        <a:buClr>
                          <a:srgbClr val="C00000"/>
                        </a:buClr>
                        <a:buFont typeface="+mj-lt"/>
                        <a:buAutoNum type="arabicParenR" startAt="11"/>
                        <a:tabLst>
                          <a:tab pos="444500" algn="l"/>
                        </a:tabLst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• 12 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52538" lvl="0" indent="-1252538">
                        <a:buClr>
                          <a:srgbClr val="C00000"/>
                        </a:buClr>
                        <a:buFont typeface="+mj-lt"/>
                        <a:buAutoNum type="arabicParenR" startAt="16"/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• 12  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lvl="0" indent="-1252538">
                        <a:buClr>
                          <a:srgbClr val="C00000"/>
                        </a:buClr>
                        <a:buFont typeface="+mj-lt"/>
                        <a:buAutoNum type="arabicParenR" startAt="16"/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• 9  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lvl="0" indent="-1252538">
                        <a:buClr>
                          <a:srgbClr val="C00000"/>
                        </a:buClr>
                        <a:buFont typeface="+mj-lt"/>
                        <a:buAutoNum type="arabicParenR" startAt="16"/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• 20   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lvl="0" indent="-1252538">
                        <a:buClr>
                          <a:srgbClr val="C00000"/>
                        </a:buClr>
                        <a:buFont typeface="+mj-lt"/>
                        <a:buAutoNum type="arabicParenR" startAt="16"/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• 7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marR="0" lvl="0" indent="-1252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+mj-lt"/>
                        <a:buAutoNum type="arabicParenR" startAt="16"/>
                        <a:tabLst/>
                        <a:defRPr/>
                      </a:pPr>
                      <a:r>
                        <a:rPr lang="uk-UA" sz="6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• 12</a:t>
                      </a:r>
                      <a:endParaRPr lang="ru-RU" sz="6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D4D-21A5-4C0F-AF26-FA7ABF6D6DC1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0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585</Words>
  <Application>Microsoft Office PowerPoint</Application>
  <PresentationFormat>Экран (4:3)</PresentationFormat>
  <Paragraphs>134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Множення натуральних чисел. Властивості множення</vt:lpstr>
      <vt:lpstr>Українська кухня</vt:lpstr>
      <vt:lpstr>Перевірка СЕС</vt:lpstr>
      <vt:lpstr>№394</vt:lpstr>
      <vt:lpstr>№411</vt:lpstr>
      <vt:lpstr>№411</vt:lpstr>
      <vt:lpstr>№432</vt:lpstr>
      <vt:lpstr>Усний рахунок</vt:lpstr>
      <vt:lpstr>Усний рахунок</vt:lpstr>
      <vt:lpstr>Кулінарний диктант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Перевірка</vt:lpstr>
      <vt:lpstr>Практика на кухні</vt:lpstr>
      <vt:lpstr>Страва перша Традиційний український борщ</vt:lpstr>
      <vt:lpstr>Задача</vt:lpstr>
      <vt:lpstr>Страва друга Кутя</vt:lpstr>
      <vt:lpstr>Робота з кулінарною книгою</vt:lpstr>
      <vt:lpstr>Десерт</vt:lpstr>
      <vt:lpstr>Десерт</vt:lpstr>
      <vt:lpstr>Страва з собою</vt:lpstr>
      <vt:lpstr>Страва з собою</vt:lpstr>
      <vt:lpstr>07.11.2018, до нових зустрічей!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46</cp:revision>
  <dcterms:created xsi:type="dcterms:W3CDTF">2018-11-04T09:20:56Z</dcterms:created>
  <dcterms:modified xsi:type="dcterms:W3CDTF">2018-11-06T12:30:20Z</dcterms:modified>
</cp:coreProperties>
</file>