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6" r:id="rId12"/>
    <p:sldId id="265" r:id="rId13"/>
    <p:sldId id="269" r:id="rId14"/>
    <p:sldId id="271" r:id="rId15"/>
    <p:sldId id="268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C418C4-7577-44B9-AD16-1CEEE512DAAA}" type="datetimeFigureOut">
              <a:rPr lang="uk-UA" smtClean="0"/>
              <a:t>23.02.2016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8263CD-5E7E-43EE-B30C-5157B780898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91462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F142-6C9D-4C77-A897-9F1CA4E63556}" type="datetime1">
              <a:rPr lang="ru-RU" smtClean="0"/>
              <a:t>23.02.2016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A341B-55C3-486E-B772-EA7D34630CA7}" type="datetime1">
              <a:rPr lang="ru-RU" smtClean="0"/>
              <a:t>23.02.2016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29615-BD64-4A97-8955-8EBDC3A83C56}" type="datetime1">
              <a:rPr lang="ru-RU" smtClean="0"/>
              <a:t>23.02.2016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DBCCA-AA1D-431A-97F3-C608A165CCB7}" type="datetime1">
              <a:rPr lang="ru-RU" smtClean="0"/>
              <a:t>23.02.2016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2E43C-C5FB-4A61-94F0-6D9F9BE57F24}" type="datetime1">
              <a:rPr lang="ru-RU" smtClean="0"/>
              <a:t>23.02.2016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6F488-6C62-4CB5-BBD5-51A289E8DA4A}" type="datetime1">
              <a:rPr lang="ru-RU" smtClean="0"/>
              <a:t>23.02.2016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157A-AFB2-421F-A78F-4A1FE3A54519}" type="datetime1">
              <a:rPr lang="ru-RU" smtClean="0"/>
              <a:t>23.02.2016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BAA4E-796B-4A87-BB20-E2BB63D2009A}" type="datetime1">
              <a:rPr lang="ru-RU" smtClean="0"/>
              <a:t>23.02.2016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DC39B-86B2-4AFC-BA06-AC3129AE2FBB}" type="datetime1">
              <a:rPr lang="ru-RU" smtClean="0"/>
              <a:t>23.02.2016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D2D90-06A4-4D44-8231-83DB0672A03A}" type="datetime1">
              <a:rPr lang="ru-RU" smtClean="0"/>
              <a:t>23.02.2016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A644D-5158-4DF6-9CF4-0ADB588EA92E}" type="datetime1">
              <a:rPr lang="ru-RU" smtClean="0"/>
              <a:t>23.02.2016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AADE194-CA6D-4579-8803-D9208B1F6FF7}" type="datetime1">
              <a:rPr lang="ru-RU" smtClean="0"/>
              <a:t>23.02.2016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ru-RU" smtClean="0"/>
              <a:t>Мінченко Оксана Василівна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gif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microsoft.com/office/2007/relationships/hdphoto" Target="../media/hdphoto9.wdp"/><Relationship Id="rId7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microsoft.com/office/2007/relationships/hdphoto" Target="../media/hdphoto10.wdp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scratch.mit.edu/" TargetMode="External"/><Relationship Id="rId3" Type="http://schemas.openxmlformats.org/officeDocument/2006/relationships/hyperlink" Target="http://terehovskiy.at.ua/load/dlja_urokiv_informatiki/7_klas_za_rivkindom/73" TargetMode="External"/><Relationship Id="rId7" Type="http://schemas.openxmlformats.org/officeDocument/2006/relationships/hyperlink" Target="http://fiz-mat-inf.blogspot.com/2012/02/2-2-2.html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uroki-scratch.narod.ru/p14aa1.html" TargetMode="External"/><Relationship Id="rId5" Type="http://schemas.openxmlformats.org/officeDocument/2006/relationships/hyperlink" Target="http://infourok.ru/prezentacya_z_praktichnogo_kursu_nformatiki_na_temu_quotciklchniy_algoritm._vikonavc-2435360.htm" TargetMode="External"/><Relationship Id="rId4" Type="http://schemas.openxmlformats.org/officeDocument/2006/relationships/hyperlink" Target="http://pidruchnik.in.ua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8.png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microsoft.com/office/2007/relationships/hdphoto" Target="../media/hdphoto7.wdp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Урок №7</a:t>
            </a:r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Цикли з </a:t>
            </a:r>
            <a:r>
              <a:rPr lang="uk-UA" dirty="0" err="1" smtClean="0"/>
              <a:t>перед-</a:t>
            </a:r>
            <a:r>
              <a:rPr lang="uk-UA" dirty="0" smtClean="0"/>
              <a:t> та </a:t>
            </a:r>
            <a:r>
              <a:rPr lang="uk-UA" dirty="0" err="1" smtClean="0"/>
              <a:t>післяумовою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54745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99"/>
            <a:ext cx="190308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Задача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1720" y="260648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Використовуючи команду Штамп, створити візерунок із довільних об’єктів.</a:t>
            </a:r>
            <a:endParaRPr lang="uk-U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8262" b="34961" l="17344" r="43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093" t="15876" r="55052" b="57841"/>
          <a:stretch/>
        </p:blipFill>
        <p:spPr bwMode="auto">
          <a:xfrm>
            <a:off x="467543" y="1232754"/>
            <a:ext cx="3589173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9" t="16483" r="12717" b="14849"/>
          <a:stretch/>
        </p:blipFill>
        <p:spPr bwMode="auto">
          <a:xfrm>
            <a:off x="4788024" y="1556791"/>
            <a:ext cx="3304790" cy="24482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5661248"/>
            <a:ext cx="4467225" cy="581025"/>
          </a:xfrm>
          <a:prstGeom prst="rect">
            <a:avLst/>
          </a:prstGeom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28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9124" y="180620"/>
            <a:ext cx="190308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Задача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23728" y="260648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Створіть проект, у якому метелики рухаються над квітковим полем.</a:t>
            </a:r>
            <a:endParaRPr lang="uk-UA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1196752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uk-UA" dirty="0" smtClean="0"/>
              <a:t>Складіть для метелика </a:t>
            </a:r>
            <a:r>
              <a:rPr lang="uk-UA" dirty="0" err="1" smtClean="0"/>
              <a:t>срипт</a:t>
            </a:r>
            <a:r>
              <a:rPr lang="uk-UA" dirty="0" smtClean="0"/>
              <a:t>, як на малюнку.</a:t>
            </a:r>
          </a:p>
          <a:p>
            <a:pPr marL="342900" indent="-342900">
              <a:buAutoNum type="arabicPeriod"/>
            </a:pPr>
            <a:r>
              <a:rPr lang="uk-UA" dirty="0" smtClean="0"/>
              <a:t>За допомогою інструмента штамп зробіть ще дві копії метелика.</a:t>
            </a:r>
          </a:p>
          <a:p>
            <a:pPr marL="342900" indent="-342900">
              <a:buAutoNum type="arabicPeriod"/>
            </a:pPr>
            <a:r>
              <a:rPr lang="uk-UA" dirty="0" smtClean="0"/>
              <a:t>Додайте до 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Об’єкта1</a:t>
            </a:r>
            <a:r>
              <a:rPr lang="uk-UA" dirty="0" smtClean="0"/>
              <a:t> команду 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Чекати поки</a:t>
            </a:r>
            <a:r>
              <a:rPr lang="uk-UA" dirty="0" smtClean="0"/>
              <a:t>, як показано на малюнку.</a:t>
            </a:r>
            <a:endParaRPr lang="uk-UA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65" t="18386" r="13006" b="20263"/>
          <a:stretch/>
        </p:blipFill>
        <p:spPr bwMode="auto">
          <a:xfrm>
            <a:off x="5456061" y="2834062"/>
            <a:ext cx="3019001" cy="19802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3" t="25822" r="42430" b="40905"/>
          <a:stretch/>
        </p:blipFill>
        <p:spPr bwMode="auto">
          <a:xfrm>
            <a:off x="683568" y="2834062"/>
            <a:ext cx="3703705" cy="326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12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2166" y="0"/>
            <a:ext cx="190308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Задача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11760" y="353943"/>
            <a:ext cx="6552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Створити проект акваріум, у якому риба буде доганяти їжу, коли ж дожене, їжа має зникнути.</a:t>
            </a:r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309" b="42676" l="18750" r="5023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230" t="14718" r="47291" b="55172"/>
          <a:stretch/>
        </p:blipFill>
        <p:spPr bwMode="auto">
          <a:xfrm>
            <a:off x="179512" y="1350640"/>
            <a:ext cx="3961171" cy="2767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1196752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Скрипт</a:t>
            </a:r>
            <a:r>
              <a:rPr lang="uk-UA" sz="1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риби</a:t>
            </a:r>
            <a:endParaRPr lang="uk-UA" sz="14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6016" y="1196752"/>
            <a:ext cx="2304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Скрипт</a:t>
            </a:r>
            <a:r>
              <a:rPr lang="uk-UA" sz="1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їжі</a:t>
            </a:r>
            <a:endParaRPr lang="uk-UA" sz="14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9043" b="40625" l="17969" r="667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296" t="16615" r="31502" b="58296"/>
          <a:stretch/>
        </p:blipFill>
        <p:spPr bwMode="auto">
          <a:xfrm>
            <a:off x="3999702" y="1096542"/>
            <a:ext cx="5040560" cy="3021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4668" b="42188" l="19063" r="3289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460" t="34309" r="65469" b="56890"/>
          <a:stretch/>
        </p:blipFill>
        <p:spPr bwMode="auto">
          <a:xfrm>
            <a:off x="4092054" y="3048749"/>
            <a:ext cx="2352155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15815" y="4045316"/>
            <a:ext cx="2304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Скрипт</a:t>
            </a:r>
            <a:r>
              <a:rPr lang="uk-UA" sz="1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фону</a:t>
            </a:r>
            <a:endParaRPr lang="uk-UA" sz="14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6504" b="48438" l="19297" r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184" t="15208" r="42870" b="50000"/>
          <a:stretch/>
        </p:blipFill>
        <p:spPr bwMode="auto">
          <a:xfrm>
            <a:off x="235170" y="4191742"/>
            <a:ext cx="4120806" cy="3108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Місце для нижнього колонтитула 6"/>
          <p:cNvSpPr>
            <a:spLocks noGrp="1"/>
          </p:cNvSpPr>
          <p:nvPr>
            <p:ph type="ftr" sz="quarter" idx="11"/>
          </p:nvPr>
        </p:nvSpPr>
        <p:spPr>
          <a:xfrm>
            <a:off x="415815" y="6381328"/>
            <a:ext cx="3352801" cy="365125"/>
          </a:xfrm>
        </p:spPr>
        <p:txBody>
          <a:bodyPr/>
          <a:lstStyle/>
          <a:p>
            <a:r>
              <a:rPr lang="ru-RU" dirty="0" err="1" smtClean="0"/>
              <a:t>Мінченко</a:t>
            </a:r>
            <a:r>
              <a:rPr lang="ru-RU" dirty="0" smtClean="0"/>
              <a:t> Оксана </a:t>
            </a:r>
            <a:r>
              <a:rPr lang="ru-RU" dirty="0" err="1" smtClean="0"/>
              <a:t>Василівна</a:t>
            </a:r>
            <a:endParaRPr lang="ru-RU" dirty="0"/>
          </a:p>
        </p:txBody>
      </p:sp>
      <p:sp>
        <p:nvSpPr>
          <p:cNvPr id="8" name="Місце для номера слайда 7"/>
          <p:cNvSpPr>
            <a:spLocks noGrp="1"/>
          </p:cNvSpPr>
          <p:nvPr>
            <p:ph type="sldNum" sz="quarter" idx="12"/>
          </p:nvPr>
        </p:nvSpPr>
        <p:spPr>
          <a:xfrm>
            <a:off x="3801616" y="6309320"/>
            <a:ext cx="18288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490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188640"/>
            <a:ext cx="27815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Рефлексія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1124744"/>
            <a:ext cx="6984776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uk-UA" dirty="0" smtClean="0"/>
              <a:t>Сьогодні на уроці я ознайомився з такими циклами…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uk-UA" dirty="0" smtClean="0"/>
              <a:t>У </a:t>
            </a:r>
            <a:r>
              <a:rPr lang="uk-UA" dirty="0" err="1" smtClean="0"/>
              <a:t>Скретч</a:t>
            </a:r>
            <a:r>
              <a:rPr lang="uk-UA" dirty="0" smtClean="0"/>
              <a:t> ці цикли реалізуються такими блоками…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uk-UA" dirty="0" smtClean="0"/>
              <a:t>Ці цикли відрізняються один від одного тим, що…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uk-UA" dirty="0" smtClean="0"/>
              <a:t>Такі команди повторення доречно використовувати у таких випадках:…</a:t>
            </a:r>
          </a:p>
          <a:p>
            <a:pPr marL="342900" indent="-342900">
              <a:buAutoNum type="arabicPeriod"/>
            </a:pPr>
            <a:r>
              <a:rPr lang="uk-UA" dirty="0" smtClean="0"/>
              <a:t>Команду </a:t>
            </a: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Чекати поки </a:t>
            </a:r>
            <a:r>
              <a:rPr lang="uk-UA" dirty="0" smtClean="0"/>
              <a:t>можна використати …</a:t>
            </a:r>
          </a:p>
          <a:p>
            <a:pPr marL="342900" indent="-342900">
              <a:buAutoNum type="arabicPeriod"/>
            </a:pPr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4289991"/>
            <a:ext cx="1494483" cy="1764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531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332656"/>
            <a:ext cx="61205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Розгадайте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ребус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3612" t="22182" r="26496" b="41519"/>
          <a:stretch>
            <a:fillRect/>
          </a:stretch>
        </p:blipFill>
        <p:spPr bwMode="auto">
          <a:xfrm>
            <a:off x="2699792" y="1556792"/>
            <a:ext cx="3168353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18571" t="22656" r="17143" b="46597"/>
          <a:stretch>
            <a:fillRect/>
          </a:stretch>
        </p:blipFill>
        <p:spPr bwMode="auto">
          <a:xfrm>
            <a:off x="1259632" y="3356992"/>
            <a:ext cx="3456384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l="37924" t="23684" r="6813" b="44737"/>
          <a:stretch>
            <a:fillRect/>
          </a:stretch>
        </p:blipFill>
        <p:spPr bwMode="auto">
          <a:xfrm>
            <a:off x="4572000" y="3356992"/>
            <a:ext cx="3600400" cy="1543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547664" y="5445224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цикл з передумовою</a:t>
            </a:r>
            <a:endParaRPr lang="uk-UA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116632"/>
            <a:ext cx="491993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Домашнє</a:t>
            </a:r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завдання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828" y="3501008"/>
            <a:ext cx="1620180" cy="21602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59632" y="1286657"/>
            <a:ext cx="734481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uk-UA" i="1" dirty="0" smtClean="0"/>
              <a:t>§ </a:t>
            </a:r>
            <a:r>
              <a:rPr lang="en-US" i="1" dirty="0"/>
              <a:t>3</a:t>
            </a:r>
            <a:r>
              <a:rPr lang="uk-UA" i="1" dirty="0" smtClean="0"/>
              <a:t>.4</a:t>
            </a:r>
          </a:p>
          <a:p>
            <a:pPr>
              <a:lnSpc>
                <a:spcPct val="150000"/>
              </a:lnSpc>
            </a:pPr>
            <a:r>
              <a:rPr lang="uk-UA" dirty="0" smtClean="0"/>
              <a:t>2. Побудувати проект для знаходження суми натуральних чисел, значення якої не перевищує деякого заданого а.</a:t>
            </a:r>
            <a:endParaRPr lang="uk-UA" dirty="0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71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25139" y="332656"/>
            <a:ext cx="585288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Інформаційні</a:t>
            </a:r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джерела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 descr="http://2.bp.blogspot.com/-fcrTMjoggNw/UAlOQ3rtULI/AAAAAAAABiY/kPVletUIa38/s1600/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32583">
            <a:off x="5219567" y="4364826"/>
            <a:ext cx="2815065" cy="22467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043608" y="1340768"/>
            <a:ext cx="745341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uk-UA" dirty="0" smtClean="0"/>
              <a:t>О.Є. </a:t>
            </a:r>
            <a:r>
              <a:rPr lang="uk-UA" dirty="0" err="1" smtClean="0"/>
              <a:t>Бочкала</a:t>
            </a:r>
            <a:r>
              <a:rPr lang="uk-UA" dirty="0" smtClean="0"/>
              <a:t> «Скретч: програмування для всіх»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elint-pr1.blogspot.com/p/blog-page_1.html</a:t>
            </a:r>
            <a:endParaRPr lang="uk-UA" dirty="0" smtClean="0">
              <a:hlinkClick r:id="rId3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hlinkClick r:id="rId4"/>
              </a:rPr>
              <a:t>http</a:t>
            </a:r>
            <a:r>
              <a:rPr lang="en-US" dirty="0">
                <a:hlinkClick r:id="rId4"/>
              </a:rPr>
              <a:t>://</a:t>
            </a:r>
            <a:r>
              <a:rPr lang="en-US" dirty="0" smtClean="0">
                <a:hlinkClick r:id="rId4"/>
              </a:rPr>
              <a:t>pidruchnik.in.ua</a:t>
            </a:r>
            <a:endParaRPr lang="uk-UA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hlinkClick r:id="rId5"/>
              </a:rPr>
              <a:t>http://infourok.ru/prezentacya_z_praktichnogo_kursu_nformatiki_na_temu_quotciklchniy_algoritm._</a:t>
            </a:r>
            <a:r>
              <a:rPr lang="en-US" dirty="0" smtClean="0">
                <a:hlinkClick r:id="rId5"/>
              </a:rPr>
              <a:t>vikonavc-2435360.htm</a:t>
            </a:r>
            <a:endParaRPr lang="uk-UA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www.uroki-scratch.narod.ru/p14aa1.html</a:t>
            </a:r>
            <a:endParaRPr lang="uk-UA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fiz-mat-inf.blogspot.com</a:t>
            </a:r>
            <a:endParaRPr lang="uk-UA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hlinkClick r:id="rId8"/>
              </a:rPr>
              <a:t>https://</a:t>
            </a:r>
            <a:r>
              <a:rPr lang="en-US" dirty="0" smtClean="0">
                <a:hlinkClick r:id="rId8"/>
              </a:rPr>
              <a:t>scratch.mit.edu</a:t>
            </a:r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pPr marL="342900" indent="-342900">
              <a:buFont typeface="+mj-lt"/>
              <a:buAutoNum type="arabicPeriod"/>
            </a:pPr>
            <a:endParaRPr lang="uk-UA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93353" y="260648"/>
            <a:ext cx="489108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Актуалізація</a:t>
            </a:r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знань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196752"/>
            <a:ext cx="7416824" cy="2949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uk-UA" dirty="0" smtClean="0"/>
              <a:t>Що таке команда повторення?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uk-UA" dirty="0" smtClean="0"/>
              <a:t>Для чого використовують команду повторення?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uk-UA" dirty="0" smtClean="0"/>
              <a:t>Чим відрізняється команда повторення від </a:t>
            </a:r>
            <a:r>
              <a:rPr lang="uk-UA" dirty="0" err="1" smtClean="0"/>
              <a:t>розгалудження</a:t>
            </a:r>
            <a:r>
              <a:rPr lang="uk-UA" dirty="0" smtClean="0"/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uk-UA" dirty="0" smtClean="0"/>
              <a:t>З якими двома циклами ви вже знайомі?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uk-UA" dirty="0" smtClean="0"/>
              <a:t>Як працює команда повторення з лічильником?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uk-UA" dirty="0" smtClean="0"/>
              <a:t>Чи можна поєднувати команди повторення і </a:t>
            </a:r>
            <a:r>
              <a:rPr lang="uk-UA" dirty="0" err="1" smtClean="0"/>
              <a:t>розгалудження</a:t>
            </a:r>
            <a:r>
              <a:rPr lang="uk-UA" dirty="0" smtClean="0"/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uk-UA" dirty="0" smtClean="0"/>
              <a:t>Які цикли називаються вкладеними?</a:t>
            </a:r>
            <a:endParaRPr lang="uk-UA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954438"/>
            <a:ext cx="2592288" cy="2592288"/>
          </a:xfrm>
          <a:prstGeom prst="rect">
            <a:avLst/>
          </a:prstGeom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46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89295" y="116632"/>
            <a:ext cx="540083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Цикл з </a:t>
            </a:r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передумовою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2272053" y="1412776"/>
            <a:ext cx="3600400" cy="4680520"/>
            <a:chOff x="1835696" y="1268760"/>
            <a:chExt cx="3600400" cy="4680520"/>
          </a:xfrm>
        </p:grpSpPr>
        <p:sp>
          <p:nvSpPr>
            <p:cNvPr id="4" name="Ромб 3"/>
            <p:cNvSpPr/>
            <p:nvPr/>
          </p:nvSpPr>
          <p:spPr>
            <a:xfrm>
              <a:off x="2843808" y="1988840"/>
              <a:ext cx="1589922" cy="1224136"/>
            </a:xfrm>
            <a:prstGeom prst="diamon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600" b="1" dirty="0" smtClean="0"/>
                <a:t>умова</a:t>
              </a:r>
              <a:endParaRPr lang="uk-UA" sz="1600" b="1" dirty="0"/>
            </a:p>
          </p:txBody>
        </p:sp>
        <p:cxnSp>
          <p:nvCxnSpPr>
            <p:cNvPr id="6" name="Прямая со стрелкой 5"/>
            <p:cNvCxnSpPr>
              <a:endCxn id="4" idx="0"/>
            </p:cNvCxnSpPr>
            <p:nvPr/>
          </p:nvCxnSpPr>
          <p:spPr>
            <a:xfrm>
              <a:off x="3638769" y="1268760"/>
              <a:ext cx="0" cy="72008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>
              <a:stCxn id="4" idx="3"/>
            </p:cNvCxnSpPr>
            <p:nvPr/>
          </p:nvCxnSpPr>
          <p:spPr>
            <a:xfrm>
              <a:off x="4433730" y="2600908"/>
              <a:ext cx="100236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5436096" y="2600908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 стрелкой 11"/>
            <p:cNvCxnSpPr>
              <a:stCxn id="4" idx="2"/>
            </p:cNvCxnSpPr>
            <p:nvPr/>
          </p:nvCxnSpPr>
          <p:spPr>
            <a:xfrm>
              <a:off x="3638769" y="3212976"/>
              <a:ext cx="0" cy="64807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Прямоугольник 12"/>
            <p:cNvSpPr/>
            <p:nvPr/>
          </p:nvSpPr>
          <p:spPr>
            <a:xfrm>
              <a:off x="2702665" y="3861048"/>
              <a:ext cx="1872208" cy="7920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600" b="1" dirty="0" smtClean="0"/>
                <a:t>Тіло циклу</a:t>
              </a:r>
              <a:endParaRPr lang="uk-UA" sz="1600" b="1" dirty="0"/>
            </a:p>
          </p:txBody>
        </p:sp>
        <p:cxnSp>
          <p:nvCxnSpPr>
            <p:cNvPr id="15" name="Прямая соединительная линия 14"/>
            <p:cNvCxnSpPr>
              <a:stCxn id="13" idx="2"/>
            </p:cNvCxnSpPr>
            <p:nvPr/>
          </p:nvCxnSpPr>
          <p:spPr>
            <a:xfrm>
              <a:off x="3638769" y="4653136"/>
              <a:ext cx="0" cy="3600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flipH="1">
              <a:off x="1835696" y="5013176"/>
              <a:ext cx="180307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flipV="1">
              <a:off x="1835696" y="1628800"/>
              <a:ext cx="0" cy="33843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 стрелкой 20"/>
            <p:cNvCxnSpPr/>
            <p:nvPr/>
          </p:nvCxnSpPr>
          <p:spPr>
            <a:xfrm>
              <a:off x="1835696" y="1628800"/>
              <a:ext cx="1803073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>
              <a:off x="5436096" y="2600908"/>
              <a:ext cx="0" cy="29163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 flipH="1">
              <a:off x="3638769" y="5517232"/>
              <a:ext cx="179732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 стрелкой 27"/>
            <p:cNvCxnSpPr/>
            <p:nvPr/>
          </p:nvCxnSpPr>
          <p:spPr>
            <a:xfrm>
              <a:off x="3638769" y="5517232"/>
              <a:ext cx="0" cy="43204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4574873" y="2276872"/>
              <a:ext cx="8612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1600" dirty="0" smtClean="0"/>
                <a:t>хибна</a:t>
              </a:r>
              <a:endParaRPr lang="uk-UA" sz="1600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587392" y="3307649"/>
              <a:ext cx="8669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1600" dirty="0" smtClean="0"/>
                <a:t>істина</a:t>
              </a:r>
              <a:endParaRPr lang="uk-UA" sz="1600" dirty="0"/>
            </a:p>
          </p:txBody>
        </p:sp>
      </p:grp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36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7097" y="116632"/>
            <a:ext cx="716253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Цикл з </a:t>
            </a:r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педумовою</a:t>
            </a:r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у </a:t>
            </a:r>
            <a:r>
              <a:rPr lang="en-US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Scratch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2813" b="41521" l="31233" r="4178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915" t="31725" r="56901" b="57391"/>
          <a:stretch/>
        </p:blipFill>
        <p:spPr bwMode="auto">
          <a:xfrm>
            <a:off x="179512" y="980728"/>
            <a:ext cx="3358188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1970" b="40387" l="30053" r="451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168" t="30918" r="52982" b="58561"/>
          <a:stretch/>
        </p:blipFill>
        <p:spPr bwMode="auto">
          <a:xfrm>
            <a:off x="3707904" y="1340768"/>
            <a:ext cx="2502301" cy="111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2629" b="50505" l="29860" r="420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334" t="41645" r="56403" b="48511"/>
          <a:stretch/>
        </p:blipFill>
        <p:spPr bwMode="auto">
          <a:xfrm>
            <a:off x="3197555" y="1724494"/>
            <a:ext cx="3160847" cy="1467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34618" y="3429000"/>
            <a:ext cx="78488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Якщо умова істинна, то виконується тіло циклу.</a:t>
            </a:r>
          </a:p>
          <a:p>
            <a:pPr>
              <a:lnSpc>
                <a:spcPct val="150000"/>
              </a:lnSpc>
            </a:pPr>
            <a:r>
              <a:rPr lang="uk-UA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 тільки умова стає хибною, то відбувається вихід із циклу.</a:t>
            </a:r>
          </a:p>
          <a:p>
            <a:pPr>
              <a:lnSpc>
                <a:spcPct val="150000"/>
              </a:lnSpc>
            </a:pPr>
            <a:r>
              <a:rPr lang="uk-UA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Якщо задана умовою подія ніколи не настане, то тіло циклу не виконається жодного разу.</a:t>
            </a:r>
            <a:endParaRPr lang="uk-UA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59" y="3369501"/>
            <a:ext cx="909638" cy="1428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23528" y="1124744"/>
            <a:ext cx="4635526" cy="2244757"/>
          </a:xfrm>
          <a:prstGeom prst="roundRect">
            <a:avLst/>
          </a:prstGeom>
          <a:noFill/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488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11111E-6 -0.02176 C -0.0033 -0.03125 -0.00486 -0.04074 -0.00816 -0.05 C -0.01024 -0.05648 -0.01788 -0.06157 -0.02292 -0.06481 C -0.02517 -0.06805 -0.02882 -0.07222 -0.03212 -0.07384 C -0.03437 -0.075 -0.03906 -0.07616 -0.03906 -0.07616 C -0.04583 -0.07592 -0.05295 -0.07569 -0.05972 -0.075 C -0.06684 -0.07454 -0.08142 -0.07268 -0.08142 -0.07268 C -0.08489 -0.07153 -0.08837 -0.0706 -0.09184 -0.06944 C -0.09583 -0.06666 -0.10087 -0.06412 -0.10555 -0.06273 C -0.1066 -0.0618 -0.10764 -0.06088 -0.10885 -0.06041 C -0.11094 -0.05926 -0.1158 -0.0581 -0.1158 -0.05787 C -0.12066 -0.05463 -0.11736 -0.05648 -0.12274 -0.05463 C -0.125 -0.05416 -0.12951 -0.05231 -0.12951 -0.05231 C -0.1375 -0.04699 -0.13368 -0.04861 -0.13993 -0.04676 C -0.14167 -0.0412 -0.14427 -0.0375 -0.14896 -0.03426 C -0.15191 -0.02569 -0.14739 -0.03611 -0.15364 -0.02847 C -0.15972 -0.02083 -0.14878 -0.02893 -0.15816 -0.02291 C -0.16128 -0.01829 -0.16423 -0.01204 -0.1684 -0.00787 " pathEditMode="relative" rAng="0" ptsTypes="fffffffffffffffffA">
                                      <p:cBhvr>
                                        <p:cTn id="1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20" y="-2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16667E-6 -0.02639 C -0.00122 -0.02754 -0.00122 -0.02893 -0.00296 -0.02963 C -0.00695 -0.03125 -0.01684 -0.0331 -0.01684 -0.03287 C -0.01823 -0.03402 -0.01893 -0.03541 -0.02118 -0.03611 C -0.02848 -0.03773 -0.06007 -0.04166 -0.06858 -0.04213 C -0.11615 -0.04213 -0.16441 -0.04213 -0.21198 -0.04166 C -0.23664 -0.0412 -0.26268 -0.03773 -0.28716 -0.03703 C -0.29427 -0.03611 -0.30243 -0.03426 -0.30834 -0.0331 C -0.31355 -0.03217 -0.31702 -0.03009 -0.32275 -0.02963 C -0.325 -0.02916 -0.32952 -0.02847 -0.32952 -0.02824 " pathEditMode="relative" rAng="0" ptsTypes="fffffffffA">
                                      <p:cBhvr>
                                        <p:cTn id="1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76" y="-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332656"/>
            <a:ext cx="525015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Виконайте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завдання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465" b="44336" l="29375" r="593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340" t="24316" r="37083" b="54074"/>
          <a:stretch/>
        </p:blipFill>
        <p:spPr bwMode="auto">
          <a:xfrm>
            <a:off x="376536" y="1915091"/>
            <a:ext cx="4699520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6" y="1268760"/>
            <a:ext cx="72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uk-UA" dirty="0" smtClean="0"/>
              <a:t>У вікні </a:t>
            </a:r>
            <a:r>
              <a:rPr lang="uk-UA" dirty="0" err="1" smtClean="0"/>
              <a:t>скретч-проекту</a:t>
            </a:r>
            <a:r>
              <a:rPr lang="uk-UA" dirty="0" smtClean="0"/>
              <a:t> складіть для кота вказаний </a:t>
            </a:r>
            <a:r>
              <a:rPr lang="uk-UA" dirty="0" err="1" smtClean="0"/>
              <a:t>скрипт</a:t>
            </a:r>
            <a:r>
              <a:rPr lang="uk-UA" dirty="0" smtClean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uk-UA" dirty="0" smtClean="0"/>
              <a:t>Запустіть </a:t>
            </a:r>
            <a:r>
              <a:rPr lang="uk-UA" dirty="0" err="1" smtClean="0"/>
              <a:t>скрипт</a:t>
            </a:r>
            <a:r>
              <a:rPr lang="uk-UA" dirty="0" smtClean="0"/>
              <a:t> на виконання та </a:t>
            </a:r>
            <a:r>
              <a:rPr lang="uk-UA" dirty="0" err="1" smtClean="0"/>
              <a:t>понатискайте</a:t>
            </a:r>
            <a:r>
              <a:rPr lang="uk-UA" dirty="0" smtClean="0"/>
              <a:t> пробіл.</a:t>
            </a:r>
            <a:endParaRPr lang="uk-UA" dirty="0"/>
          </a:p>
        </p:txBody>
      </p:sp>
      <p:sp>
        <p:nvSpPr>
          <p:cNvPr id="4" name="TextBox 3"/>
          <p:cNvSpPr txBox="1"/>
          <p:nvPr/>
        </p:nvSpPr>
        <p:spPr>
          <a:xfrm>
            <a:off x="4258142" y="3089920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або</a:t>
            </a:r>
            <a:endParaRPr lang="uk-UA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5013176"/>
            <a:ext cx="2200255" cy="17281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71600" y="5517232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Перевірте, чи є різниця?</a:t>
            </a:r>
            <a:endParaRPr lang="uk-UA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6953" b="45020" l="28203" r="47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04" t="25777" r="52187" b="52628"/>
          <a:stretch/>
        </p:blipFill>
        <p:spPr bwMode="auto">
          <a:xfrm>
            <a:off x="5268210" y="2204864"/>
            <a:ext cx="3048206" cy="2736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Місце для нижнього колонтитула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ru-RU"/>
          </a:p>
        </p:txBody>
      </p:sp>
      <p:sp>
        <p:nvSpPr>
          <p:cNvPr id="8" name="Місце для номера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51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1774" y="260648"/>
            <a:ext cx="520046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Цикл з </a:t>
            </a:r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післяумовою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1475656" y="1052736"/>
            <a:ext cx="4680520" cy="5184576"/>
            <a:chOff x="1475656" y="1052736"/>
            <a:chExt cx="3528392" cy="3960440"/>
          </a:xfrm>
        </p:grpSpPr>
        <p:cxnSp>
          <p:nvCxnSpPr>
            <p:cNvPr id="4" name="Прямая со стрелкой 3"/>
            <p:cNvCxnSpPr/>
            <p:nvPr/>
          </p:nvCxnSpPr>
          <p:spPr>
            <a:xfrm>
              <a:off x="3851920" y="1052736"/>
              <a:ext cx="0" cy="72008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Прямоугольник 4"/>
            <p:cNvSpPr/>
            <p:nvPr/>
          </p:nvSpPr>
          <p:spPr>
            <a:xfrm>
              <a:off x="2915816" y="1772816"/>
              <a:ext cx="1872208" cy="72008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Тіло циклу</a:t>
              </a:r>
              <a:endParaRPr lang="uk-UA" dirty="0"/>
            </a:p>
          </p:txBody>
        </p:sp>
        <p:cxnSp>
          <p:nvCxnSpPr>
            <p:cNvPr id="7" name="Прямая со стрелкой 6"/>
            <p:cNvCxnSpPr>
              <a:stCxn id="5" idx="2"/>
            </p:cNvCxnSpPr>
            <p:nvPr/>
          </p:nvCxnSpPr>
          <p:spPr>
            <a:xfrm>
              <a:off x="3851920" y="2492896"/>
              <a:ext cx="0" cy="64807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Ромб 7"/>
            <p:cNvSpPr/>
            <p:nvPr/>
          </p:nvSpPr>
          <p:spPr>
            <a:xfrm>
              <a:off x="2915816" y="3118318"/>
              <a:ext cx="1872208" cy="1296144"/>
            </a:xfrm>
            <a:prstGeom prst="diamon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умова</a:t>
              </a:r>
              <a:endParaRPr lang="uk-UA" dirty="0"/>
            </a:p>
          </p:txBody>
        </p:sp>
        <p:cxnSp>
          <p:nvCxnSpPr>
            <p:cNvPr id="10" name="Прямая со стрелкой 9"/>
            <p:cNvCxnSpPr>
              <a:stCxn id="8" idx="2"/>
            </p:cNvCxnSpPr>
            <p:nvPr/>
          </p:nvCxnSpPr>
          <p:spPr>
            <a:xfrm>
              <a:off x="3851920" y="4414462"/>
              <a:ext cx="0" cy="59871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>
              <a:stCxn id="8" idx="1"/>
            </p:cNvCxnSpPr>
            <p:nvPr/>
          </p:nvCxnSpPr>
          <p:spPr>
            <a:xfrm flipH="1">
              <a:off x="1475656" y="3766390"/>
              <a:ext cx="144016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flipV="1">
              <a:off x="1475656" y="1412776"/>
              <a:ext cx="0" cy="23536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 стрелкой 15"/>
            <p:cNvCxnSpPr/>
            <p:nvPr/>
          </p:nvCxnSpPr>
          <p:spPr>
            <a:xfrm>
              <a:off x="1475656" y="1412776"/>
              <a:ext cx="237626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3995936" y="4581128"/>
              <a:ext cx="10081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dirty="0" smtClean="0"/>
                <a:t>істинна</a:t>
              </a:r>
              <a:endParaRPr lang="uk-UA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001253" y="3429000"/>
              <a:ext cx="10801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dirty="0" smtClean="0"/>
                <a:t>хибна</a:t>
              </a:r>
              <a:endParaRPr lang="uk-UA" dirty="0"/>
            </a:p>
          </p:txBody>
        </p:sp>
      </p:grp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33" y="871933"/>
            <a:ext cx="2952328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92767" y="260648"/>
            <a:ext cx="755847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Цикл з </a:t>
            </a:r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післяумовою</a:t>
            </a:r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у </a:t>
            </a:r>
            <a:r>
              <a:rPr lang="en-US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Scratch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616" y="1429939"/>
            <a:ext cx="3157537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871933"/>
            <a:ext cx="2505075" cy="111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31640" y="2988014"/>
            <a:ext cx="7307638" cy="1703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dirty="0" smtClean="0"/>
              <a:t>Умова перевіряється після виконання тіла циклу.</a:t>
            </a:r>
          </a:p>
          <a:p>
            <a:pPr>
              <a:lnSpc>
                <a:spcPct val="150000"/>
              </a:lnSpc>
            </a:pPr>
            <a:r>
              <a:rPr lang="uk-UA" dirty="0" smtClean="0"/>
              <a:t>Цикл завершується, якщо умова стає істинною.</a:t>
            </a:r>
          </a:p>
          <a:p>
            <a:pPr>
              <a:lnSpc>
                <a:spcPct val="150000"/>
              </a:lnSpc>
            </a:pPr>
            <a:r>
              <a:rPr lang="uk-UA" dirty="0" smtClean="0"/>
              <a:t>Тіло циклу з </a:t>
            </a:r>
            <a:r>
              <a:rPr lang="uk-UA" dirty="0" err="1" smtClean="0"/>
              <a:t>післяумовою</a:t>
            </a:r>
            <a:r>
              <a:rPr lang="uk-UA" dirty="0" smtClean="0"/>
              <a:t> виконається за будь-яких обставин хоча б один раз.</a:t>
            </a:r>
            <a:endParaRPr lang="uk-UA" dirty="0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15" y="2953599"/>
            <a:ext cx="908050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4579066"/>
            <a:ext cx="1296144" cy="1944216"/>
          </a:xfrm>
          <a:prstGeom prst="rect">
            <a:avLst/>
          </a:prstGeom>
        </p:spPr>
      </p:pic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443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66667E-6 4.81481E-6 C -0.00799 0.0037 -0.01563 0.00579 -0.02379 0.00787 C -0.02795 0.00903 -0.03577 0.01273 -0.03577 0.01273 C -0.04011 0.02199 -0.03542 0.01435 -0.04167 0.01898 C -0.04549 0.02176 -0.04879 0.02546 -0.05243 0.0287 C -0.05972 0.03518 -0.07795 0.03819 -0.08681 0.03819 " pathEditMode="relative" ptsTypes="fffffA">
                                      <p:cBhvr>
                                        <p:cTn id="10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6979 -0.01667 C -0.0809 -0.01412 -0.09201 -0.01111 -0.10312 -0.00857 C -0.10868 -0.00602 -0.11424 -0.00486 -0.11979 -0.00232 C -0.12708 0.00092 -0.13385 0.00555 -0.14115 0.00879 C -0.14479 0.01041 -0.14826 0.01204 -0.15191 0.01366 C -0.15312 0.01412 -0.15538 0.01528 -0.15538 0.01551 C -0.1658 0.01481 -0.17604 0.01458 -0.18646 0.01366 C -0.19375 0.01296 -0.20174 0.00856 -0.20903 0.00717 C -0.21615 0.00393 -0.22413 0.00393 -0.2316 0.00254 C -0.25295 0.00301 -0.27448 0.00324 -0.29583 0.00416 C -0.29983 0.0044 -0.30417 0.00972 -0.3066 0.01204 C -0.30903 0.01412 -0.31493 0.01528 -0.31493 0.01551 " pathEditMode="relative" rAng="0" ptsTypes="fffffffffffA">
                                      <p:cBhvr>
                                        <p:cTn id="17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57" y="1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332656"/>
            <a:ext cx="525015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Виконайте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завдання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1268760"/>
            <a:ext cx="72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uk-UA" dirty="0" smtClean="0"/>
              <a:t>У вікні </a:t>
            </a:r>
            <a:r>
              <a:rPr lang="uk-UA" dirty="0" err="1" smtClean="0"/>
              <a:t>скретч-проекту</a:t>
            </a:r>
            <a:r>
              <a:rPr lang="uk-UA" dirty="0" smtClean="0"/>
              <a:t> складіть для кота вказаний </a:t>
            </a:r>
            <a:r>
              <a:rPr lang="uk-UA" dirty="0" err="1" smtClean="0"/>
              <a:t>скрипт</a:t>
            </a:r>
            <a:r>
              <a:rPr lang="uk-UA" dirty="0" smtClean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uk-UA" dirty="0" smtClean="0"/>
              <a:t>Запустіть </a:t>
            </a:r>
            <a:r>
              <a:rPr lang="uk-UA" dirty="0" err="1" smtClean="0"/>
              <a:t>скрипт</a:t>
            </a:r>
            <a:r>
              <a:rPr lang="uk-UA" dirty="0" smtClean="0"/>
              <a:t> на виконання та </a:t>
            </a:r>
            <a:r>
              <a:rPr lang="uk-UA" dirty="0" err="1" smtClean="0"/>
              <a:t>понатискайте</a:t>
            </a:r>
            <a:r>
              <a:rPr lang="uk-UA" dirty="0" smtClean="0"/>
              <a:t> пробіл.</a:t>
            </a:r>
            <a:endParaRPr lang="uk-UA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1387" b="42969" l="23750" r="51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796" t="18714" r="46741" b="54262"/>
          <a:stretch/>
        </p:blipFill>
        <p:spPr bwMode="auto">
          <a:xfrm>
            <a:off x="340329" y="1745649"/>
            <a:ext cx="4308817" cy="416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059832" y="5262563"/>
            <a:ext cx="50957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У чім різниця між блоками </a:t>
            </a:r>
            <a:r>
              <a:rPr lang="uk-UA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«повторювати поки» </a:t>
            </a:r>
            <a:r>
              <a:rPr lang="uk-UA" dirty="0" smtClean="0"/>
              <a:t>і</a:t>
            </a:r>
            <a:r>
              <a:rPr lang="uk-UA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«завжди якщо»?</a:t>
            </a:r>
            <a:endParaRPr lang="uk-UA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62" b="100000" l="7336" r="918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1999">
            <a:off x="786070" y="4632666"/>
            <a:ext cx="2144484" cy="1345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755" y="2708920"/>
            <a:ext cx="2150474" cy="1873984"/>
          </a:xfrm>
          <a:prstGeom prst="rect">
            <a:avLst/>
          </a:prstGeom>
        </p:spPr>
      </p:pic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err="1" smtClean="0"/>
              <a:t>Мінченко</a:t>
            </a:r>
            <a:r>
              <a:rPr lang="ru-RU" dirty="0" smtClean="0"/>
              <a:t> Оксана </a:t>
            </a:r>
            <a:r>
              <a:rPr lang="ru-RU" dirty="0" err="1" smtClean="0"/>
              <a:t>Василівна</a:t>
            </a:r>
            <a:endParaRPr lang="ru-RU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84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836712"/>
            <a:ext cx="473398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Фізкультхвилинка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348880"/>
            <a:ext cx="2886075" cy="33337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237" y="2322105"/>
            <a:ext cx="1688580" cy="2116069"/>
          </a:xfrm>
          <a:prstGeom prst="rect">
            <a:avLst/>
          </a:prstGeom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Мінченко Оксана Василівна</a:t>
            </a:r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13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300</TotalTime>
  <Words>453</Words>
  <Application>Microsoft Office PowerPoint</Application>
  <PresentationFormat>Екран (4:3)</PresentationFormat>
  <Paragraphs>101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16</vt:i4>
      </vt:variant>
    </vt:vector>
  </HeadingPairs>
  <TitlesOfParts>
    <vt:vector size="17" baseType="lpstr">
      <vt:lpstr>Воздушный поток</vt:lpstr>
      <vt:lpstr>Цикли з перед- та післяумовою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Цикли</dc:title>
  <dc:creator>111</dc:creator>
  <cp:lastModifiedBy>Teacher</cp:lastModifiedBy>
  <cp:revision>26</cp:revision>
  <dcterms:created xsi:type="dcterms:W3CDTF">2016-01-08T17:41:53Z</dcterms:created>
  <dcterms:modified xsi:type="dcterms:W3CDTF">2016-02-23T13:06:47Z</dcterms:modified>
</cp:coreProperties>
</file>