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9" r:id="rId4"/>
    <p:sldId id="261" r:id="rId5"/>
    <p:sldId id="262" r:id="rId6"/>
    <p:sldId id="260" r:id="rId7"/>
    <p:sldId id="263" r:id="rId8"/>
    <p:sldId id="264" r:id="rId9"/>
    <p:sldId id="265" r:id="rId10"/>
    <p:sldId id="267" r:id="rId11"/>
    <p:sldId id="268" r:id="rId12"/>
    <p:sldId id="270" r:id="rId13"/>
    <p:sldId id="266" r:id="rId14"/>
    <p:sldId id="269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789F1-4413-4721-9777-6A32A5F7D222}" type="datetimeFigureOut">
              <a:rPr lang="uk-UA" smtClean="0"/>
              <a:pPr/>
              <a:t>23.02.2016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F4B50-BAB1-4717-B59B-2B30B799427F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25651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877EF-348E-4285-BFBE-80259C485D5C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27E61-1A5E-4B2D-AE0F-A5540A2D7EB8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701C7-35FA-4FC1-9F26-DBBBAB88E3C0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C798A-DACB-445A-83E3-D9A007559BAA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76E88-DB2C-4047-9E0C-A87F2B6D4751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A9FAB-C1FC-4265-BB81-BFDA16C9DBF8}" type="datetime1">
              <a:rPr lang="uk-UA" smtClean="0"/>
              <a:t>23.02.2016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A9932-4B5D-4E14-B1A7-724AD804FAB3}" type="datetime1">
              <a:rPr lang="uk-UA" smtClean="0"/>
              <a:t>23.02.2016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025EA-B543-4021-9EF2-888402ECC410}" type="datetime1">
              <a:rPr lang="uk-UA" smtClean="0"/>
              <a:t>23.02.2016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FDEF3-D83A-4288-BFF9-3B9A904F9054}" type="datetime1">
              <a:rPr lang="uk-UA" smtClean="0"/>
              <a:t>23.02.2016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DFBA1-7039-4DDD-B61F-36DEF5CE4FA9}" type="datetime1">
              <a:rPr lang="uk-UA" smtClean="0"/>
              <a:t>23.02.2016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81C8-5598-4102-9051-0D3FE2A2FBBF}" type="datetime1">
              <a:rPr lang="uk-UA" smtClean="0"/>
              <a:t>23.02.2016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BAF0468-363B-486D-ACD5-45FAEB3AEEED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E1D123C-177A-4595-AC74-A0F54355BE5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149080"/>
            <a:ext cx="5637010" cy="882119"/>
          </a:xfrm>
        </p:spPr>
        <p:txBody>
          <a:bodyPr/>
          <a:lstStyle/>
          <a:p>
            <a:r>
              <a:rPr lang="uk-UA" dirty="0" smtClean="0"/>
              <a:t>Урок №4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924944"/>
            <a:ext cx="7175351" cy="1793167"/>
          </a:xfrm>
        </p:spPr>
        <p:txBody>
          <a:bodyPr/>
          <a:lstStyle/>
          <a:p>
            <a:r>
              <a:rPr lang="uk-UA" sz="4000" dirty="0" smtClean="0"/>
              <a:t>Висловлювання.</a:t>
            </a:r>
            <a:br>
              <a:rPr lang="uk-UA" sz="4000" dirty="0" smtClean="0"/>
            </a:br>
            <a:r>
              <a:rPr lang="uk-UA" sz="4000" smtClean="0"/>
              <a:t>Команда присвоєння</a:t>
            </a:r>
            <a:endParaRPr lang="uk-UA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809868"/>
            <a:ext cx="4572000" cy="141577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uk-UA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</a:t>
            </a:r>
            <a:r>
              <a:rPr lang="uk-UA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Мінченко</a:t>
            </a:r>
            <a:r>
              <a:rPr lang="uk-UA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Оксана Василівна</a:t>
            </a:r>
            <a:r>
              <a:rPr lang="uk-UA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інформатики</a:t>
            </a:r>
            <a:br>
              <a:rPr lang="uk-UA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Канівської загальноосвітньої школи І-ІІІ ступенів №1 імені Т. Г. Шевченка Канівської міської ради Черкаської області</a:t>
            </a:r>
          </a:p>
        </p:txBody>
      </p:sp>
    </p:spTree>
    <p:extLst>
      <p:ext uri="{BB962C8B-B14F-4D97-AF65-F5344CB8AC3E}">
        <p14:creationId xmlns:p14="http://schemas.microsoft.com/office/powerpoint/2010/main" val="268875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67013" y="260648"/>
            <a:ext cx="27815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Рефлексія</a:t>
            </a:r>
            <a:endParaRPr lang="ru-RU" sz="4000" b="1" cap="none" spc="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124744"/>
            <a:ext cx="792088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Я знаю, що висловлювання – це…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Наприклад, …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Складені висловлювання утворюються з простих за допомогою…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Умовні висловлювання містять …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Наприклад, …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Команда присвоєння має вигляд …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У блок-схемах                   призначений для …, а               -  …</a:t>
            </a:r>
            <a:endParaRPr lang="uk-UA" dirty="0"/>
          </a:p>
        </p:txBody>
      </p:sp>
      <p:sp>
        <p:nvSpPr>
          <p:cNvPr id="4" name="Параллелограмм 3"/>
          <p:cNvSpPr/>
          <p:nvPr/>
        </p:nvSpPr>
        <p:spPr>
          <a:xfrm>
            <a:off x="2867013" y="3645024"/>
            <a:ext cx="936104" cy="356028"/>
          </a:xfrm>
          <a:prstGeom prst="parallelogram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6419766" y="3635467"/>
            <a:ext cx="648072" cy="37514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050" name="Picture 2" descr="https://sites.google.com/site/persavcitelka/_/rsrc/1338307901218/config/customLogo.gif?revision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286256"/>
            <a:ext cx="2286016" cy="2353751"/>
          </a:xfrm>
          <a:prstGeom prst="rect">
            <a:avLst/>
          </a:prstGeom>
          <a:noFill/>
        </p:spPr>
      </p:pic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4955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9194" y="332656"/>
            <a:ext cx="48862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Розгадайте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ребуси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0" t="51002" r="9361" b="23384"/>
          <a:stretch/>
        </p:blipFill>
        <p:spPr bwMode="auto">
          <a:xfrm>
            <a:off x="1952525" y="1700808"/>
            <a:ext cx="4806903" cy="1330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1700808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71331" y="3284984"/>
            <a:ext cx="4886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істина</a:t>
            </a:r>
            <a:endParaRPr lang="uk-UA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9406" y="4221088"/>
            <a:ext cx="5182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55" t="49956" r="21228" b="23344"/>
          <a:stretch/>
        </p:blipFill>
        <p:spPr bwMode="auto">
          <a:xfrm>
            <a:off x="1314890" y="4221089"/>
            <a:ext cx="3041086" cy="121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0" t="52209" r="9793" b="24117"/>
          <a:stretch/>
        </p:blipFill>
        <p:spPr bwMode="auto">
          <a:xfrm>
            <a:off x="4355977" y="4324283"/>
            <a:ext cx="3670424" cy="11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47864" y="5805264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висловлення</a:t>
            </a:r>
            <a:endParaRPr lang="uk-UA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Місце для нижнього колонтитула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8" name="Місце для номера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3931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260648"/>
            <a:ext cx="33522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Цікаво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знати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342509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Взаємодія між об’єктами у </a:t>
            </a:r>
            <a:r>
              <a:rPr lang="en-US" dirty="0" smtClean="0"/>
              <a:t>Scratch </a:t>
            </a:r>
            <a:r>
              <a:rPr lang="uk-UA" dirty="0" smtClean="0"/>
              <a:t>організовується за допомогою таких блоків групи </a:t>
            </a:r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Керувати</a:t>
            </a:r>
            <a:r>
              <a:rPr lang="uk-UA" dirty="0" smtClean="0"/>
              <a:t>,   як</a:t>
            </a:r>
            <a:endParaRPr lang="uk-UA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539" b="33105" l="31016" r="45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518" t="26641" r="52638" b="66096"/>
          <a:stretch/>
        </p:blipFill>
        <p:spPr bwMode="auto">
          <a:xfrm>
            <a:off x="1027909" y="1988840"/>
            <a:ext cx="3966450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301" b="41602" l="30703" r="479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106" t="32369" r="50000" b="57526"/>
          <a:stretch/>
        </p:blipFill>
        <p:spPr bwMode="auto">
          <a:xfrm>
            <a:off x="1115616" y="2438654"/>
            <a:ext cx="3627217" cy="2176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309" b="49707" l="30469" r="44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28" t="40638" r="53699" b="49257"/>
          <a:stretch/>
        </p:blipFill>
        <p:spPr bwMode="auto">
          <a:xfrm>
            <a:off x="4455202" y="2087847"/>
            <a:ext cx="2905547" cy="14389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9" t="36709" r="11187" b="46131"/>
          <a:stretch/>
        </p:blipFill>
        <p:spPr bwMode="auto">
          <a:xfrm>
            <a:off x="2041404" y="4149080"/>
            <a:ext cx="5319345" cy="1993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874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260648"/>
            <a:ext cx="49199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Домашнє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завдання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9239" y="1412776"/>
            <a:ext cx="848524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i="1" dirty="0"/>
              <a:t>1</a:t>
            </a:r>
            <a:r>
              <a:rPr lang="uk-UA" sz="2000" i="1" dirty="0" smtClean="0"/>
              <a:t>. § </a:t>
            </a:r>
            <a:r>
              <a:rPr lang="en-US" sz="2000" i="1" dirty="0"/>
              <a:t>3</a:t>
            </a:r>
            <a:r>
              <a:rPr lang="uk-UA" sz="2000" i="1" dirty="0" smtClean="0"/>
              <a:t>.3, </a:t>
            </a:r>
            <a:r>
              <a:rPr lang="uk-UA" sz="2000" dirty="0" smtClean="0"/>
              <a:t>навести приклади істинних та хибних висловлювань.</a:t>
            </a:r>
          </a:p>
          <a:p>
            <a:pPr>
              <a:lnSpc>
                <a:spcPct val="150000"/>
              </a:lnSpc>
            </a:pPr>
            <a:r>
              <a:rPr lang="uk-UA" sz="2000" i="1" dirty="0" smtClean="0"/>
              <a:t>2. </a:t>
            </a:r>
            <a:r>
              <a:rPr lang="uk-UA" sz="2000" dirty="0" smtClean="0"/>
              <a:t>Побудувати блок-схему алгоритму обчислення значення виразу</a:t>
            </a:r>
          </a:p>
          <a:p>
            <a:pPr>
              <a:lnSpc>
                <a:spcPct val="150000"/>
              </a:lnSpc>
            </a:pPr>
            <a:r>
              <a:rPr lang="uk-UA" sz="2000" i="1" dirty="0" smtClean="0"/>
              <a:t>с=(3*</a:t>
            </a:r>
            <a:r>
              <a:rPr lang="en-US" sz="2000" i="1" dirty="0" smtClean="0"/>
              <a:t>a-16)*(12+b/5)</a:t>
            </a:r>
            <a:r>
              <a:rPr lang="uk-UA" sz="2000" i="1" dirty="0" smtClean="0"/>
              <a:t>. </a:t>
            </a:r>
            <a:r>
              <a:rPr lang="uk-UA" sz="2000" dirty="0" smtClean="0"/>
              <a:t>Виконати </a:t>
            </a:r>
            <a:r>
              <a:rPr lang="uk-UA" sz="2000" dirty="0"/>
              <a:t>його для двох різних наборів значень змінних </a:t>
            </a:r>
            <a:r>
              <a:rPr lang="en-US" sz="2000" dirty="0"/>
              <a:t>a </a:t>
            </a:r>
            <a:r>
              <a:rPr lang="en-US" sz="2000" dirty="0" err="1"/>
              <a:t>i</a:t>
            </a:r>
            <a:r>
              <a:rPr lang="en-US" sz="2000" dirty="0"/>
              <a:t> b.</a:t>
            </a:r>
            <a:endParaRPr lang="uk-UA" sz="2000" dirty="0"/>
          </a:p>
          <a:p>
            <a:endParaRPr lang="uk-U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789040"/>
            <a:ext cx="4349971" cy="19232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5646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1983" y="548680"/>
            <a:ext cx="618310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Використана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література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421391"/>
            <a:ext cx="78488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 err="1" smtClean="0"/>
              <a:t>Й.Я.Ривкінд</a:t>
            </a:r>
            <a:r>
              <a:rPr lang="uk-UA" dirty="0" smtClean="0"/>
              <a:t>, </a:t>
            </a:r>
            <a:r>
              <a:rPr lang="uk-UA" dirty="0" err="1" smtClean="0"/>
              <a:t>Т.І.Лисенко</a:t>
            </a:r>
            <a:r>
              <a:rPr lang="uk-UA" dirty="0" smtClean="0"/>
              <a:t>, </a:t>
            </a:r>
            <a:r>
              <a:rPr lang="uk-UA" dirty="0" err="1" smtClean="0"/>
              <a:t>Л.А.Чернікова</a:t>
            </a:r>
            <a:r>
              <a:rPr lang="uk-UA" dirty="0" smtClean="0"/>
              <a:t>, </a:t>
            </a:r>
            <a:r>
              <a:rPr lang="uk-UA" dirty="0" err="1" smtClean="0"/>
              <a:t>В.В.Шакотько</a:t>
            </a:r>
            <a:r>
              <a:rPr lang="uk-UA" dirty="0" smtClean="0"/>
              <a:t> Інформатика 7. Робочий зошит /- К.: </a:t>
            </a:r>
            <a:r>
              <a:rPr lang="uk-UA" dirty="0" err="1" smtClean="0"/>
              <a:t>Генеза</a:t>
            </a:r>
            <a:r>
              <a:rPr lang="uk-UA" dirty="0" smtClean="0"/>
              <a:t>, 2015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О.Є. </a:t>
            </a:r>
            <a:r>
              <a:rPr lang="uk-UA" dirty="0" err="1" smtClean="0"/>
              <a:t>Бочкала</a:t>
            </a:r>
            <a:r>
              <a:rPr lang="uk-UA" dirty="0" smtClean="0"/>
              <a:t> </a:t>
            </a:r>
            <a:r>
              <a:rPr lang="uk-UA" dirty="0" err="1" smtClean="0"/>
              <a:t>Скретч</a:t>
            </a:r>
            <a:r>
              <a:rPr lang="uk-UA" dirty="0" smtClean="0"/>
              <a:t>: програмування для всіх: </a:t>
            </a:r>
            <a:r>
              <a:rPr lang="uk-UA" dirty="0" err="1" smtClean="0"/>
              <a:t>Навч</a:t>
            </a:r>
            <a:r>
              <a:rPr lang="uk-UA" dirty="0" smtClean="0"/>
              <a:t>. </a:t>
            </a:r>
            <a:r>
              <a:rPr lang="uk-UA" dirty="0" err="1" smtClean="0"/>
              <a:t>посібн</a:t>
            </a:r>
            <a:r>
              <a:rPr lang="uk-UA" dirty="0" smtClean="0"/>
              <a:t>./ – К.</a:t>
            </a:r>
            <a:r>
              <a:rPr lang="en-US" dirty="0" smtClean="0"/>
              <a:t>:</a:t>
            </a:r>
            <a:r>
              <a:rPr lang="uk-UA" dirty="0" smtClean="0"/>
              <a:t> Видавнича група </a:t>
            </a:r>
            <a:r>
              <a:rPr lang="en-US" dirty="0" smtClean="0"/>
              <a:t>BHV, 2012</a:t>
            </a: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r>
              <a:rPr lang="uk-UA" dirty="0" err="1"/>
              <a:t>Й.Я.Ривкінд</a:t>
            </a:r>
            <a:r>
              <a:rPr lang="uk-UA" dirty="0"/>
              <a:t>, </a:t>
            </a:r>
            <a:r>
              <a:rPr lang="uk-UA" dirty="0" err="1"/>
              <a:t>Т.І.Лисенко</a:t>
            </a:r>
            <a:r>
              <a:rPr lang="uk-UA" dirty="0"/>
              <a:t>, </a:t>
            </a:r>
            <a:r>
              <a:rPr lang="uk-UA" dirty="0" err="1"/>
              <a:t>Л.А.Чернікова</a:t>
            </a:r>
            <a:r>
              <a:rPr lang="uk-UA" dirty="0"/>
              <a:t>, </a:t>
            </a:r>
            <a:r>
              <a:rPr lang="uk-UA" dirty="0" err="1"/>
              <a:t>В.В.Шакотько</a:t>
            </a:r>
            <a:r>
              <a:rPr lang="uk-UA" dirty="0"/>
              <a:t> </a:t>
            </a:r>
            <a:r>
              <a:rPr lang="uk-UA" dirty="0" smtClean="0"/>
              <a:t>Інформатика. Підручник  для 7 класу загальноосвітніх навчальних закладів/- </a:t>
            </a:r>
            <a:r>
              <a:rPr lang="uk-UA" dirty="0"/>
              <a:t>К.: </a:t>
            </a:r>
            <a:r>
              <a:rPr lang="uk-UA" dirty="0" err="1"/>
              <a:t>Генеза</a:t>
            </a:r>
            <a:r>
              <a:rPr lang="uk-UA" dirty="0"/>
              <a:t>, 2015</a:t>
            </a:r>
          </a:p>
          <a:p>
            <a:endParaRPr lang="uk-UA" dirty="0" smtClean="0"/>
          </a:p>
          <a:p>
            <a:pPr marL="342900" indent="-342900">
              <a:buFont typeface="+mj-lt"/>
              <a:buAutoNum type="arabicPeriod"/>
            </a:pPr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14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818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404664"/>
            <a:ext cx="38010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дізнаєтесь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268760"/>
            <a:ext cx="7992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dirty="0" smtClean="0"/>
              <a:t>Що таке висловлювання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dirty="0" smtClean="0"/>
              <a:t>Які речення не є висловлюваннями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dirty="0" smtClean="0"/>
              <a:t>Які висловлювання є хибні а які істинні?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dirty="0" smtClean="0"/>
              <a:t>Що таке умовні висловлювання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dirty="0" smtClean="0"/>
              <a:t>Команда присвоєння</a:t>
            </a:r>
            <a:endParaRPr lang="uk-UA" dirty="0"/>
          </a:p>
        </p:txBody>
      </p:sp>
      <p:pic>
        <p:nvPicPr>
          <p:cNvPr id="1026" name="Picture 2" descr="http://festival.1september.ru/articles/65054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841" y="1484784"/>
            <a:ext cx="3181796" cy="2841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4968903" cy="26761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679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31664"/>
            <a:ext cx="45833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Висловлення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039962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Висловлення – це речення, яке містить твердження про певний об’єкт чи зв’язки між об’єктами. </a:t>
            </a:r>
          </a:p>
          <a:p>
            <a:r>
              <a:rPr lang="uk-UA" dirty="0" smtClean="0"/>
              <a:t>Іншими словами, висловлення – це речення, про яке можна сказати істинне воно чи хибне.</a:t>
            </a:r>
            <a:endParaRPr lang="uk-UA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23828" y="2224127"/>
            <a:ext cx="2232248" cy="1125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Висловлення</a:t>
            </a:r>
            <a:endParaRPr lang="uk-UA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411760" y="3429000"/>
            <a:ext cx="1224136" cy="10801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004048" y="3429000"/>
            <a:ext cx="1155673" cy="10801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1074447" y="4509120"/>
            <a:ext cx="2129402" cy="115212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Істинні</a:t>
            </a:r>
            <a:endParaRPr lang="uk-UA" dirty="0"/>
          </a:p>
        </p:txBody>
      </p:sp>
      <p:sp>
        <p:nvSpPr>
          <p:cNvPr id="11" name="Овал 10"/>
          <p:cNvSpPr/>
          <p:nvPr/>
        </p:nvSpPr>
        <p:spPr>
          <a:xfrm>
            <a:off x="5266874" y="4509120"/>
            <a:ext cx="2041430" cy="115212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Хибні</a:t>
            </a:r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51" y="2569274"/>
            <a:ext cx="1511809" cy="1224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51520" y="3969060"/>
            <a:ext cx="13233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Так!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47067" y="3999837"/>
            <a:ext cx="66877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Ні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325" y="2786727"/>
            <a:ext cx="1068528" cy="1068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8065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49203" y="188640"/>
            <a:ext cx="293221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Приклади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052736"/>
            <a:ext cx="13949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Істинні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628800"/>
            <a:ext cx="29523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 smtClean="0"/>
              <a:t>Київ – столиця України.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 smtClean="0"/>
              <a:t>Грудень – перший місяць зими.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 smtClean="0"/>
              <a:t>2+2=4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 smtClean="0"/>
              <a:t>Кіт належить до класу ссавців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 smtClean="0"/>
              <a:t>Паралельні прямі не перетинаються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81416" y="1105580"/>
            <a:ext cx="115127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Хибні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32" y="1628800"/>
            <a:ext cx="30243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dirty="0" smtClean="0"/>
              <a:t>Черкаси – столиця України.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dirty="0" smtClean="0"/>
              <a:t>У грудні 30 днів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dirty="0" smtClean="0"/>
              <a:t>-2+2=4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dirty="0" smtClean="0"/>
              <a:t>Папуга належить до класу плазунів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dirty="0" smtClean="0"/>
              <a:t>1 – просте число</a:t>
            </a:r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41074" y="4263479"/>
            <a:ext cx="365677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є </a:t>
            </a:r>
            <a:r>
              <a:rPr lang="ru-RU" sz="2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висловлюваннями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46276" y="4745553"/>
            <a:ext cx="504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dirty="0" smtClean="0"/>
              <a:t>Завтра буде дощ.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dirty="0" smtClean="0"/>
              <a:t>Як тебе звати?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dirty="0" smtClean="0"/>
              <a:t>Їж яблуко!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uk-UA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8224" y="4670763"/>
            <a:ext cx="2004814" cy="1724140"/>
          </a:xfrm>
          <a:prstGeom prst="rect">
            <a:avLst/>
          </a:prstGeom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11" name="Місце для номера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3632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26411" y="116632"/>
            <a:ext cx="40911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Висловлювання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979712" y="824518"/>
            <a:ext cx="1152128" cy="6602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508104" y="824518"/>
            <a:ext cx="864096" cy="7322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11211" y="1473857"/>
            <a:ext cx="130676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Прості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37386" y="1524192"/>
            <a:ext cx="17604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Складені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2047412"/>
            <a:ext cx="30243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 smtClean="0"/>
              <a:t>Польща межує з Україною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 smtClean="0"/>
              <a:t>Загальні назви пишуться з малої літери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 smtClean="0"/>
              <a:t>Периметр багатокутника дорівнює сумі всіх його сторін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uk-UA" dirty="0" smtClean="0"/>
          </a:p>
          <a:p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4330256" y="2062080"/>
            <a:ext cx="43204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 smtClean="0"/>
              <a:t>(Мені подобається математика) </a:t>
            </a:r>
            <a:r>
              <a:rPr lang="uk-UA" dirty="0" smtClean="0">
                <a:solidFill>
                  <a:srgbClr val="FF0000"/>
                </a:solidFill>
              </a:rPr>
              <a:t>і</a:t>
            </a:r>
            <a:r>
              <a:rPr lang="uk-UA" dirty="0" smtClean="0"/>
              <a:t> (я вивчив табличку множення)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 smtClean="0"/>
              <a:t> </a:t>
            </a:r>
            <a:r>
              <a:rPr lang="uk-UA" dirty="0" smtClean="0">
                <a:solidFill>
                  <a:schemeClr val="accent6"/>
                </a:solidFill>
              </a:rPr>
              <a:t>НЕ</a:t>
            </a:r>
            <a:r>
              <a:rPr lang="uk-UA" dirty="0" smtClean="0"/>
              <a:t> (Я вивчив уроки)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 smtClean="0"/>
              <a:t>(Після дзвінка починається урок) </a:t>
            </a:r>
            <a:r>
              <a:rPr lang="uk-UA" dirty="0" smtClean="0">
                <a:solidFill>
                  <a:schemeClr val="accent6"/>
                </a:solidFill>
              </a:rPr>
              <a:t>або</a:t>
            </a:r>
            <a:r>
              <a:rPr lang="uk-UA" dirty="0" smtClean="0"/>
              <a:t> (після дзвінка починається перерва)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63688" y="4653136"/>
            <a:ext cx="513313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Істина </a:t>
            </a:r>
            <a:r>
              <a:rPr lang="uk-UA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/>
              </a:rPr>
              <a:t>і</a:t>
            </a:r>
            <a:r>
              <a:rPr lang="uk-UA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істина = </a:t>
            </a:r>
            <a:r>
              <a:rPr lang="uk-UA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істина</a:t>
            </a:r>
            <a:endParaRPr lang="uk-UA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Хибність </a:t>
            </a: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або</a:t>
            </a: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хибність = </a:t>
            </a:r>
            <a:r>
              <a:rPr lang="uk-UA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хибність</a:t>
            </a:r>
            <a:endParaRPr lang="uk-UA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uk-UA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/>
              </a:rPr>
              <a:t>НЕ</a:t>
            </a:r>
            <a:r>
              <a:rPr lang="uk-UA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(істина) = хибність</a:t>
            </a:r>
          </a:p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НЕ</a:t>
            </a: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(хибність) = істина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252234"/>
            <a:ext cx="1368152" cy="2371463"/>
          </a:xfrm>
          <a:prstGeom prst="rect">
            <a:avLst/>
          </a:prstGeom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9487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4687" y="116632"/>
            <a:ext cx="59346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Умовні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висловлювання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980728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    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Висловлювання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типу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«якщо – то – інакше»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або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«якщо – то»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називають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умовними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. Такі висловлювання містять умову.</a:t>
            </a:r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646" y="1673225"/>
            <a:ext cx="181331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Наприклад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105" y="2140916"/>
            <a:ext cx="81758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Якщо</a:t>
            </a:r>
            <a:r>
              <a:rPr lang="uk-UA" sz="1600" dirty="0" smtClean="0"/>
              <a:t> прямі паралельні, </a:t>
            </a:r>
            <a:r>
              <a:rPr lang="uk-UA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</a:t>
            </a:r>
            <a:r>
              <a:rPr lang="uk-UA" sz="1600" dirty="0" smtClean="0"/>
              <a:t> сума внутрішніх односторонніх кутів дорівнює 180</a:t>
            </a:r>
            <a:r>
              <a:rPr lang="uk-UA" sz="1600" dirty="0" smtClean="0">
                <a:sym typeface="Symbol"/>
              </a:rPr>
              <a:t>.(істинне)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Якщо</a:t>
            </a:r>
            <a:r>
              <a:rPr lang="uk-UA" sz="1600" dirty="0" smtClean="0">
                <a:sym typeface="Symbol"/>
              </a:rPr>
              <a:t> сума цифр числа ділиться на 3, </a:t>
            </a:r>
            <a:r>
              <a:rPr lang="uk-UA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то</a:t>
            </a:r>
            <a:r>
              <a:rPr lang="uk-UA" sz="1600" dirty="0" smtClean="0">
                <a:sym typeface="Symbol"/>
              </a:rPr>
              <a:t> й число ділиться націло на три, </a:t>
            </a:r>
            <a:r>
              <a:rPr lang="uk-UA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інакше</a:t>
            </a:r>
            <a:r>
              <a:rPr lang="uk-UA" sz="1600" dirty="0" smtClean="0">
                <a:sym typeface="Symbol"/>
              </a:rPr>
              <a:t> число не ділиться націло на три. (істинне)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Якщо</a:t>
            </a:r>
            <a:r>
              <a:rPr lang="uk-UA" sz="1600" dirty="0" smtClean="0">
                <a:sym typeface="Symbol"/>
              </a:rPr>
              <a:t> число додатне, </a:t>
            </a:r>
            <a:r>
              <a:rPr lang="uk-UA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то</a:t>
            </a:r>
            <a:r>
              <a:rPr lang="uk-UA" sz="1600" dirty="0" smtClean="0">
                <a:sym typeface="Symbol"/>
              </a:rPr>
              <a:t> воно більше від нуля, </a:t>
            </a:r>
            <a:r>
              <a:rPr lang="uk-UA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інакше</a:t>
            </a:r>
            <a:r>
              <a:rPr lang="uk-UA" sz="1600" dirty="0" smtClean="0">
                <a:sym typeface="Symbol"/>
              </a:rPr>
              <a:t> – менше нуля. (</a:t>
            </a:r>
            <a:r>
              <a:rPr lang="uk-UA" sz="1600" dirty="0">
                <a:sym typeface="Symbol"/>
              </a:rPr>
              <a:t>х</a:t>
            </a:r>
            <a:r>
              <a:rPr lang="uk-UA" sz="1600" dirty="0" smtClean="0">
                <a:sym typeface="Symbol"/>
              </a:rPr>
              <a:t>ибне)</a:t>
            </a:r>
            <a:endParaRPr lang="uk-UA" sz="1600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484105" y="4437112"/>
            <a:ext cx="3528392" cy="1296144"/>
            <a:chOff x="611560" y="4077072"/>
            <a:chExt cx="3528392" cy="1296144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611560" y="4293096"/>
              <a:ext cx="352839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611560" y="4941168"/>
              <a:ext cx="352839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827584" y="4077072"/>
              <a:ext cx="2520280" cy="12961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/>
          <p:cNvSpPr/>
          <p:nvPr/>
        </p:nvSpPr>
        <p:spPr>
          <a:xfrm rot="21092854">
            <a:off x="5021213" y="4072594"/>
            <a:ext cx="3143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0 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&gt; 0 ???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595" y="5301208"/>
            <a:ext cx="1301502" cy="1208538"/>
          </a:xfrm>
          <a:prstGeom prst="rect">
            <a:avLst/>
          </a:prstGeom>
        </p:spPr>
      </p:pic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8" name="Місце для номера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4626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5006" y="542583"/>
            <a:ext cx="47339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Фізкультхвилинка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5" y="2100262"/>
            <a:ext cx="4286250" cy="2657475"/>
          </a:xfrm>
          <a:prstGeom prst="rect">
            <a:avLst/>
          </a:prstGeom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59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7578" y="188640"/>
            <a:ext cx="54088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Команда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присвоєння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8170" y="924026"/>
            <a:ext cx="32768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r>
              <a:rPr lang="ru-RU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мінна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:= </a:t>
            </a:r>
            <a:r>
              <a:rPr lang="ru-RU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вираз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568" y="1549020"/>
            <a:ext cx="78488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Спочатку обраховується вираз, що записаний справа, а потім його результат надається змінній, що записана зліва від знака присвоєння.</a:t>
            </a:r>
          </a:p>
          <a:p>
            <a:endParaRPr lang="uk-UA" dirty="0"/>
          </a:p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z:=x+y</a:t>
            </a:r>
          </a:p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m:=2*x-45</a:t>
            </a:r>
          </a:p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y:=63-y</a:t>
            </a:r>
          </a:p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48170" y="3349512"/>
            <a:ext cx="181331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Наприклад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811" y="4491721"/>
            <a:ext cx="178238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m:=3</a:t>
            </a:r>
          </a:p>
          <a:p>
            <a:r>
              <a:rPr lang="en-US" dirty="0" smtClean="0"/>
              <a:t>x:=2*m/5</a:t>
            </a:r>
          </a:p>
          <a:p>
            <a:r>
              <a:rPr lang="en-US" dirty="0" smtClean="0"/>
              <a:t>m:=m+1</a:t>
            </a:r>
          </a:p>
          <a:p>
            <a:r>
              <a:rPr lang="en-US" dirty="0" smtClean="0"/>
              <a:t>x:=x-m</a:t>
            </a:r>
          </a:p>
          <a:p>
            <a:r>
              <a:rPr lang="en-US" dirty="0" smtClean="0"/>
              <a:t>m-?</a:t>
            </a:r>
          </a:p>
          <a:p>
            <a:r>
              <a:rPr lang="en-US" dirty="0" smtClean="0"/>
              <a:t>x-?</a:t>
            </a:r>
          </a:p>
          <a:p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2799521" y="4461911"/>
            <a:ext cx="3456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Рішення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/>
              <a:t>x:=</a:t>
            </a:r>
            <a:r>
              <a:rPr lang="en-US" dirty="0"/>
              <a:t>2*3:5=1,2</a:t>
            </a:r>
          </a:p>
          <a:p>
            <a:r>
              <a:rPr lang="en-US" dirty="0"/>
              <a:t>m:=3+1=4</a:t>
            </a:r>
          </a:p>
          <a:p>
            <a:r>
              <a:rPr lang="en-US" dirty="0"/>
              <a:t>X:=1,2-4=-2,8</a:t>
            </a:r>
          </a:p>
          <a:p>
            <a:r>
              <a:rPr lang="uk-UA" dirty="0"/>
              <a:t>Відповідь: </a:t>
            </a:r>
            <a:r>
              <a:rPr lang="en-US" dirty="0"/>
              <a:t>x:=-2,8;  m:=4</a:t>
            </a:r>
            <a:endParaRPr lang="uk-UA" dirty="0"/>
          </a:p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2208">
            <a:off x="6516216" y="4581128"/>
            <a:ext cx="2330675" cy="1705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47567" y="3836262"/>
            <a:ext cx="8199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Виконати команди присвоєння та вказати результуючі значення змінних х та </a:t>
            </a:r>
            <a:r>
              <a:rPr lang="en-US" dirty="0" smtClean="0"/>
              <a:t>m.</a:t>
            </a:r>
            <a:endParaRPr lang="uk-UA" dirty="0"/>
          </a:p>
        </p:txBody>
      </p:sp>
      <p:sp>
        <p:nvSpPr>
          <p:cNvPr id="9" name="Місце для нижнього колонтитула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10" name="Місце для номера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2805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5252" y="49964"/>
            <a:ext cx="55835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Розв’яжемо завдання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736078"/>
            <a:ext cx="8856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Побудувати блок-схему алгоритму обчислення значення виразу</a:t>
            </a:r>
          </a:p>
          <a:p>
            <a:r>
              <a:rPr lang="en-US" dirty="0" smtClean="0"/>
              <a:t>c=(2*a-6)*(b/3+5). </a:t>
            </a:r>
            <a:r>
              <a:rPr lang="uk-UA" dirty="0" smtClean="0"/>
              <a:t>Виконайте його для двох різних наборів значень змінних </a:t>
            </a:r>
            <a:r>
              <a:rPr lang="en-US" dirty="0" smtClean="0"/>
              <a:t>a </a:t>
            </a:r>
            <a:r>
              <a:rPr lang="en-US" dirty="0" err="1" smtClean="0"/>
              <a:t>i</a:t>
            </a:r>
            <a:r>
              <a:rPr lang="en-US" dirty="0" smtClean="0"/>
              <a:t> b.</a:t>
            </a:r>
            <a:endParaRPr lang="uk-UA" dirty="0"/>
          </a:p>
        </p:txBody>
      </p:sp>
      <p:sp>
        <p:nvSpPr>
          <p:cNvPr id="4" name="Овал 3"/>
          <p:cNvSpPr/>
          <p:nvPr/>
        </p:nvSpPr>
        <p:spPr>
          <a:xfrm>
            <a:off x="1208985" y="1510206"/>
            <a:ext cx="2032746" cy="50405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початок</a:t>
            </a:r>
            <a:endParaRPr lang="uk-UA" dirty="0"/>
          </a:p>
        </p:txBody>
      </p:sp>
      <p:cxnSp>
        <p:nvCxnSpPr>
          <p:cNvPr id="6" name="Прямая со стрелкой 5"/>
          <p:cNvCxnSpPr>
            <a:stCxn id="4" idx="4"/>
          </p:cNvCxnSpPr>
          <p:nvPr/>
        </p:nvCxnSpPr>
        <p:spPr>
          <a:xfrm>
            <a:off x="2225358" y="2014262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араллелограмм 6"/>
          <p:cNvSpPr/>
          <p:nvPr/>
        </p:nvSpPr>
        <p:spPr>
          <a:xfrm>
            <a:off x="999567" y="2158278"/>
            <a:ext cx="2634674" cy="576064"/>
          </a:xfrm>
          <a:prstGeom prst="parallelogram">
            <a:avLst>
              <a:gd name="adj" fmla="val 6279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b="1" dirty="0" smtClean="0"/>
              <a:t>Увести значення змінних </a:t>
            </a:r>
            <a:r>
              <a:rPr lang="en-US" sz="1400" b="1" dirty="0" smtClean="0"/>
              <a:t>a </a:t>
            </a:r>
            <a:r>
              <a:rPr lang="en-US" sz="1400" b="1" dirty="0" err="1" smtClean="0"/>
              <a:t>i</a:t>
            </a:r>
            <a:r>
              <a:rPr lang="en-US" sz="1400" b="1" dirty="0" smtClean="0"/>
              <a:t> b</a:t>
            </a:r>
            <a:endParaRPr lang="uk-UA" sz="1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3230" y="2950366"/>
            <a:ext cx="2304256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x:=2*a-6</a:t>
            </a:r>
            <a:endParaRPr lang="uk-UA" dirty="0"/>
          </a:p>
        </p:txBody>
      </p:sp>
      <p:cxnSp>
        <p:nvCxnSpPr>
          <p:cNvPr id="12" name="Прямая со стрелкой 11"/>
          <p:cNvCxnSpPr>
            <a:stCxn id="10" idx="2"/>
            <a:endCxn id="13" idx="0"/>
          </p:cNvCxnSpPr>
          <p:nvPr/>
        </p:nvCxnSpPr>
        <p:spPr>
          <a:xfrm>
            <a:off x="2225358" y="3526430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073230" y="3742454"/>
            <a:ext cx="2304256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y:=b/3+5</a:t>
            </a:r>
            <a:endParaRPr lang="uk-UA" dirty="0"/>
          </a:p>
        </p:txBody>
      </p:sp>
      <p:cxnSp>
        <p:nvCxnSpPr>
          <p:cNvPr id="15" name="Прямая со стрелкой 14"/>
          <p:cNvCxnSpPr>
            <a:stCxn id="13" idx="2"/>
          </p:cNvCxnSpPr>
          <p:nvPr/>
        </p:nvCxnSpPr>
        <p:spPr>
          <a:xfrm>
            <a:off x="2225358" y="4318518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1073230" y="4534542"/>
            <a:ext cx="2304256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c:=x*y</a:t>
            </a:r>
            <a:endParaRPr lang="uk-UA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225358" y="5110606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араллелограмм 18"/>
          <p:cNvSpPr/>
          <p:nvPr/>
        </p:nvSpPr>
        <p:spPr>
          <a:xfrm>
            <a:off x="971600" y="5398638"/>
            <a:ext cx="2456533" cy="576064"/>
          </a:xfrm>
          <a:prstGeom prst="parallelogram">
            <a:avLst>
              <a:gd name="adj" fmla="val 6468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b="1" dirty="0" smtClean="0"/>
              <a:t>Вивести значення змінної с</a:t>
            </a:r>
            <a:endParaRPr lang="uk-UA" sz="1400" b="1" dirty="0"/>
          </a:p>
        </p:txBody>
      </p:sp>
      <p:cxnSp>
        <p:nvCxnSpPr>
          <p:cNvPr id="21" name="Прямая со стрелкой 20"/>
          <p:cNvCxnSpPr>
            <a:stCxn id="19" idx="4"/>
          </p:cNvCxnSpPr>
          <p:nvPr/>
        </p:nvCxnSpPr>
        <p:spPr>
          <a:xfrm>
            <a:off x="2199867" y="5974702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1006759" y="6190726"/>
            <a:ext cx="2323593" cy="54868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кінець</a:t>
            </a:r>
            <a:endParaRPr lang="uk-UA" dirty="0"/>
          </a:p>
        </p:txBody>
      </p:sp>
      <p:sp>
        <p:nvSpPr>
          <p:cNvPr id="26" name="TextBox 25"/>
          <p:cNvSpPr txBox="1"/>
          <p:nvPr/>
        </p:nvSpPr>
        <p:spPr>
          <a:xfrm>
            <a:off x="5076056" y="1772816"/>
            <a:ext cx="34563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/>
              <a:t>При а=4 і </a:t>
            </a:r>
            <a:r>
              <a:rPr lang="en-US" b="1" i="1" dirty="0" smtClean="0"/>
              <a:t>b</a:t>
            </a:r>
            <a:r>
              <a:rPr lang="uk-UA" b="1" i="1" dirty="0" smtClean="0"/>
              <a:t>=6</a:t>
            </a:r>
          </a:p>
          <a:p>
            <a:r>
              <a:rPr lang="en-US" dirty="0" smtClean="0"/>
              <a:t>x:=2*4-6=2</a:t>
            </a:r>
          </a:p>
          <a:p>
            <a:r>
              <a:rPr lang="en-US" dirty="0" smtClean="0"/>
              <a:t>y:=6:3+5=7</a:t>
            </a:r>
            <a:endParaRPr lang="uk-UA" dirty="0" smtClean="0"/>
          </a:p>
          <a:p>
            <a:r>
              <a:rPr lang="uk-UA" dirty="0" smtClean="0"/>
              <a:t>с</a:t>
            </a:r>
            <a:r>
              <a:rPr lang="en-US" dirty="0" smtClean="0"/>
              <a:t>:</a:t>
            </a:r>
            <a:r>
              <a:rPr lang="uk-UA" dirty="0" smtClean="0"/>
              <a:t>=</a:t>
            </a:r>
            <a:r>
              <a:rPr lang="en-US" dirty="0" smtClean="0"/>
              <a:t>2*7=14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uk-UA" b="1" i="1" dirty="0" smtClean="0"/>
              <a:t>При </a:t>
            </a:r>
            <a:r>
              <a:rPr lang="en-US" b="1" i="1" dirty="0" smtClean="0"/>
              <a:t>a=1 </a:t>
            </a:r>
            <a:r>
              <a:rPr lang="en-US" b="1" i="1" dirty="0" err="1" smtClean="0"/>
              <a:t>i</a:t>
            </a:r>
            <a:r>
              <a:rPr lang="en-US" b="1" i="1" dirty="0" smtClean="0"/>
              <a:t> b=-9</a:t>
            </a:r>
          </a:p>
          <a:p>
            <a:r>
              <a:rPr lang="en-US" dirty="0" smtClean="0"/>
              <a:t>x:=2*1-6=-4</a:t>
            </a:r>
          </a:p>
          <a:p>
            <a:r>
              <a:rPr lang="en-US" dirty="0" smtClean="0"/>
              <a:t>y:=(-9):3+5=2</a:t>
            </a:r>
          </a:p>
          <a:p>
            <a:r>
              <a:rPr lang="en-US" dirty="0" smtClean="0"/>
              <a:t>c:=-4*2=-8</a:t>
            </a:r>
            <a:endParaRPr lang="uk-UA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2233171" y="2734342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>
          <a:xfrm>
            <a:off x="5788628" y="6282503"/>
            <a:ext cx="3352801" cy="365125"/>
          </a:xfrm>
        </p:spPr>
        <p:txBody>
          <a:bodyPr/>
          <a:lstStyle/>
          <a:p>
            <a:r>
              <a:rPr lang="uk-UA" dirty="0" err="1" smtClean="0"/>
              <a:t>Мінченко</a:t>
            </a:r>
            <a:r>
              <a:rPr lang="uk-UA" dirty="0" smtClean="0"/>
              <a:t> Оксана Василівна</a:t>
            </a:r>
            <a:endParaRPr lang="uk-UA" dirty="0"/>
          </a:p>
        </p:txBody>
      </p:sp>
      <p:sp>
        <p:nvSpPr>
          <p:cNvPr id="8" name="Місце для номера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123C-177A-4595-AC74-A0F54355BE50}" type="slidenum">
              <a:rPr lang="uk-UA" smtClean="0"/>
              <a:pPr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147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308</TotalTime>
  <Words>684</Words>
  <Application>Microsoft Office PowerPoint</Application>
  <PresentationFormat>Екран (4:3)</PresentationFormat>
  <Paragraphs>144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15" baseType="lpstr">
      <vt:lpstr>Воздушный поток</vt:lpstr>
      <vt:lpstr>Висловлювання. Команда присвоєння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Висловлювання. Умовні висловлювання</dc:title>
  <dc:creator>111</dc:creator>
  <cp:lastModifiedBy>Teacher</cp:lastModifiedBy>
  <cp:revision>34</cp:revision>
  <dcterms:created xsi:type="dcterms:W3CDTF">2015-12-30T18:04:13Z</dcterms:created>
  <dcterms:modified xsi:type="dcterms:W3CDTF">2016-02-23T13:09:52Z</dcterms:modified>
</cp:coreProperties>
</file>