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62" r:id="rId9"/>
    <p:sldId id="268" r:id="rId10"/>
    <p:sldId id="263" r:id="rId11"/>
    <p:sldId id="264" r:id="rId12"/>
    <p:sldId id="265" r:id="rId13"/>
    <p:sldId id="267" r:id="rId14"/>
    <p:sldId id="266" r:id="rId15"/>
    <p:sldId id="274" r:id="rId16"/>
    <p:sldId id="269" r:id="rId17"/>
    <p:sldId id="273" r:id="rId18"/>
    <p:sldId id="276" r:id="rId19"/>
    <p:sldId id="270" r:id="rId20"/>
    <p:sldId id="271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F3A6A-F42C-4F14-BA77-14A5E519DD56}" type="datetimeFigureOut">
              <a:rPr lang="uk-UA" smtClean="0"/>
              <a:pPr/>
              <a:t>23.02.2016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26A49-F203-4C30-BCAD-EAE9ACE8912E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7063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4FE6E-B1AF-4926-9111-4C88263E446A}" type="datetime1">
              <a:rPr lang="uk-UA" smtClean="0"/>
              <a:t>23.02.2016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216FAD-FC08-42D5-BC36-9622C8B6DE32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6E6C5-EF38-4228-9B27-F2C430A3F9BB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E580A-DFAF-41D6-BF18-B7F89A96D80C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F2FC7F-C426-444F-A70E-ABC67F7FEFBE}" type="datetime1">
              <a:rPr lang="uk-UA" smtClean="0"/>
              <a:t>23.02.2016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04B5AA-569A-414E-9138-BC9149F2CB45}" type="datetime1">
              <a:rPr lang="uk-UA" smtClean="0"/>
              <a:t>23.02.2016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E4A302-9555-4B5D-96C9-596AAB37D84B}" type="datetime1">
              <a:rPr lang="uk-UA" smtClean="0"/>
              <a:t>23.02.2016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90F3FE-2B10-4FD7-B171-9CEC6FD4E60B}" type="datetime1">
              <a:rPr lang="uk-UA" smtClean="0"/>
              <a:t>23.02.2016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795786-A021-41E1-99FA-00A1EDA49FB7}" type="datetime1">
              <a:rPr lang="uk-UA" smtClean="0"/>
              <a:t>23.02.2016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278833-0704-4794-9E6F-57855239CADE}" type="datetime1">
              <a:rPr lang="uk-UA" smtClean="0"/>
              <a:t>23.02.2016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EA5C39-1205-4868-BEA0-27407653C86A}" type="datetime1">
              <a:rPr lang="uk-UA" smtClean="0"/>
              <a:t>23.02.2016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74CCCB1-089D-45B1-A998-5AA1ED8048AD}" type="datetime1">
              <a:rPr lang="uk-UA" smtClean="0"/>
              <a:t>23.02.2016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8FDF8AB-798E-4A9B-B0E2-B667D87DD426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scratch.mit.edu/starter_projects/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cratch.uvk6.info/prodvinutyj-uroven/14-cikly" TargetMode="External"/><Relationship Id="rId2" Type="http://schemas.openxmlformats.org/officeDocument/2006/relationships/hyperlink" Target="https://www.youtube.com/watch?v=9lU3D67iMU8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ebus1.com/" TargetMode="External"/><Relationship Id="rId4" Type="http://schemas.openxmlformats.org/officeDocument/2006/relationships/hyperlink" Target="http://scratch.uvk6.info/bazovyj-uroven/8-putesestvuusie-hudozniki/upraznenia/upraznenie-6-koska-za-myskoj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Алгоритми з повторенням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Урок №1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4581128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Мінченко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Василівна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інформатики</a:t>
            </a:r>
            <a:b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Канівської загальноосвітньої школи І-ІІІ ступенів №1 імені Т. Г. Шевченка Канівської міської ради Черкаської області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69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148" b="41309" l="29453" r="449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6" t="25899" r="53995" b="57488"/>
          <a:stretch/>
        </p:blipFill>
        <p:spPr bwMode="auto">
          <a:xfrm>
            <a:off x="975697" y="1556792"/>
            <a:ext cx="3596304" cy="2926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5696" y="332656"/>
            <a:ext cx="45223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 1 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Рух кота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10</a:t>
            </a:fld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348880"/>
            <a:ext cx="2073831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4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 2</a:t>
            </a:r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Метелик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 </a:t>
            </a:r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літає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 над </a:t>
            </a:r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квітами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11</a:t>
            </a:fld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2" t="15923" r="33988" b="56426"/>
          <a:stretch/>
        </p:blipFill>
        <p:spPr bwMode="auto">
          <a:xfrm>
            <a:off x="827584" y="1844824"/>
            <a:ext cx="7343562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6" t="14627" r="13316" b="14593"/>
          <a:stretch/>
        </p:blipFill>
        <p:spPr bwMode="auto">
          <a:xfrm>
            <a:off x="4887152" y="1628800"/>
            <a:ext cx="3283994" cy="2510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7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48680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Задача </a:t>
            </a:r>
            <a:r>
              <a:rPr lang="ru-RU" sz="40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</a:t>
            </a:r>
            <a:r>
              <a:rPr lang="ru-RU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</a:rPr>
              <a:t>Малювання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</a:rPr>
              <a:t> кола</a:t>
            </a:r>
            <a:endParaRPr lang="ru-RU" sz="2400" b="1" dirty="0">
              <a:ln w="10541" cmpd="sng">
                <a:solidFill>
                  <a:srgbClr val="F07F09">
                    <a:shade val="88000"/>
                    <a:satMod val="110000"/>
                  </a:srgbClr>
                </a:solidFill>
                <a:prstDash val="solid"/>
              </a:ln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4" t="9552" r="10170" b="17811"/>
          <a:stretch/>
        </p:blipFill>
        <p:spPr bwMode="auto">
          <a:xfrm>
            <a:off x="899592" y="1256566"/>
            <a:ext cx="7488832" cy="5236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969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30637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Задача 4</a:t>
            </a:r>
            <a:r>
              <a:rPr lang="ru-RU" sz="2400" b="1" dirty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</a:rPr>
              <a:t>Малювання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</a:rPr>
              <a:t>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</a:rPr>
              <a:t>прямокутника</a:t>
            </a:r>
            <a:endParaRPr lang="ru-RU" sz="2400" b="1" dirty="0">
              <a:ln w="10541" cmpd="sng">
                <a:solidFill>
                  <a:srgbClr val="F07F09">
                    <a:shade val="88000"/>
                    <a:satMod val="110000"/>
                  </a:srgbClr>
                </a:solidFill>
                <a:prstDash val="solid"/>
              </a:ln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5" t="9175" r="9981" b="16634"/>
          <a:stretch/>
        </p:blipFill>
        <p:spPr bwMode="auto">
          <a:xfrm>
            <a:off x="971600" y="1147372"/>
            <a:ext cx="6814327" cy="506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588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Задача 5</a:t>
            </a:r>
            <a:r>
              <a:rPr lang="ru-RU" sz="32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07F09">
                        <a:tint val="40000"/>
                        <a:satMod val="250000"/>
                      </a:srgbClr>
                    </a:gs>
                    <a:gs pos="9000">
                      <a:srgbClr val="F07F09">
                        <a:tint val="52000"/>
                        <a:satMod val="300000"/>
                      </a:srgbClr>
                    </a:gs>
                    <a:gs pos="50000">
                      <a:srgbClr val="F07F09">
                        <a:shade val="20000"/>
                        <a:satMod val="300000"/>
                      </a:srgbClr>
                    </a:gs>
                    <a:gs pos="79000">
                      <a:srgbClr val="F07F09">
                        <a:tint val="52000"/>
                        <a:satMod val="300000"/>
                      </a:srgbClr>
                    </a:gs>
                    <a:gs pos="100000">
                      <a:srgbClr val="F07F09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</a:rPr>
              <a:t>Табличка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</a:rPr>
              <a:t>множення</a:t>
            </a:r>
            <a:endParaRPr lang="ru-RU" sz="2400" b="1" dirty="0">
              <a:ln w="10541" cmpd="sng">
                <a:solidFill>
                  <a:srgbClr val="F07F09">
                    <a:shade val="88000"/>
                    <a:satMod val="110000"/>
                  </a:srgbClr>
                </a:solidFill>
                <a:prstDash val="solid"/>
              </a:ln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5" t="24533" r="30703" b="52183"/>
          <a:stretch/>
        </p:blipFill>
        <p:spPr bwMode="auto">
          <a:xfrm>
            <a:off x="899592" y="1810326"/>
            <a:ext cx="7128792" cy="356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932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t>15</a:t>
            </a:fld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98274"/>
            <a:ext cx="81369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 6</a:t>
            </a:r>
            <a:r>
              <a:rPr lang="ru-RU" sz="4000" b="1" dirty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Побудувати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проект «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Кіт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і </a:t>
            </a:r>
            <a:b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                       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миша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», за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яким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миша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тікає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, </a:t>
            </a:r>
            <a:b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                        а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кіт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її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r>
              <a:rPr lang="ru-RU" sz="2400" b="1" dirty="0" err="1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доганяє</a:t>
            </a:r>
            <a:r>
              <a:rPr lang="ru-RU" sz="2400" b="1" dirty="0" smtClean="0">
                <a:ln w="10541" cmpd="sng">
                  <a:solidFill>
                    <a:srgbClr val="F07F09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кіт і миша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5736" y="1988840"/>
            <a:ext cx="5245962" cy="403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28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1932" y="548680"/>
            <a:ext cx="32784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Рефлексія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772816"/>
            <a:ext cx="763284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2000" dirty="0" smtClean="0"/>
              <a:t>Я можу назвати явища у природі, що відбуваються циклічно. Це…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/>
              <a:t>Повторення в побуті…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/>
              <a:t>Я знаю два типи циклів …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/>
              <a:t>Тіло циклу – це…</a:t>
            </a:r>
          </a:p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429000"/>
            <a:ext cx="1944216" cy="1944216"/>
          </a:xfrm>
          <a:prstGeom prst="rect">
            <a:avLst/>
          </a:prstGeom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250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t>17</a:t>
            </a:fld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1892779" y="620688"/>
            <a:ext cx="53848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Розгадайте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ребус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8" t="50000" r="15777" b="14842"/>
          <a:stretch/>
        </p:blipFill>
        <p:spPr bwMode="auto">
          <a:xfrm>
            <a:off x="982896" y="1556792"/>
            <a:ext cx="7117495" cy="3429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7316" y="4653136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цикли</a:t>
            </a:r>
            <a:endParaRPr lang="uk-UA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355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18</a:t>
            </a:fld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1742697" y="418083"/>
            <a:ext cx="57038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Дізнайтеся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більше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6228" y="1176159"/>
            <a:ext cx="66967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Ознайомтеся із готовими проектами, відвідавши сайт за даним посиланням:</a:t>
            </a:r>
          </a:p>
          <a:p>
            <a:endParaRPr lang="uk-UA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://scratch.mit.edu/starter_projects</a:t>
            </a:r>
            <a:r>
              <a:rPr lang="en-US" dirty="0" smtClean="0">
                <a:hlinkClick r:id="rId2"/>
              </a:rPr>
              <a:t>/</a:t>
            </a:r>
            <a:endParaRPr lang="uk-UA" dirty="0" smtClean="0"/>
          </a:p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" b="3997"/>
          <a:stretch/>
        </p:blipFill>
        <p:spPr bwMode="auto">
          <a:xfrm>
            <a:off x="1698711" y="2395920"/>
            <a:ext cx="5516204" cy="4084525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83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6568" y="620688"/>
            <a:ext cx="58833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Домашнє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завдання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96041" y="1772816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i="1" dirty="0" smtClean="0"/>
              <a:t>1</a:t>
            </a:r>
            <a:r>
              <a:rPr lang="uk-UA" sz="2000" i="1" dirty="0" smtClean="0"/>
              <a:t>.§ </a:t>
            </a:r>
            <a:r>
              <a:rPr lang="en-US" sz="2000" i="1" dirty="0"/>
              <a:t>3</a:t>
            </a:r>
            <a:r>
              <a:rPr lang="uk-UA" sz="2000" i="1" dirty="0"/>
              <a:t>.1, ст. 6</a:t>
            </a:r>
            <a:r>
              <a:rPr lang="en-US" sz="2000" i="1" dirty="0"/>
              <a:t>5</a:t>
            </a:r>
            <a:r>
              <a:rPr lang="uk-UA" sz="2000" i="1" dirty="0"/>
              <a:t>-</a:t>
            </a:r>
            <a:r>
              <a:rPr lang="en-US" sz="2000" i="1" dirty="0" smtClean="0"/>
              <a:t>72</a:t>
            </a:r>
            <a:endParaRPr lang="uk-UA" sz="2000" i="1" dirty="0" smtClean="0"/>
          </a:p>
          <a:p>
            <a:pPr>
              <a:lnSpc>
                <a:spcPct val="150000"/>
              </a:lnSpc>
            </a:pPr>
            <a:r>
              <a:rPr lang="uk-UA" sz="2000" i="1" dirty="0" smtClean="0"/>
              <a:t>2.Скласти блок-схему та алгоритм для Рудого кота, щоб піднести введене число до 5 степеня.</a:t>
            </a:r>
            <a:endParaRPr lang="uk-UA" sz="2000" i="1" dirty="0"/>
          </a:p>
          <a:p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19</a:t>
            </a:fld>
            <a:endParaRPr lang="uk-UA"/>
          </a:p>
        </p:txBody>
      </p:sp>
      <p:pic>
        <p:nvPicPr>
          <p:cNvPr id="1026" name="Picture 2" descr="http://rcro.tomsk.ru/wp-content/uploads/2015/06/24198038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3483752" cy="27146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92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764704"/>
            <a:ext cx="2971800" cy="914400"/>
          </a:xfrm>
        </p:spPr>
        <p:txBody>
          <a:bodyPr>
            <a:normAutofit/>
          </a:bodyPr>
          <a:lstStyle/>
          <a:p>
            <a:r>
              <a:rPr lang="uk-UA" sz="2400" dirty="0" smtClean="0"/>
              <a:t>Ми дізнаємось:</a:t>
            </a:r>
            <a:endParaRPr lang="uk-UA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3968" y="1844824"/>
            <a:ext cx="3691880" cy="4206112"/>
          </a:xfrm>
        </p:spPr>
        <p:txBody>
          <a:bodyPr>
            <a:normAutofit/>
          </a:bodyPr>
          <a:lstStyle/>
          <a:p>
            <a:pPr marL="304038" indent="-285750">
              <a:buFont typeface="Wingdings" panose="05000000000000000000" pitchFamily="2" charset="2"/>
              <a:buChar char="Ø"/>
            </a:pPr>
            <a:r>
              <a:rPr lang="uk-UA" sz="1800" dirty="0" smtClean="0"/>
              <a:t>Цикли у природі.</a:t>
            </a:r>
          </a:p>
          <a:p>
            <a:pPr marL="304038" indent="-285750">
              <a:buFont typeface="Wingdings" panose="05000000000000000000" pitchFamily="2" charset="2"/>
              <a:buChar char="Ø"/>
            </a:pPr>
            <a:r>
              <a:rPr lang="uk-UA" sz="1800" dirty="0" smtClean="0"/>
              <a:t>Цикли у повсякденному житті.</a:t>
            </a:r>
          </a:p>
          <a:p>
            <a:pPr marL="304038" indent="-285750">
              <a:buFont typeface="Wingdings" panose="05000000000000000000" pitchFamily="2" charset="2"/>
              <a:buChar char="Ø"/>
            </a:pPr>
            <a:r>
              <a:rPr lang="uk-UA" sz="1800" dirty="0" smtClean="0"/>
              <a:t>Графічне подання циклічних алгоритмів.</a:t>
            </a:r>
          </a:p>
          <a:p>
            <a:pPr marL="304038" indent="-285750">
              <a:buFont typeface="Wingdings" panose="05000000000000000000" pitchFamily="2" charset="2"/>
              <a:buChar char="Ø"/>
            </a:pPr>
            <a:r>
              <a:rPr lang="uk-UA" sz="1800" dirty="0" smtClean="0"/>
              <a:t>Що таке цикли з лічильниками?</a:t>
            </a:r>
            <a:endParaRPr lang="uk-UA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2</a:t>
            </a:fld>
            <a:endParaRPr lang="uk-UA"/>
          </a:p>
        </p:txBody>
      </p:sp>
      <p:pic>
        <p:nvPicPr>
          <p:cNvPr id="14338" name="Picture 2" descr="http://antydoza.com.ua/wp-content/uploads/2012/10/%D0%9B%D1%81%D0%B2%D1%96%D1%82%D0%B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4164" y="21502815"/>
            <a:ext cx="1643074" cy="1928826"/>
          </a:xfrm>
          <a:prstGeom prst="rect">
            <a:avLst/>
          </a:prstGeom>
          <a:noFill/>
        </p:spPr>
      </p:pic>
      <p:pic>
        <p:nvPicPr>
          <p:cNvPr id="9" name="Picture 2" descr="http://antydoza.com.ua/wp-content/uploads/2012/10/%D0%9B%D1%81%D0%B2%D1%96%D1%82%D0%B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5" y="1571612"/>
            <a:ext cx="2738457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525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20</a:t>
            </a:fld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1873068" y="548680"/>
            <a:ext cx="54136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Інтернет-ресурси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412776"/>
            <a:ext cx="784887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www.youtube.com/watch?v=9lU3D67iMU8</a:t>
            </a:r>
            <a:endParaRPr lang="uk-UA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scratch.uvk6.info/prodvinutyj-uroven/14-cikly</a:t>
            </a:r>
            <a:endParaRPr lang="uk-UA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scratch.uvk6.info/bazovyj-uroven/8-putesestvuusie-hudozniki/upraznenia/upraznenie-6-koska-za-myskoj</a:t>
            </a:r>
            <a:endParaRPr lang="uk-UA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hlinkClick r:id="rId5"/>
              </a:rPr>
              <a:t>http://rebus1.com</a:t>
            </a:r>
            <a:r>
              <a:rPr lang="en-US" dirty="0" smtClean="0">
                <a:hlinkClick r:id="rId5"/>
              </a:rPr>
              <a:t>/</a:t>
            </a:r>
            <a:endParaRPr lang="uk-UA" smtClean="0"/>
          </a:p>
          <a:p>
            <a:pPr>
              <a:lnSpc>
                <a:spcPct val="150000"/>
              </a:lnSpc>
            </a:pPr>
            <a:endParaRPr lang="uk-UA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uk-UA" dirty="0" smtClean="0"/>
          </a:p>
          <a:p>
            <a:endParaRPr lang="uk-UA" dirty="0" smtClean="0"/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029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620688"/>
            <a:ext cx="63564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Цикли у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природі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419" y="1628800"/>
            <a:ext cx="4104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Кругообіг води у природі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uk-UA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Кругообіг речовин у біосфері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uk-UA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Зміна дня і ночі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uk-UA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Зміна фаз місяця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uk-UA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dirty="0" smtClean="0"/>
              <a:t>Припливи та відпливи</a:t>
            </a:r>
          </a:p>
          <a:p>
            <a:endParaRPr lang="uk-UA" dirty="0"/>
          </a:p>
        </p:txBody>
      </p:sp>
      <p:pic>
        <p:nvPicPr>
          <p:cNvPr id="1026" name="Picture 2" descr="http://1.bp.blogspot.com/-9nsZZKTKnTM/VOoSFucQobI/AAAAAAAAAzU/ocXVYqs_4tA/s1600/img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12776"/>
            <a:ext cx="3009372" cy="2259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20988"/>
            <a:ext cx="2574689" cy="2137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89830"/>
            <a:ext cx="2591387" cy="1921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91122"/>
            <a:ext cx="2564433" cy="1921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07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8408" y="476672"/>
            <a:ext cx="7087197" cy="21544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Цикли </a:t>
            </a:r>
            <a:b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повсякденному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житті</a:t>
            </a:r>
            <a:endParaRPr lang="ru-RU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2204864"/>
            <a:ext cx="3024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Собака їсть</a:t>
            </a:r>
          </a:p>
          <a:p>
            <a:endParaRPr lang="uk-UA" dirty="0"/>
          </a:p>
          <a:p>
            <a:r>
              <a:rPr lang="uk-UA" dirty="0" smtClean="0"/>
              <a:t>Учень йде до школи</a:t>
            </a:r>
          </a:p>
          <a:p>
            <a:endParaRPr lang="uk-UA" dirty="0"/>
          </a:p>
          <a:p>
            <a:r>
              <a:rPr lang="uk-UA" dirty="0" smtClean="0"/>
              <a:t>Дівчинка учить вірш напам’ять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916832"/>
            <a:ext cx="1440160" cy="16617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273852"/>
            <a:ext cx="2016224" cy="2016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692792"/>
            <a:ext cx="1512168" cy="159467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684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502" y="548680"/>
            <a:ext cx="59170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Розв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’яжемо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задачу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12776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Набрати діжку ємністю 100л водою з криниці, використавши 10літрове відро.</a:t>
            </a:r>
            <a:endParaRPr lang="uk-U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2285992"/>
            <a:ext cx="3074832" cy="230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3239344" cy="323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91680" y="4149080"/>
            <a:ext cx="942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л</a:t>
            </a:r>
            <a:endParaRPr lang="uk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073" y="3169896"/>
            <a:ext cx="1193395" cy="159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89672" y="372137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10 л</a:t>
            </a:r>
            <a:endParaRPr lang="uk-UA" sz="12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804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181407" y="395590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err="1" smtClean="0"/>
              <a:t>поч</a:t>
            </a:r>
            <a:endParaRPr lang="uk-UA" sz="1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1518" y="1052736"/>
            <a:ext cx="23042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/>
              <a:t>Узяти відро</a:t>
            </a:r>
            <a:endParaRPr lang="uk-UA" sz="1400" b="1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2719919" y="1792249"/>
            <a:ext cx="2592288" cy="55663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/>
              <a:t>Повторити 10 разів</a:t>
            </a:r>
            <a:endParaRPr lang="uk-UA" sz="1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41925" y="2506219"/>
            <a:ext cx="2313849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/>
              <a:t>Підійти до криниці</a:t>
            </a:r>
            <a:endParaRPr lang="uk-UA" sz="1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47849" y="3180834"/>
            <a:ext cx="2368553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/>
              <a:t>Набрати з криниці  повне відро води</a:t>
            </a:r>
            <a:endParaRPr lang="uk-UA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34482" y="3897051"/>
            <a:ext cx="232873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/>
              <a:t>Піднести повне відро до діжки</a:t>
            </a:r>
            <a:endParaRPr lang="uk-UA" sz="1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1518" y="4509120"/>
            <a:ext cx="2329091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/>
              <a:t>Вилити воду з відра до діжки</a:t>
            </a:r>
            <a:endParaRPr lang="uk-UA" sz="1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1518" y="5301208"/>
            <a:ext cx="23042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/>
              <a:t>Поставити відро</a:t>
            </a:r>
            <a:endParaRPr lang="uk-UA" sz="1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5949280"/>
            <a:ext cx="1827324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675754" y="600273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chemeClr val="bg1"/>
                </a:solidFill>
              </a:rPr>
              <a:t>кін</a:t>
            </a:r>
            <a:endParaRPr lang="uk-UA" sz="1400" b="1" dirty="0">
              <a:solidFill>
                <a:schemeClr val="bg1"/>
              </a:solidFill>
            </a:endParaRPr>
          </a:p>
        </p:txBody>
      </p:sp>
      <p:cxnSp>
        <p:nvCxnSpPr>
          <p:cNvPr id="28" name="Прямая со стрелкой 27"/>
          <p:cNvCxnSpPr>
            <a:endCxn id="4" idx="3"/>
          </p:cNvCxnSpPr>
          <p:nvPr/>
        </p:nvCxnSpPr>
        <p:spPr>
          <a:xfrm>
            <a:off x="1471611" y="2057618"/>
            <a:ext cx="1248308" cy="129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4" idx="0"/>
          </p:cNvCxnSpPr>
          <p:nvPr/>
        </p:nvCxnSpPr>
        <p:spPr>
          <a:xfrm>
            <a:off x="5312207" y="2070565"/>
            <a:ext cx="134802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80" name="Соединительная линия уступом 3079"/>
          <p:cNvCxnSpPr/>
          <p:nvPr/>
        </p:nvCxnSpPr>
        <p:spPr>
          <a:xfrm rot="10800000" flipV="1">
            <a:off x="4016063" y="5157192"/>
            <a:ext cx="2656586" cy="72008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97" name="Прямая соединительная линия 3096"/>
          <p:cNvCxnSpPr/>
          <p:nvPr/>
        </p:nvCxnSpPr>
        <p:spPr>
          <a:xfrm>
            <a:off x="6660232" y="2070564"/>
            <a:ext cx="0" cy="308662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99" name="Прямая соединительная линия 3098"/>
          <p:cNvCxnSpPr>
            <a:stCxn id="8" idx="1"/>
          </p:cNvCxnSpPr>
          <p:nvPr/>
        </p:nvCxnSpPr>
        <p:spPr>
          <a:xfrm flipH="1">
            <a:off x="1475656" y="4761148"/>
            <a:ext cx="137586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01" name="Прямая соединительная линия 3100"/>
          <p:cNvCxnSpPr/>
          <p:nvPr/>
        </p:nvCxnSpPr>
        <p:spPr>
          <a:xfrm flipV="1">
            <a:off x="1475656" y="2070566"/>
            <a:ext cx="0" cy="269058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09" name="Прямая со стрелкой 3108"/>
          <p:cNvCxnSpPr>
            <a:stCxn id="2" idx="4"/>
          </p:cNvCxnSpPr>
          <p:nvPr/>
        </p:nvCxnSpPr>
        <p:spPr>
          <a:xfrm>
            <a:off x="3973495" y="827638"/>
            <a:ext cx="0" cy="2971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3" idx="2"/>
          </p:cNvCxnSpPr>
          <p:nvPr/>
        </p:nvCxnSpPr>
        <p:spPr>
          <a:xfrm>
            <a:off x="4003646" y="1556792"/>
            <a:ext cx="0" cy="2354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5" idx="0"/>
          </p:cNvCxnSpPr>
          <p:nvPr/>
        </p:nvCxnSpPr>
        <p:spPr>
          <a:xfrm>
            <a:off x="3998849" y="2348880"/>
            <a:ext cx="1" cy="1573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5" idx="2"/>
            <a:endCxn id="6" idx="0"/>
          </p:cNvCxnSpPr>
          <p:nvPr/>
        </p:nvCxnSpPr>
        <p:spPr>
          <a:xfrm>
            <a:off x="3998850" y="3010275"/>
            <a:ext cx="33276" cy="1705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6" idx="2"/>
            <a:endCxn id="7" idx="0"/>
          </p:cNvCxnSpPr>
          <p:nvPr/>
        </p:nvCxnSpPr>
        <p:spPr>
          <a:xfrm flipH="1">
            <a:off x="3998849" y="3756898"/>
            <a:ext cx="33277" cy="1401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76" name="Прямая со стрелкой 3075"/>
          <p:cNvCxnSpPr>
            <a:stCxn id="7" idx="2"/>
            <a:endCxn id="8" idx="0"/>
          </p:cNvCxnSpPr>
          <p:nvPr/>
        </p:nvCxnSpPr>
        <p:spPr>
          <a:xfrm>
            <a:off x="3998849" y="4401107"/>
            <a:ext cx="17215" cy="1080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78" name="Прямая со стрелкой 3077"/>
          <p:cNvCxnSpPr>
            <a:stCxn id="9" idx="2"/>
            <a:endCxn id="3074" idx="0"/>
          </p:cNvCxnSpPr>
          <p:nvPr/>
        </p:nvCxnSpPr>
        <p:spPr>
          <a:xfrm flipH="1">
            <a:off x="3973495" y="5805264"/>
            <a:ext cx="30151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84" name="Нижний колонтитул 308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3085" name="Номер слайда 308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314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5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7</a:t>
            </a:fld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2394980" y="476672"/>
            <a:ext cx="40094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Пригадаймо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!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38"/>
          <a:stretch/>
        </p:blipFill>
        <p:spPr bwMode="auto">
          <a:xfrm>
            <a:off x="683568" y="1184558"/>
            <a:ext cx="7773996" cy="4980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2051720" y="3284984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Группа 30"/>
          <p:cNvGrpSpPr/>
          <p:nvPr/>
        </p:nvGrpSpPr>
        <p:grpSpPr>
          <a:xfrm>
            <a:off x="598240" y="2236710"/>
            <a:ext cx="3456384" cy="3240360"/>
            <a:chOff x="598240" y="2236710"/>
            <a:chExt cx="3456384" cy="324036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598240" y="2236710"/>
              <a:ext cx="1512168" cy="3240360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H="1" flipV="1">
              <a:off x="2129813" y="4077072"/>
              <a:ext cx="648072" cy="18002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Прямоугольник 9"/>
            <p:cNvSpPr/>
            <p:nvPr/>
          </p:nvSpPr>
          <p:spPr>
            <a:xfrm>
              <a:off x="2758480" y="4005064"/>
              <a:ext cx="1296144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/>
                <a:t>контейнер</a:t>
              </a:r>
              <a:endParaRPr lang="uk-UA" sz="1400" dirty="0"/>
            </a:p>
          </p:txBody>
        </p:sp>
      </p:grpSp>
      <p:cxnSp>
        <p:nvCxnSpPr>
          <p:cNvPr id="14" name="Прямая со стрелкой 13"/>
          <p:cNvCxnSpPr/>
          <p:nvPr/>
        </p:nvCxnSpPr>
        <p:spPr>
          <a:xfrm>
            <a:off x="3707904" y="1556792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17"/>
          <p:cNvGrpSpPr/>
          <p:nvPr/>
        </p:nvGrpSpPr>
        <p:grpSpPr>
          <a:xfrm>
            <a:off x="1979712" y="1268760"/>
            <a:ext cx="3312368" cy="1368152"/>
            <a:chOff x="1979712" y="1268760"/>
            <a:chExt cx="3312368" cy="136815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1979712" y="1268760"/>
              <a:ext cx="2160240" cy="288032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16" name="Прямая со стрелкой 15"/>
            <p:cNvCxnSpPr/>
            <p:nvPr/>
          </p:nvCxnSpPr>
          <p:spPr>
            <a:xfrm flipH="1" flipV="1">
              <a:off x="3563888" y="1556792"/>
              <a:ext cx="432048" cy="576064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Прямоугольник 16"/>
            <p:cNvSpPr/>
            <p:nvPr/>
          </p:nvSpPr>
          <p:spPr>
            <a:xfrm>
              <a:off x="3923928" y="2132856"/>
              <a:ext cx="1368152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/>
                <a:t>Рядок меню</a:t>
              </a:r>
              <a:endParaRPr lang="uk-UA" sz="1400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508104" y="1700808"/>
            <a:ext cx="2880320" cy="3600400"/>
            <a:chOff x="5508104" y="1700808"/>
            <a:chExt cx="2880320" cy="36004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508104" y="1700808"/>
              <a:ext cx="2880320" cy="212423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 flipV="1">
              <a:off x="7020272" y="3825044"/>
              <a:ext cx="72008" cy="1044116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Прямоугольник 21"/>
            <p:cNvSpPr/>
            <p:nvPr/>
          </p:nvSpPr>
          <p:spPr>
            <a:xfrm>
              <a:off x="6264188" y="4869160"/>
              <a:ext cx="165618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/>
                <a:t>Сцена</a:t>
              </a:r>
              <a:endParaRPr lang="uk-UA" sz="1400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83568" y="1556792"/>
            <a:ext cx="3488297" cy="1737032"/>
            <a:chOff x="683568" y="1556792"/>
            <a:chExt cx="3488297" cy="1737032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683568" y="1556792"/>
              <a:ext cx="1296144" cy="648072"/>
            </a:xfrm>
            <a:prstGeom prst="roundRect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28" name="Прямая со стрелкой 27"/>
            <p:cNvCxnSpPr/>
            <p:nvPr/>
          </p:nvCxnSpPr>
          <p:spPr>
            <a:xfrm flipH="1" flipV="1">
              <a:off x="1979712" y="1988840"/>
              <a:ext cx="778768" cy="774086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рямоугольник 28"/>
            <p:cNvSpPr/>
            <p:nvPr/>
          </p:nvSpPr>
          <p:spPr>
            <a:xfrm>
              <a:off x="2718385" y="2699758"/>
              <a:ext cx="1453480" cy="59406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/>
                <a:t>Групи команд</a:t>
              </a:r>
              <a:endParaRPr lang="uk-UA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4216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692696"/>
            <a:ext cx="65758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Повторення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у 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Scratch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81"/>
          <a:stretch/>
        </p:blipFill>
        <p:spPr bwMode="auto">
          <a:xfrm>
            <a:off x="899592" y="1520788"/>
            <a:ext cx="773988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7" t="30237" r="58406" b="50181"/>
          <a:stretch/>
        </p:blipFill>
        <p:spPr bwMode="auto">
          <a:xfrm>
            <a:off x="1259633" y="5085184"/>
            <a:ext cx="1944216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ыноска 2 3"/>
          <p:cNvSpPr/>
          <p:nvPr/>
        </p:nvSpPr>
        <p:spPr>
          <a:xfrm>
            <a:off x="7221016" y="3356992"/>
            <a:ext cx="1152128" cy="50405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550"/>
              <a:gd name="adj5" fmla="val 125458"/>
              <a:gd name="adj6" fmla="val -9012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100" dirty="0" smtClean="0"/>
              <a:t>Кількість повторень</a:t>
            </a:r>
            <a:endParaRPr lang="uk-UA" sz="11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88463" y="5001888"/>
            <a:ext cx="1368152" cy="599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5112601" y="5085184"/>
            <a:ext cx="1368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100" dirty="0" smtClean="0"/>
              <a:t>Команди (тіло) циклу</a:t>
            </a:r>
            <a:endParaRPr lang="uk-UA" sz="1100" dirty="0"/>
          </a:p>
        </p:txBody>
      </p:sp>
      <p:cxnSp>
        <p:nvCxnSpPr>
          <p:cNvPr id="8" name="Прямая со стрелкой 7"/>
          <p:cNvCxnSpPr>
            <a:stCxn id="3" idx="0"/>
          </p:cNvCxnSpPr>
          <p:nvPr/>
        </p:nvCxnSpPr>
        <p:spPr>
          <a:xfrm flipV="1">
            <a:off x="5772539" y="4258042"/>
            <a:ext cx="167613" cy="743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3" idx="0"/>
          </p:cNvCxnSpPr>
          <p:nvPr/>
        </p:nvCxnSpPr>
        <p:spPr>
          <a:xfrm flipH="1" flipV="1">
            <a:off x="5364629" y="3150745"/>
            <a:ext cx="407910" cy="18511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43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5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8463" y="764704"/>
            <a:ext cx="75616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ізкультхвилинка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276872"/>
            <a:ext cx="4286250" cy="2657475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DF8AB-798E-4A9B-B0E2-B667D87DD426}" type="slidenum">
              <a:rPr lang="uk-UA" smtClean="0"/>
              <a:pPr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068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499</TotalTime>
  <Words>325</Words>
  <Application>Microsoft Office PowerPoint</Application>
  <PresentationFormat>Екран (4:3)</PresentationFormat>
  <Paragraphs>112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20</vt:i4>
      </vt:variant>
    </vt:vector>
  </HeadingPairs>
  <TitlesOfParts>
    <vt:vector size="21" baseType="lpstr">
      <vt:lpstr>Аспект</vt:lpstr>
      <vt:lpstr>Алгоритми з повторенням</vt:lpstr>
      <vt:lpstr>Ми дізнаємось: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Алгоритми з повтореннями</dc:title>
  <dc:creator>111</dc:creator>
  <cp:lastModifiedBy>Teacher</cp:lastModifiedBy>
  <cp:revision>37</cp:revision>
  <dcterms:created xsi:type="dcterms:W3CDTF">2015-12-28T16:37:02Z</dcterms:created>
  <dcterms:modified xsi:type="dcterms:W3CDTF">2016-02-23T13:00:36Z</dcterms:modified>
</cp:coreProperties>
</file>