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66" r:id="rId4"/>
    <p:sldId id="267" r:id="rId5"/>
    <p:sldId id="258" r:id="rId6"/>
    <p:sldId id="259" r:id="rId7"/>
    <p:sldId id="260" r:id="rId8"/>
    <p:sldId id="261" r:id="rId9"/>
    <p:sldId id="265" r:id="rId10"/>
    <p:sldId id="263" r:id="rId11"/>
    <p:sldId id="262" r:id="rId12"/>
    <p:sldId id="264" r:id="rId13"/>
    <p:sldId id="268" r:id="rId14"/>
    <p:sldId id="270" r:id="rId15"/>
    <p:sldId id="272" r:id="rId16"/>
    <p:sldId id="269" r:id="rId17"/>
    <p:sldId id="271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A30DCF-BF55-49E8-9DB8-D290AEE19295}" type="datetimeFigureOut">
              <a:rPr lang="uk-UA" smtClean="0"/>
              <a:t>23.02.2016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0C5A1-E07B-4389-80D7-0CB5F813D7D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83549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892764-393B-407F-B43C-18920B8282B1}" type="datetime1">
              <a:rPr lang="uk-UA" smtClean="0"/>
              <a:t>23.02.2016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A0DD9-474F-498B-ADD0-59758C8D1C1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5B328A-D4E8-42E7-B9D8-83943874572B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A0DD9-474F-498B-ADD0-59758C8D1C1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D696D3-C0FD-41B9-9EC4-9E4B3F292E04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A0DD9-474F-498B-ADD0-59758C8D1C1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38B352-302D-4EE0-AD24-63C10E2AC823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A0DD9-474F-498B-ADD0-59758C8D1C1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CC6D10-56DA-4368-BF64-EA94E6C8CBEF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A0DD9-474F-498B-ADD0-59758C8D1C1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E0F992-F452-4CA2-8289-2110E26085F3}" type="datetime1">
              <a:rPr lang="uk-UA" smtClean="0"/>
              <a:t>23.02.2016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A0DD9-474F-498B-ADD0-59758C8D1C1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79B1A6-D042-4A5E-AA94-3918D870F462}" type="datetime1">
              <a:rPr lang="uk-UA" smtClean="0"/>
              <a:t>23.02.2016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A0DD9-474F-498B-ADD0-59758C8D1C1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CE3A5B-EDB0-49AB-8CAE-8036A7DEA48B}" type="datetime1">
              <a:rPr lang="uk-UA" smtClean="0"/>
              <a:t>23.02.2016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A0DD9-474F-498B-ADD0-59758C8D1C1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1FDCC2-DD8E-4BB0-97C1-4325A94DEF13}" type="datetime1">
              <a:rPr lang="uk-UA" smtClean="0"/>
              <a:t>23.02.2016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A0DD9-474F-498B-ADD0-59758C8D1C1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67EDA2-85E9-4FF4-87C2-6BE97D64AA15}" type="datetime1">
              <a:rPr lang="uk-UA" smtClean="0"/>
              <a:t>23.02.2016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A0DD9-474F-498B-ADD0-59758C8D1C1C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E2CA14-8625-407C-A029-2B7A390B6935}" type="datetime1">
              <a:rPr lang="uk-UA" smtClean="0"/>
              <a:t>23.02.2016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A0DD9-474F-498B-ADD0-59758C8D1C1C}" type="slidenum">
              <a:rPr lang="uk-UA" smtClean="0"/>
              <a:t>‹№›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2A41358-162E-4296-ABAB-55DDB7B9E7D5}" type="datetime1">
              <a:rPr lang="uk-UA" smtClean="0"/>
              <a:t>23.02.2016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10A0DD9-474F-498B-ADD0-59758C8D1C1C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/index.php?title=%D0%94%D0%B8%D0%BD%D0%B0%D0%BC%D1%96%D1%87%D0%BD%D0%B0_%D0%BC%D0%BE%D0%B2%D0%B0_%D0%BF%D1%80%D0%BE%D0%B3%D1%80%D0%B0%D0%BC%D1%83%D0%B2%D0%B0%D0%BD%D0%BD%D1%8F&amp;action=edit&amp;redlink=1" TargetMode="External"/><Relationship Id="rId7" Type="http://schemas.openxmlformats.org/officeDocument/2006/relationships/image" Target="../media/image20.gif"/><Relationship Id="rId2" Type="http://schemas.openxmlformats.org/officeDocument/2006/relationships/hyperlink" Target="https://uk.wikipedia.org/wiki/%D0%86%D0%BD%D1%82%D0%B5%D1%80%D0%BF%D1%80%D0%B5%D1%82%D0%B0%D1%82%D0%BE%D1%80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hyperlink" Target="https://uk.wikipedia.org/wiki/%D0%9C%D0%BE%D0%B2%D0%B0_%D0%BF%D1%80%D0%BE%D0%B3%D1%80%D0%B0%D0%BC%D1%83%D0%B2%D0%B0%D0%BD%D0%BD%D1%8F" TargetMode="External"/><Relationship Id="rId4" Type="http://schemas.openxmlformats.org/officeDocument/2006/relationships/hyperlink" Target="https://uk.wikipedia.org/wiki/%D0%92%D1%96%D0%B7%D1%83%D0%B0%D0%BB%D1%8C%D0%BD%D0%B5_%D0%BF%D1%80%D0%BE%D0%B3%D1%80%D0%B0%D0%BC%D1%83%D0%B2%D0%B0%D0%BD%D0%BD%D1%8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youtu.be/AfAQOTRGMn4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Вкладені цикли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Урок №2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4509120"/>
            <a:ext cx="4572000" cy="141577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</a:t>
            </a:r>
            <a:r>
              <a:rPr lang="uk-UA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Мінченко</a:t>
            </a:r>
            <a:r>
              <a:rPr lang="uk-UA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Василівна</a:t>
            </a:r>
            <a: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інформатики</a:t>
            </a:r>
            <a:b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Канівської загальноосвітньої школи І-ІІІ ступенів №1 імені Т. Г. Шевченка Канівської міської ради Черкаської області</a:t>
            </a:r>
          </a:p>
        </p:txBody>
      </p:sp>
    </p:spTree>
    <p:extLst>
      <p:ext uri="{BB962C8B-B14F-4D97-AF65-F5344CB8AC3E}">
        <p14:creationId xmlns:p14="http://schemas.microsoft.com/office/powerpoint/2010/main" val="71718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1" t="9021" r="9655" b="12943"/>
          <a:stretch/>
        </p:blipFill>
        <p:spPr bwMode="auto">
          <a:xfrm>
            <a:off x="971600" y="1484784"/>
            <a:ext cx="6984776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404664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Задача1.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uk-UA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Намалювати орнамент з кіл (І спосіб)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dirty="0" err="1" smtClean="0"/>
              <a:t>Мінченко</a:t>
            </a:r>
            <a:r>
              <a:rPr lang="uk-UA" dirty="0" smtClean="0"/>
              <a:t> Оксана Василівна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0727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843" y="404664"/>
            <a:ext cx="798327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Задача1. </a:t>
            </a:r>
            <a:r>
              <a:rPr lang="uk-UA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Намалювати орнамент з кіл</a:t>
            </a:r>
            <a:br>
              <a:rPr lang="uk-UA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</a:br>
            <a:r>
              <a:rPr lang="uk-UA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 (ІІ спосіб)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8884" r="9696" b="28284"/>
          <a:stretch/>
        </p:blipFill>
        <p:spPr bwMode="auto">
          <a:xfrm>
            <a:off x="696806" y="1481205"/>
            <a:ext cx="7907642" cy="4972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2917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76672"/>
            <a:ext cx="28216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Задача 2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8" t="8953" r="9909" b="23044"/>
          <a:stretch/>
        </p:blipFill>
        <p:spPr bwMode="auto">
          <a:xfrm>
            <a:off x="611560" y="1340768"/>
            <a:ext cx="7920880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627784" y="3933056"/>
            <a:ext cx="1584176" cy="57606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83768" y="3429000"/>
            <a:ext cx="1872208" cy="165618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27784" y="3789040"/>
            <a:ext cx="1584176" cy="93610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8454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1932" y="548680"/>
            <a:ext cx="32784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Рефлексія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772816"/>
            <a:ext cx="763284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sz="2000" dirty="0" smtClean="0"/>
              <a:t>Я знаю, що таке вкладені цикли. Це…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 smtClean="0"/>
              <a:t>Вкладені цикли доречно застосовувати…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 smtClean="0"/>
              <a:t>Команди, що входять до складу циклу - 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 smtClean="0"/>
              <a:t>Одна або кілька команд алгоритму, які можуть виконуватися більш ніж один раз, називають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 smtClean="0"/>
              <a:t>Цикл, у якому відомо кількість повторень команд тіла циклу …</a:t>
            </a:r>
          </a:p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531" y="3789040"/>
            <a:ext cx="1944216" cy="1944216"/>
          </a:xfrm>
          <a:prstGeom prst="rect">
            <a:avLst/>
          </a:prstGeom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2250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548680"/>
            <a:ext cx="53848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Розгадайте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ребус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7" t="51236" r="12319" b="25636"/>
          <a:stretch/>
        </p:blipFill>
        <p:spPr bwMode="auto">
          <a:xfrm>
            <a:off x="899592" y="1873098"/>
            <a:ext cx="4680520" cy="1351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4" t="50000" r="10049" b="25000"/>
          <a:stretch/>
        </p:blipFill>
        <p:spPr bwMode="auto">
          <a:xfrm>
            <a:off x="5580112" y="1834481"/>
            <a:ext cx="2664296" cy="13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80" t="50353" r="10680" b="25299"/>
          <a:stretch/>
        </p:blipFill>
        <p:spPr bwMode="auto">
          <a:xfrm>
            <a:off x="2123728" y="3284984"/>
            <a:ext cx="4896544" cy="14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1720" y="4992534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Вкладені цикли</a:t>
            </a:r>
            <a:endParaRPr lang="uk-UA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8141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15</a:t>
            </a:fld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2564883" y="620688"/>
            <a:ext cx="40142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Цікаво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знати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1772816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21310" y="1639093"/>
            <a:ext cx="839916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	Скретч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(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англ.</a:t>
            </a:r>
            <a:r>
              <a:rPr kumimoji="0" lang="uk-UA" altLang="uk-UA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Scratch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)— 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2" tooltip="Інтерпретатор"/>
              </a:rPr>
              <a:t>інтерпретована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3" tooltip="Динамічна мова програмування (ще не написана)"/>
              </a:rPr>
              <a:t>динамічна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4" tooltip="Візуальне програмування"/>
              </a:rPr>
              <a:t>візуальна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5" tooltip="Мова програмування"/>
              </a:rPr>
              <a:t>мова програмування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. </a:t>
            </a:r>
            <a:b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	Завдяки динамічності, вона дає змогу змінювати код навіть під час </a:t>
            </a:r>
            <a:b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виконання. Мова має за мету навчити дітей поняттю програмування і дає </a:t>
            </a:r>
            <a:b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змогу створювати ігри, анімації чи музику.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Scratch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— середовище програму-</a:t>
            </a:r>
            <a:b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вання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яке дозволяє дітям створювати власні анімовані та інтерактивні історії, ігри і інші витвори. Ними можна обмінюватися всередині міжнародної спільноти, яка поступово формується в мережі Інтернет.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1443">
            <a:off x="1404656" y="4078433"/>
            <a:ext cx="2028825" cy="2019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038" y="4341838"/>
            <a:ext cx="1512168" cy="181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06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6568" y="620688"/>
            <a:ext cx="58833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Домашнє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завдання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2592288" cy="2066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96041" y="1772816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i="1" dirty="0" smtClean="0"/>
              <a:t>1</a:t>
            </a:r>
            <a:r>
              <a:rPr lang="uk-UA" sz="2000" i="1" dirty="0" smtClean="0"/>
              <a:t>.§ </a:t>
            </a:r>
            <a:r>
              <a:rPr lang="en-US" sz="2000" i="1" dirty="0"/>
              <a:t>3</a:t>
            </a:r>
            <a:r>
              <a:rPr lang="uk-UA" sz="2000" i="1" dirty="0"/>
              <a:t>.1, ст. 6</a:t>
            </a:r>
            <a:r>
              <a:rPr lang="en-US" sz="2000" i="1" dirty="0"/>
              <a:t>5</a:t>
            </a:r>
            <a:r>
              <a:rPr lang="uk-UA" sz="2000" i="1" dirty="0"/>
              <a:t>-</a:t>
            </a:r>
            <a:r>
              <a:rPr lang="en-US" sz="2000" i="1" dirty="0" smtClean="0"/>
              <a:t>72</a:t>
            </a:r>
            <a:endParaRPr lang="uk-UA" sz="2000" i="1" dirty="0" smtClean="0"/>
          </a:p>
          <a:p>
            <a:pPr>
              <a:lnSpc>
                <a:spcPct val="150000"/>
              </a:lnSpc>
            </a:pPr>
            <a:r>
              <a:rPr lang="uk-UA" sz="2000" i="1" dirty="0" smtClean="0"/>
              <a:t>2.Скласти блок-схему та алгоритм для Рудого кота, щоб намалювати зірку</a:t>
            </a:r>
            <a:r>
              <a:rPr lang="uk-UA" sz="1600" i="1" dirty="0" smtClean="0"/>
              <a:t> (слід повернути на 144</a:t>
            </a:r>
            <a:r>
              <a:rPr lang="uk-UA" sz="1600" i="1" dirty="0" smtClean="0">
                <a:sym typeface="Symbol"/>
              </a:rPr>
              <a:t>).</a:t>
            </a:r>
            <a:endParaRPr lang="uk-UA" sz="1600" i="1" dirty="0"/>
          </a:p>
          <a:p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t>16</a:t>
            </a:fld>
            <a:endParaRPr lang="uk-UA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7541">
            <a:off x="5308225" y="4433014"/>
            <a:ext cx="20574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922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548680"/>
            <a:ext cx="70615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Інформаційні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джерела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421391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 err="1" smtClean="0"/>
              <a:t>Й.Я.Ривкінд</a:t>
            </a:r>
            <a:r>
              <a:rPr lang="uk-UA" dirty="0" smtClean="0"/>
              <a:t>, </a:t>
            </a:r>
            <a:r>
              <a:rPr lang="uk-UA" dirty="0" err="1" smtClean="0"/>
              <a:t>Т.І.Лисенко</a:t>
            </a:r>
            <a:r>
              <a:rPr lang="uk-UA" dirty="0" smtClean="0"/>
              <a:t>, </a:t>
            </a:r>
            <a:r>
              <a:rPr lang="uk-UA" dirty="0" err="1" smtClean="0"/>
              <a:t>Л.А.Чернікова</a:t>
            </a:r>
            <a:r>
              <a:rPr lang="uk-UA" dirty="0" smtClean="0"/>
              <a:t>, </a:t>
            </a:r>
            <a:r>
              <a:rPr lang="uk-UA" dirty="0" err="1" smtClean="0"/>
              <a:t>В.В.Шакотько</a:t>
            </a:r>
            <a:r>
              <a:rPr lang="uk-UA" dirty="0" smtClean="0"/>
              <a:t> Інформатика 7 /Робочий зошит - К.: </a:t>
            </a:r>
            <a:r>
              <a:rPr lang="uk-UA" dirty="0" err="1" smtClean="0"/>
              <a:t>Генеза</a:t>
            </a:r>
            <a:r>
              <a:rPr lang="uk-UA" dirty="0" smtClean="0"/>
              <a:t>, 2015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О.Є. </a:t>
            </a:r>
            <a:r>
              <a:rPr lang="uk-UA" dirty="0" err="1" smtClean="0"/>
              <a:t>Бочкала</a:t>
            </a:r>
            <a:r>
              <a:rPr lang="uk-UA" dirty="0" smtClean="0"/>
              <a:t> </a:t>
            </a:r>
            <a:r>
              <a:rPr lang="uk-UA" dirty="0" err="1" smtClean="0"/>
              <a:t>Скретч</a:t>
            </a:r>
            <a:r>
              <a:rPr lang="uk-UA" dirty="0" smtClean="0"/>
              <a:t>: програмування для всіх: </a:t>
            </a:r>
            <a:r>
              <a:rPr lang="uk-UA" dirty="0" err="1" smtClean="0"/>
              <a:t>Навч</a:t>
            </a:r>
            <a:r>
              <a:rPr lang="uk-UA" dirty="0" smtClean="0"/>
              <a:t>. </a:t>
            </a:r>
            <a:r>
              <a:rPr lang="uk-UA" dirty="0" err="1" smtClean="0"/>
              <a:t>посібн</a:t>
            </a:r>
            <a:r>
              <a:rPr lang="uk-UA" dirty="0" smtClean="0"/>
              <a:t>./ – К.</a:t>
            </a:r>
            <a:r>
              <a:rPr lang="en-US" dirty="0" smtClean="0"/>
              <a:t>:</a:t>
            </a:r>
            <a:r>
              <a:rPr lang="uk-UA" dirty="0" smtClean="0"/>
              <a:t> Видавнича група </a:t>
            </a:r>
            <a:r>
              <a:rPr lang="en-US" dirty="0" smtClean="0"/>
              <a:t>BHV, 2012</a:t>
            </a:r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818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7981" y="620688"/>
            <a:ext cx="69813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Перевірка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домашнього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завдання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2204864"/>
            <a:ext cx="78488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Що таке команда повторення?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У яких випадках її доречно використовувати?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Що таке тіло циклу?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Які види циклів ви знаєте?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Чим вони відрізняються?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791" b="56475" l="53507" r="675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669" t="35700" r="32681" b="42506"/>
          <a:stretch/>
        </p:blipFill>
        <p:spPr bwMode="auto">
          <a:xfrm>
            <a:off x="1057980" y="4365104"/>
            <a:ext cx="2134220" cy="1350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056" b="49444" l="52917" r="748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792" t="37979" r="26533" b="49498"/>
          <a:stretch/>
        </p:blipFill>
        <p:spPr bwMode="auto">
          <a:xfrm>
            <a:off x="4548680" y="4365104"/>
            <a:ext cx="2489160" cy="132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947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9279" y="188640"/>
            <a:ext cx="69813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Перевірка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домашнього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завдання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4631" y="1457508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5.Заповніть блок-схему циклу з лічильником</a:t>
            </a:r>
            <a:endParaRPr lang="uk-UA" dirty="0"/>
          </a:p>
        </p:txBody>
      </p:sp>
      <p:grpSp>
        <p:nvGrpSpPr>
          <p:cNvPr id="38" name="Группа 37"/>
          <p:cNvGrpSpPr/>
          <p:nvPr/>
        </p:nvGrpSpPr>
        <p:grpSpPr>
          <a:xfrm>
            <a:off x="1989305" y="1861441"/>
            <a:ext cx="4176464" cy="2592288"/>
            <a:chOff x="1907704" y="2060848"/>
            <a:chExt cx="4248472" cy="2808312"/>
          </a:xfrm>
        </p:grpSpPr>
        <p:sp>
          <p:nvSpPr>
            <p:cNvPr id="4" name="Овал 3"/>
            <p:cNvSpPr/>
            <p:nvPr/>
          </p:nvSpPr>
          <p:spPr>
            <a:xfrm>
              <a:off x="2627784" y="2060848"/>
              <a:ext cx="2529281" cy="432048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початок</a:t>
              </a:r>
              <a:endParaRPr lang="uk-UA" dirty="0"/>
            </a:p>
          </p:txBody>
        </p:sp>
        <p:cxnSp>
          <p:nvCxnSpPr>
            <p:cNvPr id="6" name="Прямая со стрелкой 5"/>
            <p:cNvCxnSpPr>
              <a:stCxn id="4" idx="4"/>
            </p:cNvCxnSpPr>
            <p:nvPr/>
          </p:nvCxnSpPr>
          <p:spPr>
            <a:xfrm flipH="1">
              <a:off x="3887925" y="2492896"/>
              <a:ext cx="4500" cy="288032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Шестиугольник 6"/>
            <p:cNvSpPr/>
            <p:nvPr/>
          </p:nvSpPr>
          <p:spPr>
            <a:xfrm>
              <a:off x="2627784" y="2780928"/>
              <a:ext cx="2664296" cy="360040"/>
            </a:xfrm>
            <a:prstGeom prst="hexagon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>
              <a:off x="3887924" y="3140968"/>
              <a:ext cx="0" cy="288032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0" name="Прямоугольник 9"/>
            <p:cNvSpPr/>
            <p:nvPr/>
          </p:nvSpPr>
          <p:spPr>
            <a:xfrm>
              <a:off x="2771800" y="3429000"/>
              <a:ext cx="2448272" cy="432048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14" name="Прямая со стрелкой 13"/>
            <p:cNvCxnSpPr/>
            <p:nvPr/>
          </p:nvCxnSpPr>
          <p:spPr>
            <a:xfrm>
              <a:off x="3887924" y="3861048"/>
              <a:ext cx="0" cy="288032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H="1">
              <a:off x="1907704" y="4149080"/>
              <a:ext cx="198022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1907704" y="2960948"/>
              <a:ext cx="0" cy="1188132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>
              <a:endCxn id="7" idx="3"/>
            </p:cNvCxnSpPr>
            <p:nvPr/>
          </p:nvCxnSpPr>
          <p:spPr>
            <a:xfrm>
              <a:off x="1907704" y="2960948"/>
              <a:ext cx="720080" cy="0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>
              <a:stCxn id="7" idx="0"/>
            </p:cNvCxnSpPr>
            <p:nvPr/>
          </p:nvCxnSpPr>
          <p:spPr>
            <a:xfrm>
              <a:off x="5292080" y="2960948"/>
              <a:ext cx="864096" cy="0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6156176" y="2960948"/>
              <a:ext cx="0" cy="1332148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flipH="1">
              <a:off x="3887924" y="4293096"/>
              <a:ext cx="2268252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3" name="Прямая со стрелкой 32"/>
            <p:cNvCxnSpPr/>
            <p:nvPr/>
          </p:nvCxnSpPr>
          <p:spPr>
            <a:xfrm>
              <a:off x="3887924" y="4293096"/>
              <a:ext cx="0" cy="144016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4" name="Овал 33"/>
            <p:cNvSpPr/>
            <p:nvPr/>
          </p:nvSpPr>
          <p:spPr>
            <a:xfrm>
              <a:off x="2663788" y="4437112"/>
              <a:ext cx="2457273" cy="432048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кінець</a:t>
              </a:r>
              <a:endParaRPr lang="uk-UA" dirty="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1115616" y="4581128"/>
            <a:ext cx="7267137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6. Виконайте алгоритм</a:t>
            </a:r>
            <a:br>
              <a:rPr lang="uk-UA" dirty="0" smtClean="0"/>
            </a:b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r>
              <a:rPr lang="uk-UA" sz="1400" dirty="0" smtClean="0"/>
              <a:t>Узяти перше просте число.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1400" dirty="0" smtClean="0"/>
              <a:t>Повторити 6 разів</a:t>
            </a:r>
          </a:p>
          <a:p>
            <a:r>
              <a:rPr lang="uk-UA" sz="1400" dirty="0"/>
              <a:t> </a:t>
            </a:r>
            <a:r>
              <a:rPr lang="uk-UA" sz="1400" dirty="0" smtClean="0"/>
              <a:t>       Додати до попереднього числа 3</a:t>
            </a:r>
          </a:p>
          <a:p>
            <a:r>
              <a:rPr lang="uk-UA" sz="1400" dirty="0" smtClean="0"/>
              <a:t>3. Повідомити результат.</a:t>
            </a:r>
          </a:p>
          <a:p>
            <a:r>
              <a:rPr lang="uk-UA" sz="1400" dirty="0" smtClean="0"/>
              <a:t>Результат: _______________</a:t>
            </a:r>
            <a:endParaRPr lang="uk-UA" sz="14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516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7619" y="332656"/>
            <a:ext cx="79287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Алгоритми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повторенням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7619" y="1040542"/>
            <a:ext cx="1441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 w="11430"/>
                <a:gradFill>
                  <a:gsLst>
                    <a:gs pos="0">
                      <a:srgbClr val="9F2936">
                        <a:tint val="70000"/>
                        <a:satMod val="245000"/>
                      </a:srgbClr>
                    </a:gs>
                    <a:gs pos="75000">
                      <a:srgbClr val="9F2936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F2936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873"/>
            <a:ext cx="1857793" cy="1506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64261" y="1138867"/>
            <a:ext cx="634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Побудувати два кола різного кольору та радіусу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81427" y="1628800"/>
            <a:ext cx="258115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Аналіз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задачі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2121006"/>
            <a:ext cx="52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Для розв’язування цієї задачі можна побудувати спочатку одне коло, а потім інше, послідовно застосувавши команди повторення.</a:t>
            </a:r>
            <a:endParaRPr lang="uk-UA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1" t="23953" r="53068" b="42348"/>
          <a:stretch/>
        </p:blipFill>
        <p:spPr bwMode="auto">
          <a:xfrm>
            <a:off x="3281427" y="3140968"/>
            <a:ext cx="2239770" cy="325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5651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476672"/>
            <a:ext cx="48606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Вкладені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цикли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8871" y="722893"/>
            <a:ext cx="1678665" cy="129266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8632" y="1953563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Побудувати орнамент, використовуючи команду повторення.</a:t>
            </a: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63" t="20714" r="18298" b="49648"/>
          <a:stretch/>
        </p:blipFill>
        <p:spPr bwMode="auto">
          <a:xfrm>
            <a:off x="466631" y="2924944"/>
            <a:ext cx="2006208" cy="201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47439" y="2751311"/>
            <a:ext cx="258115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Аналіз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задачі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65782" y="3284984"/>
            <a:ext cx="46085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Як бачимо, орнамент складається з 6 квадратів. При цьому квадрати зміщені один відносно одного.</a:t>
            </a:r>
          </a:p>
          <a:p>
            <a:r>
              <a:rPr lang="uk-UA" dirty="0" smtClean="0"/>
              <a:t>Вони утворюються шляхом повороту відносно початкової вершини на кут, що дорівнює 360</a:t>
            </a:r>
            <a:r>
              <a:rPr lang="uk-UA" dirty="0" smtClean="0">
                <a:sym typeface="Symbol"/>
              </a:rPr>
              <a:t></a:t>
            </a:r>
            <a:r>
              <a:rPr lang="uk-UA" dirty="0" smtClean="0"/>
              <a:t>:6, тобто 60</a:t>
            </a:r>
            <a:r>
              <a:rPr lang="uk-UA" dirty="0" smtClean="0">
                <a:sym typeface="Symbol"/>
              </a:rPr>
              <a:t>.</a:t>
            </a:r>
          </a:p>
          <a:p>
            <a:r>
              <a:rPr lang="uk-UA" dirty="0" smtClean="0">
                <a:sym typeface="Symbol"/>
              </a:rPr>
              <a:t>Спробуємо послідовно намалювати 6 квадратів.</a:t>
            </a:r>
            <a:endParaRPr lang="uk-UA" dirty="0" smtClean="0"/>
          </a:p>
          <a:p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257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9982" y="476672"/>
            <a:ext cx="75440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І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варіант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рішення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задачі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1" t="11691" r="9832" b="14201"/>
          <a:stretch/>
        </p:blipFill>
        <p:spPr bwMode="auto">
          <a:xfrm>
            <a:off x="486477" y="1208155"/>
            <a:ext cx="5927576" cy="526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39552" y="3212976"/>
            <a:ext cx="1728192" cy="72008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TextBox 3"/>
          <p:cNvSpPr txBox="1"/>
          <p:nvPr/>
        </p:nvSpPr>
        <p:spPr>
          <a:xfrm>
            <a:off x="6444208" y="1628800"/>
            <a:ext cx="20882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accent2"/>
                </a:solidFill>
              </a:rPr>
              <a:t>Команди, що повторюються 6 раз!</a:t>
            </a:r>
          </a:p>
          <a:p>
            <a:endParaRPr lang="uk-UA" dirty="0" smtClean="0">
              <a:solidFill>
                <a:schemeClr val="accent2"/>
              </a:solidFill>
            </a:endParaRPr>
          </a:p>
          <a:p>
            <a:r>
              <a:rPr lang="uk-UA" dirty="0" smtClean="0">
                <a:solidFill>
                  <a:schemeClr val="accent2"/>
                </a:solidFill>
              </a:rPr>
              <a:t>Команди повторення виконуються послідовно.</a:t>
            </a:r>
            <a:endParaRPr lang="uk-UA" dirty="0">
              <a:solidFill>
                <a:schemeClr val="accent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345324" y="6111808"/>
            <a:ext cx="2286000" cy="365125"/>
          </a:xfrm>
        </p:spPr>
        <p:txBody>
          <a:bodyPr/>
          <a:lstStyle/>
          <a:p>
            <a:r>
              <a:rPr lang="uk-UA" dirty="0" err="1" smtClean="0"/>
              <a:t>Мінченко</a:t>
            </a:r>
            <a:r>
              <a:rPr lang="uk-UA" dirty="0" smtClean="0"/>
              <a:t> Оксана Василівна</a:t>
            </a:r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135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7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ІІ </a:t>
            </a:r>
            <a:r>
              <a:rPr lang="ru-RU" sz="4000" b="1" dirty="0" err="1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варіант</a:t>
            </a:r>
            <a:r>
              <a:rPr lang="ru-RU" sz="4000" b="1" dirty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4000" b="1" dirty="0" err="1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рішення</a:t>
            </a:r>
            <a:r>
              <a:rPr lang="ru-RU" sz="4000" b="1" dirty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4000" b="1" dirty="0" err="1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задачі</a:t>
            </a:r>
            <a:endParaRPr lang="ru-RU" sz="4000" b="1" dirty="0">
              <a:ln w="10541" cmpd="sng">
                <a:solidFill>
                  <a:srgbClr val="F07F09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07F09">
                      <a:tint val="40000"/>
                      <a:satMod val="250000"/>
                    </a:srgbClr>
                  </a:gs>
                  <a:gs pos="9000">
                    <a:srgbClr val="F07F09">
                      <a:tint val="52000"/>
                      <a:satMod val="300000"/>
                    </a:srgbClr>
                  </a:gs>
                  <a:gs pos="50000">
                    <a:srgbClr val="F07F09">
                      <a:shade val="20000"/>
                      <a:satMod val="300000"/>
                    </a:srgbClr>
                  </a:gs>
                  <a:gs pos="79000">
                    <a:srgbClr val="F07F09">
                      <a:tint val="52000"/>
                      <a:satMod val="300000"/>
                    </a:srgbClr>
                  </a:gs>
                  <a:gs pos="100000">
                    <a:srgbClr val="F07F09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2" t="8919" r="9675" b="12431"/>
          <a:stretch/>
        </p:blipFill>
        <p:spPr bwMode="auto">
          <a:xfrm>
            <a:off x="971600" y="1201081"/>
            <a:ext cx="6984776" cy="49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4959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5725" y="1484784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</a:rPr>
              <a:t>Вкладені цикли </a:t>
            </a:r>
            <a:r>
              <a:rPr lang="uk-UA" sz="2000" b="1" dirty="0" smtClean="0">
                <a:solidFill>
                  <a:srgbClr val="0070C0"/>
                </a:solidFill>
              </a:rPr>
              <a:t>- це такі команди повторення, що в якості тіла циклу містять інші цикли.</a:t>
            </a:r>
          </a:p>
          <a:p>
            <a:endParaRPr lang="uk-UA" sz="2000" b="1" dirty="0">
              <a:solidFill>
                <a:schemeClr val="accent2"/>
              </a:solidFill>
            </a:endParaRPr>
          </a:p>
        </p:txBody>
      </p:sp>
      <p:pic>
        <p:nvPicPr>
          <p:cNvPr id="5122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95792"/>
            <a:ext cx="4376633" cy="2761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7704" y="620688"/>
            <a:ext cx="48606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Вкладені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цикли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5373216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1"/>
                </a:solidFill>
              </a:rPr>
              <a:t>Скільки ж може бути таких вкладень???</a:t>
            </a:r>
          </a:p>
          <a:p>
            <a:r>
              <a:rPr lang="uk-UA" b="1" dirty="0" smtClean="0">
                <a:solidFill>
                  <a:srgbClr val="0070C0"/>
                </a:solidFill>
              </a:rPr>
              <a:t>Стільки, скільки треба для роботи.</a:t>
            </a:r>
          </a:p>
          <a:p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3191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764704"/>
            <a:ext cx="56477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Фізкультхвилинка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276872"/>
            <a:ext cx="2886075" cy="3333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916831"/>
            <a:ext cx="2009006" cy="2517615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DD9-474F-498B-ADD0-59758C8D1C1C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557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322</TotalTime>
  <Words>400</Words>
  <Application>Microsoft Office PowerPoint</Application>
  <PresentationFormat>Екран (4:3)</PresentationFormat>
  <Paragraphs>93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17</vt:i4>
      </vt:variant>
    </vt:vector>
  </HeadingPairs>
  <TitlesOfParts>
    <vt:vector size="18" baseType="lpstr">
      <vt:lpstr>Аспект</vt:lpstr>
      <vt:lpstr>Вкладені цикли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Вкладені цикли</dc:title>
  <dc:creator>111</dc:creator>
  <cp:lastModifiedBy>Teacher</cp:lastModifiedBy>
  <cp:revision>26</cp:revision>
  <dcterms:created xsi:type="dcterms:W3CDTF">2015-12-29T19:55:47Z</dcterms:created>
  <dcterms:modified xsi:type="dcterms:W3CDTF">2016-02-23T13:08:57Z</dcterms:modified>
</cp:coreProperties>
</file>