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3074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C340-BDF1-4956-9CD2-D99CC84D7B6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978-2214-49EC-8CC8-D60F57FA4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C340-BDF1-4956-9CD2-D99CC84D7B6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978-2214-49EC-8CC8-D60F57FA4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C340-BDF1-4956-9CD2-D99CC84D7B6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978-2214-49EC-8CC8-D60F57FA4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C340-BDF1-4956-9CD2-D99CC84D7B6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978-2214-49EC-8CC8-D60F57FA4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C340-BDF1-4956-9CD2-D99CC84D7B6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978-2214-49EC-8CC8-D60F57FA4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C340-BDF1-4956-9CD2-D99CC84D7B6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978-2214-49EC-8CC8-D60F57FA4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C340-BDF1-4956-9CD2-D99CC84D7B6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978-2214-49EC-8CC8-D60F57FA4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C340-BDF1-4956-9CD2-D99CC84D7B6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978-2214-49EC-8CC8-D60F57FA4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C340-BDF1-4956-9CD2-D99CC84D7B6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978-2214-49EC-8CC8-D60F57FA4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C340-BDF1-4956-9CD2-D99CC84D7B6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978-2214-49EC-8CC8-D60F57FA4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C340-BDF1-4956-9CD2-D99CC84D7B6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978-2214-49EC-8CC8-D60F57FA4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CC340-BDF1-4956-9CD2-D99CC84D7B6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9D978-2214-49EC-8CC8-D60F57FA4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/>
          <a:lstStyle/>
          <a:p>
            <a:endParaRPr lang="ru-RU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556792"/>
            <a:ext cx="8568952" cy="2808312"/>
          </a:xfrm>
          <a:effectLst>
            <a:softEdge rad="12700"/>
          </a:effectLst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None/>
            </a:pPr>
            <a:r>
              <a:rPr lang="uk-UA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“</a:t>
            </a:r>
            <a:r>
              <a:rPr lang="uk-UA" sz="4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Місяць</a:t>
            </a:r>
            <a:r>
              <a:rPr lang="uk-UA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на небі, зіроньки </a:t>
            </a:r>
            <a:r>
              <a:rPr lang="uk-UA" sz="4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сяють”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404664"/>
            <a:ext cx="74917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Родинно-побутова пісня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373216"/>
            <a:ext cx="3314520" cy="1484784"/>
          </a:xfrm>
          <a:prstGeom prst="rect">
            <a:avLst/>
          </a:prstGeom>
          <a:noFill/>
        </p:spPr>
      </p:pic>
      <p:pic>
        <p:nvPicPr>
          <p:cNvPr id="9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5373216"/>
            <a:ext cx="3314520" cy="148478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419872" y="3140968"/>
            <a:ext cx="5076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2400" b="1" dirty="0" err="1" smtClean="0">
                <a:latin typeface="Monotype Corsiva" pitchFamily="66" charset="0"/>
              </a:rPr>
              <a:t>Шараєвська</a:t>
            </a:r>
            <a:r>
              <a:rPr lang="uk-UA" sz="2400" b="1" dirty="0" smtClean="0">
                <a:latin typeface="Monotype Corsiva" pitchFamily="66" charset="0"/>
              </a:rPr>
              <a:t> </a:t>
            </a:r>
            <a:r>
              <a:rPr lang="uk-UA" sz="2400" b="1" smtClean="0">
                <a:latin typeface="Monotype Corsiva" pitchFamily="66" charset="0"/>
              </a:rPr>
              <a:t>Лариса </a:t>
            </a:r>
            <a:r>
              <a:rPr lang="uk-UA" sz="2400" b="1" smtClean="0">
                <a:latin typeface="Monotype Corsiva" pitchFamily="66" charset="0"/>
              </a:rPr>
              <a:t>Володимирівна</a:t>
            </a:r>
            <a:r>
              <a:rPr lang="uk-UA" sz="2400" b="1" smtClean="0">
                <a:latin typeface="Monotype Corsiva" pitchFamily="66" charset="0"/>
              </a:rPr>
              <a:t>,</a:t>
            </a:r>
            <a:endParaRPr lang="uk-UA" sz="2400" b="1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uk-UA" sz="2400" b="1" dirty="0" smtClean="0">
                <a:latin typeface="Monotype Corsiva" pitchFamily="66" charset="0"/>
              </a:rPr>
              <a:t>учитель української мови та літератури</a:t>
            </a:r>
          </a:p>
          <a:p>
            <a:pPr algn="ctr">
              <a:buNone/>
            </a:pPr>
            <a:r>
              <a:rPr lang="uk-UA" sz="2400" b="1" dirty="0" err="1" smtClean="0">
                <a:latin typeface="Monotype Corsiva" pitchFamily="66" charset="0"/>
              </a:rPr>
              <a:t>Вікнинський</a:t>
            </a:r>
            <a:r>
              <a:rPr lang="uk-UA" sz="2400" b="1" dirty="0" smtClean="0">
                <a:latin typeface="Monotype Corsiva" pitchFamily="66" charset="0"/>
              </a:rPr>
              <a:t> навчально-виховний комплекс</a:t>
            </a:r>
          </a:p>
          <a:p>
            <a:pPr algn="ctr">
              <a:buNone/>
            </a:pPr>
            <a:r>
              <a:rPr lang="uk-UA" sz="2400" b="1" dirty="0" smtClean="0">
                <a:latin typeface="Monotype Corsiva" pitchFamily="66" charset="0"/>
              </a:rPr>
              <a:t>“ДНЗ – ЗОШ І-ІІІ </a:t>
            </a:r>
            <a:r>
              <a:rPr lang="uk-UA" sz="2400" b="1" dirty="0" err="1" smtClean="0">
                <a:latin typeface="Monotype Corsiva" pitchFamily="66" charset="0"/>
              </a:rPr>
              <a:t>ступенів”</a:t>
            </a:r>
            <a:endParaRPr lang="uk-UA" sz="2400" b="1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Порівняння: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19442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Georgia" pitchFamily="18" charset="0"/>
              </a:rPr>
              <a:t>«</a:t>
            </a:r>
            <a:r>
              <a:rPr lang="ru-RU" sz="4400" dirty="0" err="1" smtClean="0">
                <a:latin typeface="Georgia" pitchFamily="18" charset="0"/>
              </a:rPr>
              <a:t>темні</a:t>
            </a:r>
            <a:r>
              <a:rPr lang="ru-RU" sz="4400" dirty="0" smtClean="0">
                <a:latin typeface="Georgia" pitchFamily="18" charset="0"/>
              </a:rPr>
              <a:t>, як </a:t>
            </a:r>
            <a:r>
              <a:rPr lang="ru-RU" sz="4400" dirty="0" err="1" smtClean="0">
                <a:latin typeface="Georgia" pitchFamily="18" charset="0"/>
              </a:rPr>
              <a:t>нічка</a:t>
            </a:r>
            <a:r>
              <a:rPr lang="ru-RU" sz="4400" dirty="0" smtClean="0">
                <a:latin typeface="Georgia" pitchFamily="18" charset="0"/>
              </a:rPr>
              <a:t>», </a:t>
            </a:r>
          </a:p>
          <a:p>
            <a:pPr algn="ctr">
              <a:buNone/>
            </a:pPr>
            <a:r>
              <a:rPr lang="ru-RU" sz="4400" dirty="0" smtClean="0">
                <a:latin typeface="Georgia" pitchFamily="18" charset="0"/>
              </a:rPr>
              <a:t>«</a:t>
            </a:r>
            <a:r>
              <a:rPr lang="ru-RU" sz="4400" dirty="0" err="1" smtClean="0">
                <a:latin typeface="Georgia" pitchFamily="18" charset="0"/>
              </a:rPr>
              <a:t>ясні</a:t>
            </a:r>
            <a:r>
              <a:rPr lang="ru-RU" sz="4400" dirty="0" smtClean="0">
                <a:latin typeface="Georgia" pitchFamily="18" charset="0"/>
              </a:rPr>
              <a:t>, як день».</a:t>
            </a:r>
            <a:endParaRPr lang="ru-RU" sz="4400" dirty="0">
              <a:latin typeface="Georgia" pitchFamily="18" charset="0"/>
            </a:endParaRPr>
          </a:p>
        </p:txBody>
      </p:sp>
      <p:pic>
        <p:nvPicPr>
          <p:cNvPr id="4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5373216"/>
            <a:ext cx="3314520" cy="1484784"/>
          </a:xfrm>
          <a:prstGeom prst="rect">
            <a:avLst/>
          </a:prstGeom>
          <a:noFill/>
        </p:spPr>
      </p:pic>
      <p:pic>
        <p:nvPicPr>
          <p:cNvPr id="5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373216"/>
            <a:ext cx="3314520" cy="148478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Звертання: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36912"/>
            <a:ext cx="8229600" cy="16847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Georgia" pitchFamily="18" charset="0"/>
              </a:rPr>
              <a:t>«</a:t>
            </a:r>
            <a:r>
              <a:rPr lang="ru-RU" sz="4400" dirty="0" err="1" smtClean="0">
                <a:latin typeface="Georgia" pitchFamily="18" charset="0"/>
              </a:rPr>
              <a:t>Ви</a:t>
            </a:r>
            <a:r>
              <a:rPr lang="ru-RU" sz="4400" dirty="0" smtClean="0">
                <a:latin typeface="Georgia" pitchFamily="18" charset="0"/>
              </a:rPr>
              <a:t> ж </a:t>
            </a:r>
            <a:r>
              <a:rPr lang="ru-RU" sz="4400" dirty="0" err="1" smtClean="0">
                <a:latin typeface="Georgia" pitchFamily="18" charset="0"/>
              </a:rPr>
              <a:t>мені</a:t>
            </a:r>
            <a:r>
              <a:rPr lang="ru-RU" sz="4400" dirty="0" smtClean="0">
                <a:latin typeface="Georgia" pitchFamily="18" charset="0"/>
              </a:rPr>
              <a:t>, </a:t>
            </a:r>
            <a:r>
              <a:rPr lang="ru-RU" sz="4400" dirty="0" err="1" smtClean="0">
                <a:latin typeface="Georgia" pitchFamily="18" charset="0"/>
              </a:rPr>
              <a:t>очі</a:t>
            </a:r>
            <a:r>
              <a:rPr lang="ru-RU" sz="4400" dirty="0" smtClean="0">
                <a:latin typeface="Georgia" pitchFamily="18" charset="0"/>
              </a:rPr>
              <a:t>...».</a:t>
            </a:r>
            <a:endParaRPr lang="ru-RU" sz="4400" dirty="0">
              <a:latin typeface="Georgia" pitchFamily="18" charset="0"/>
            </a:endParaRPr>
          </a:p>
        </p:txBody>
      </p:sp>
      <p:pic>
        <p:nvPicPr>
          <p:cNvPr id="4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5373216"/>
            <a:ext cx="3314520" cy="1484784"/>
          </a:xfrm>
          <a:prstGeom prst="rect">
            <a:avLst/>
          </a:prstGeom>
          <a:noFill/>
        </p:spPr>
      </p:pic>
      <p:pic>
        <p:nvPicPr>
          <p:cNvPr id="5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373216"/>
            <a:ext cx="3314520" cy="1484784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Список використаних джерел: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1"/>
            <a:ext cx="8229600" cy="2664297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2800" b="1" dirty="0" smtClean="0">
              <a:solidFill>
                <a:srgbClr val="FFFF00"/>
              </a:solidFill>
              <a:latin typeface="Georgia" pitchFamily="18" charset="0"/>
            </a:endParaRPr>
          </a:p>
          <a:p>
            <a:pPr algn="ctr">
              <a:buNone/>
            </a:pPr>
            <a:r>
              <a:rPr lang="uk-UA" sz="2800" b="1" dirty="0" smtClean="0">
                <a:solidFill>
                  <a:srgbClr val="FFFF00"/>
                </a:solidFill>
                <a:latin typeface="Georgia" pitchFamily="18" charset="0"/>
              </a:rPr>
              <a:t>Література:</a:t>
            </a:r>
          </a:p>
          <a:p>
            <a:pPr algn="ctr">
              <a:buNone/>
            </a:pPr>
            <a:r>
              <a:rPr lang="uk-UA" sz="1800" dirty="0" smtClean="0">
                <a:latin typeface="Georgia" pitchFamily="18" charset="0"/>
              </a:rPr>
              <a:t>О.О. </a:t>
            </a:r>
            <a:r>
              <a:rPr lang="uk-UA" sz="1800" dirty="0" err="1" smtClean="0">
                <a:latin typeface="Georgia" pitchFamily="18" charset="0"/>
              </a:rPr>
              <a:t>Чупринін</a:t>
            </a:r>
            <a:r>
              <a:rPr lang="uk-UA" sz="1800" dirty="0" smtClean="0">
                <a:latin typeface="Georgia" pitchFamily="18" charset="0"/>
              </a:rPr>
              <a:t>, Усі уроки української літератури у 9 клас І </a:t>
            </a:r>
            <a:r>
              <a:rPr lang="uk-UA" sz="1800" dirty="0" err="1" smtClean="0">
                <a:latin typeface="Georgia" pitchFamily="18" charset="0"/>
              </a:rPr>
              <a:t>семестр.-</a:t>
            </a:r>
            <a:r>
              <a:rPr lang="uk-UA" sz="1800" dirty="0" smtClean="0">
                <a:latin typeface="Georgia" pitchFamily="18" charset="0"/>
              </a:rPr>
              <a:t> Харків: Видавнича група </a:t>
            </a:r>
            <a:r>
              <a:rPr lang="uk-UA" sz="1800" dirty="0" err="1" smtClean="0">
                <a:latin typeface="Georgia" pitchFamily="18" charset="0"/>
              </a:rPr>
              <a:t>“Основа”</a:t>
            </a:r>
            <a:r>
              <a:rPr lang="uk-UA" sz="1800" dirty="0" smtClean="0">
                <a:latin typeface="Georgia" pitchFamily="18" charset="0"/>
              </a:rPr>
              <a:t>,2009,- 491с.</a:t>
            </a:r>
          </a:p>
          <a:p>
            <a:pPr algn="ctr">
              <a:buNone/>
            </a:pPr>
            <a:r>
              <a:rPr lang="uk-UA" sz="1800" dirty="0" smtClean="0">
                <a:latin typeface="Georgia" pitchFamily="18" charset="0"/>
              </a:rPr>
              <a:t>Українська література: Хрестоматія нововведених творів./Автор-упорядник Р.В.</a:t>
            </a:r>
            <a:r>
              <a:rPr lang="uk-UA" sz="1800" dirty="0" err="1" smtClean="0">
                <a:latin typeface="Georgia" pitchFamily="18" charset="0"/>
              </a:rPr>
              <a:t>Мовчан.-</a:t>
            </a:r>
            <a:r>
              <a:rPr lang="uk-UA" sz="1800" dirty="0" smtClean="0">
                <a:latin typeface="Georgia" pitchFamily="18" charset="0"/>
              </a:rPr>
              <a:t> К.: </a:t>
            </a:r>
            <a:r>
              <a:rPr lang="uk-UA" sz="1800" dirty="0" err="1" smtClean="0">
                <a:latin typeface="Georgia" pitchFamily="18" charset="0"/>
              </a:rPr>
              <a:t>Генеза</a:t>
            </a:r>
            <a:r>
              <a:rPr lang="uk-UA" sz="1800" dirty="0" smtClean="0">
                <a:latin typeface="Georgia" pitchFamily="18" charset="0"/>
              </a:rPr>
              <a:t>, 2003. – 576с.</a:t>
            </a:r>
          </a:p>
          <a:p>
            <a:pPr algn="ctr">
              <a:buNone/>
            </a:pPr>
            <a:endParaRPr lang="ru-RU" sz="1800" dirty="0">
              <a:latin typeface="Georgia" pitchFamily="18" charset="0"/>
            </a:endParaRPr>
          </a:p>
        </p:txBody>
      </p:sp>
      <p:pic>
        <p:nvPicPr>
          <p:cNvPr id="6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5373216"/>
            <a:ext cx="3314520" cy="1484784"/>
          </a:xfrm>
          <a:prstGeom prst="rect">
            <a:avLst/>
          </a:prstGeom>
          <a:noFill/>
        </p:spPr>
      </p:pic>
      <p:pic>
        <p:nvPicPr>
          <p:cNvPr id="7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373216"/>
            <a:ext cx="3314520" cy="148478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Тема: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208823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dirty="0" smtClean="0">
                <a:latin typeface="Georgia" pitchFamily="18" charset="0"/>
              </a:rPr>
              <a:t>оспівування палкого кохання козака до дівчини.</a:t>
            </a:r>
            <a:endParaRPr lang="ru-RU" sz="4400" dirty="0">
              <a:latin typeface="Georgia" pitchFamily="18" charset="0"/>
            </a:endParaRPr>
          </a:p>
        </p:txBody>
      </p:sp>
      <p:pic>
        <p:nvPicPr>
          <p:cNvPr id="4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5373216"/>
            <a:ext cx="3314520" cy="1484784"/>
          </a:xfrm>
          <a:prstGeom prst="rect">
            <a:avLst/>
          </a:prstGeom>
          <a:noFill/>
        </p:spPr>
      </p:pic>
      <p:pic>
        <p:nvPicPr>
          <p:cNvPr id="5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373216"/>
            <a:ext cx="3314520" cy="148478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Ідея: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31249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dirty="0" smtClean="0">
                <a:latin typeface="Georgia" pitchFamily="18" charset="0"/>
              </a:rPr>
              <a:t>возвеличення щирого почуття, яке не розлучить героїв за будь-яких обставин.</a:t>
            </a:r>
            <a:endParaRPr lang="ru-RU" sz="4400" dirty="0">
              <a:latin typeface="Georgia" pitchFamily="18" charset="0"/>
            </a:endParaRPr>
          </a:p>
        </p:txBody>
      </p:sp>
      <p:pic>
        <p:nvPicPr>
          <p:cNvPr id="8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5373216"/>
            <a:ext cx="3314520" cy="1484784"/>
          </a:xfrm>
          <a:prstGeom prst="rect">
            <a:avLst/>
          </a:prstGeom>
          <a:noFill/>
        </p:spPr>
      </p:pic>
      <p:pic>
        <p:nvPicPr>
          <p:cNvPr id="9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373216"/>
            <a:ext cx="3314520" cy="148478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Основна думка: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31249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dirty="0" smtClean="0">
                <a:latin typeface="Georgia" pitchFamily="18" charset="0"/>
              </a:rPr>
              <a:t>Як ми любились та й розійшлися,/ </a:t>
            </a:r>
            <a:endParaRPr lang="en-US" sz="4400" dirty="0" smtClean="0">
              <a:latin typeface="Georgia" pitchFamily="18" charset="0"/>
            </a:endParaRPr>
          </a:p>
          <a:p>
            <a:pPr algn="ctr">
              <a:buNone/>
            </a:pPr>
            <a:r>
              <a:rPr lang="uk-UA" sz="4400" dirty="0" smtClean="0">
                <a:latin typeface="Georgia" pitchFamily="18" charset="0"/>
              </a:rPr>
              <a:t>Тепер зійшлися навіки знов.</a:t>
            </a:r>
            <a:endParaRPr lang="ru-RU" sz="4400" dirty="0">
              <a:latin typeface="Georgia" pitchFamily="18" charset="0"/>
            </a:endParaRPr>
          </a:p>
        </p:txBody>
      </p:sp>
      <p:pic>
        <p:nvPicPr>
          <p:cNvPr id="4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5373216"/>
            <a:ext cx="3314520" cy="1484784"/>
          </a:xfrm>
          <a:prstGeom prst="rect">
            <a:avLst/>
          </a:prstGeom>
          <a:noFill/>
        </p:spPr>
      </p:pic>
      <p:pic>
        <p:nvPicPr>
          <p:cNvPr id="5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373216"/>
            <a:ext cx="3314520" cy="148478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Жанр: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201622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dirty="0" smtClean="0">
                <a:latin typeface="Georgia" pitchFamily="18" charset="0"/>
              </a:rPr>
              <a:t>пісня, інтимна лірика</a:t>
            </a:r>
            <a:endParaRPr lang="ru-RU" sz="4400" dirty="0">
              <a:latin typeface="Georgia" pitchFamily="18" charset="0"/>
            </a:endParaRPr>
          </a:p>
        </p:txBody>
      </p:sp>
      <p:pic>
        <p:nvPicPr>
          <p:cNvPr id="4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5373216"/>
            <a:ext cx="3314520" cy="1484784"/>
          </a:xfrm>
          <a:prstGeom prst="rect">
            <a:avLst/>
          </a:prstGeom>
          <a:noFill/>
        </p:spPr>
      </p:pic>
      <p:pic>
        <p:nvPicPr>
          <p:cNvPr id="5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373216"/>
            <a:ext cx="3314520" cy="148478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628800"/>
            <a:ext cx="8229600" cy="252028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ХУДОЖНІ ОСОБЛИВОСТІ ТВОРУ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5373216"/>
            <a:ext cx="3314520" cy="1484784"/>
          </a:xfrm>
          <a:prstGeom prst="rect">
            <a:avLst/>
          </a:prstGeom>
          <a:noFill/>
        </p:spPr>
      </p:pic>
      <p:pic>
        <p:nvPicPr>
          <p:cNvPr id="6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373216"/>
            <a:ext cx="3314520" cy="148478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Метафора:</a:t>
            </a:r>
            <a:endParaRPr lang="ru-RU" sz="72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844823"/>
            <a:ext cx="8229600" cy="331236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Georgia" pitchFamily="18" charset="0"/>
              </a:rPr>
              <a:t>«</a:t>
            </a:r>
            <a:r>
              <a:rPr lang="ru-RU" sz="4400" dirty="0" err="1" smtClean="0">
                <a:latin typeface="Georgia" pitchFamily="18" charset="0"/>
              </a:rPr>
              <a:t>серденько</a:t>
            </a:r>
            <a:r>
              <a:rPr lang="ru-RU" sz="4400" dirty="0" smtClean="0">
                <a:latin typeface="Georgia" pitchFamily="18" charset="0"/>
              </a:rPr>
              <a:t> </a:t>
            </a:r>
            <a:r>
              <a:rPr lang="ru-RU" sz="4400" dirty="0" err="1" smtClean="0">
                <a:latin typeface="Georgia" pitchFamily="18" charset="0"/>
              </a:rPr>
              <a:t>мре</a:t>
            </a:r>
            <a:r>
              <a:rPr lang="ru-RU" sz="4400" dirty="0" smtClean="0">
                <a:latin typeface="Georgia" pitchFamily="18" charset="0"/>
              </a:rPr>
              <a:t>»,</a:t>
            </a:r>
          </a:p>
          <a:p>
            <a:pPr algn="ctr">
              <a:buNone/>
            </a:pPr>
            <a:r>
              <a:rPr lang="ru-RU" sz="4400" dirty="0" smtClean="0">
                <a:latin typeface="Georgia" pitchFamily="18" charset="0"/>
              </a:rPr>
              <a:t> «</a:t>
            </a:r>
            <a:r>
              <a:rPr lang="ru-RU" sz="4400" dirty="0" err="1" smtClean="0">
                <a:latin typeface="Georgia" pitchFamily="18" charset="0"/>
              </a:rPr>
              <a:t>очі</a:t>
            </a:r>
            <a:r>
              <a:rPr lang="ru-RU" sz="4400" dirty="0" smtClean="0">
                <a:latin typeface="Georgia" pitchFamily="18" charset="0"/>
              </a:rPr>
              <a:t> </a:t>
            </a:r>
            <a:r>
              <a:rPr lang="ru-RU" sz="4400" dirty="0" err="1" smtClean="0">
                <a:latin typeface="Georgia" pitchFamily="18" charset="0"/>
              </a:rPr>
              <a:t>вкоротили</a:t>
            </a:r>
            <a:r>
              <a:rPr lang="ru-RU" sz="4400" dirty="0" smtClean="0">
                <a:latin typeface="Georgia" pitchFamily="18" charset="0"/>
              </a:rPr>
              <a:t> </a:t>
            </a:r>
            <a:r>
              <a:rPr lang="ru-RU" sz="4400" dirty="0" err="1" smtClean="0">
                <a:latin typeface="Georgia" pitchFamily="18" charset="0"/>
              </a:rPr>
              <a:t>вік</a:t>
            </a:r>
            <a:r>
              <a:rPr lang="ru-RU" sz="4400" dirty="0" smtClean="0">
                <a:latin typeface="Georgia" pitchFamily="18" charset="0"/>
              </a:rPr>
              <a:t>», </a:t>
            </a:r>
          </a:p>
          <a:p>
            <a:pPr algn="ctr">
              <a:buNone/>
            </a:pPr>
            <a:r>
              <a:rPr lang="ru-RU" sz="4400" dirty="0" smtClean="0">
                <a:latin typeface="Georgia" pitchFamily="18" charset="0"/>
              </a:rPr>
              <a:t>«</a:t>
            </a:r>
            <a:r>
              <a:rPr lang="ru-RU" sz="4400" dirty="0" err="1" smtClean="0">
                <a:latin typeface="Georgia" pitchFamily="18" charset="0"/>
              </a:rPr>
              <a:t>очі</a:t>
            </a:r>
            <a:r>
              <a:rPr lang="ru-RU" sz="4400" dirty="0" smtClean="0">
                <a:latin typeface="Georgia" pitchFamily="18" charset="0"/>
              </a:rPr>
              <a:t> </a:t>
            </a:r>
            <a:r>
              <a:rPr lang="ru-RU" sz="4400" dirty="0" err="1" smtClean="0">
                <a:latin typeface="Georgia" pitchFamily="18" charset="0"/>
              </a:rPr>
              <a:t>навчились</a:t>
            </a:r>
            <a:r>
              <a:rPr lang="ru-RU" sz="4400" dirty="0" smtClean="0">
                <a:latin typeface="Georgia" pitchFamily="18" charset="0"/>
              </a:rPr>
              <a:t> заводить людей».</a:t>
            </a:r>
            <a:endParaRPr lang="ru-RU" sz="4400" dirty="0">
              <a:latin typeface="Georgia" pitchFamily="18" charset="0"/>
            </a:endParaRPr>
          </a:p>
        </p:txBody>
      </p:sp>
      <p:pic>
        <p:nvPicPr>
          <p:cNvPr id="5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5373216"/>
            <a:ext cx="3314520" cy="1484784"/>
          </a:xfrm>
          <a:prstGeom prst="rect">
            <a:avLst/>
          </a:prstGeom>
          <a:noFill/>
        </p:spPr>
      </p:pic>
      <p:pic>
        <p:nvPicPr>
          <p:cNvPr id="6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373216"/>
            <a:ext cx="3314520" cy="148478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Епітети: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26208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Georgia" pitchFamily="18" charset="0"/>
              </a:rPr>
              <a:t>«</a:t>
            </a:r>
            <a:r>
              <a:rPr lang="ru-RU" sz="4400" dirty="0" err="1" smtClean="0">
                <a:latin typeface="Georgia" pitchFamily="18" charset="0"/>
              </a:rPr>
              <a:t>пісня</a:t>
            </a:r>
            <a:r>
              <a:rPr lang="ru-RU" sz="4400" dirty="0" smtClean="0">
                <a:latin typeface="Georgia" pitchFamily="18" charset="0"/>
              </a:rPr>
              <a:t> люба... мила», </a:t>
            </a:r>
          </a:p>
          <a:p>
            <a:pPr algn="ctr">
              <a:buNone/>
            </a:pPr>
            <a:r>
              <a:rPr lang="ru-RU" sz="4400" dirty="0" smtClean="0">
                <a:latin typeface="Georgia" pitchFamily="18" charset="0"/>
              </a:rPr>
              <a:t>«</a:t>
            </a:r>
            <a:r>
              <a:rPr lang="ru-RU" sz="4400" dirty="0" err="1" smtClean="0">
                <a:latin typeface="Georgia" pitchFamily="18" charset="0"/>
              </a:rPr>
              <a:t>очі</a:t>
            </a:r>
            <a:r>
              <a:rPr lang="ru-RU" sz="4400" dirty="0" smtClean="0">
                <a:latin typeface="Georgia" pitchFamily="18" charset="0"/>
              </a:rPr>
              <a:t> </a:t>
            </a:r>
            <a:r>
              <a:rPr lang="ru-RU" sz="4400" dirty="0" err="1" smtClean="0">
                <a:latin typeface="Georgia" pitchFamily="18" charset="0"/>
              </a:rPr>
              <a:t>дівочі</a:t>
            </a:r>
            <a:r>
              <a:rPr lang="ru-RU" sz="4400" dirty="0" smtClean="0">
                <a:latin typeface="Georgia" pitchFamily="18" charset="0"/>
              </a:rPr>
              <a:t> </a:t>
            </a:r>
            <a:r>
              <a:rPr lang="ru-RU" sz="4400" dirty="0" err="1" smtClean="0">
                <a:latin typeface="Georgia" pitchFamily="18" charset="0"/>
              </a:rPr>
              <a:t>темні</a:t>
            </a:r>
            <a:r>
              <a:rPr lang="ru-RU" sz="4400" dirty="0" smtClean="0">
                <a:latin typeface="Georgia" pitchFamily="18" charset="0"/>
              </a:rPr>
              <a:t>... </a:t>
            </a:r>
            <a:r>
              <a:rPr lang="ru-RU" sz="4400" dirty="0" err="1" smtClean="0">
                <a:latin typeface="Georgia" pitchFamily="18" charset="0"/>
              </a:rPr>
              <a:t>ясні</a:t>
            </a:r>
            <a:r>
              <a:rPr lang="ru-RU" sz="4400" dirty="0" smtClean="0">
                <a:latin typeface="Georgia" pitchFamily="18" charset="0"/>
              </a:rPr>
              <a:t>».</a:t>
            </a:r>
            <a:endParaRPr lang="ru-RU" sz="4400" dirty="0">
              <a:latin typeface="Georgia" pitchFamily="18" charset="0"/>
            </a:endParaRPr>
          </a:p>
        </p:txBody>
      </p:sp>
      <p:pic>
        <p:nvPicPr>
          <p:cNvPr id="4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5373216"/>
            <a:ext cx="3314520" cy="1484784"/>
          </a:xfrm>
          <a:prstGeom prst="rect">
            <a:avLst/>
          </a:prstGeom>
          <a:noFill/>
        </p:spPr>
      </p:pic>
      <p:pic>
        <p:nvPicPr>
          <p:cNvPr id="5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373216"/>
            <a:ext cx="3314520" cy="1484784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Повтори: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152901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Georgia" pitchFamily="18" charset="0"/>
              </a:rPr>
              <a:t>«...</a:t>
            </a:r>
            <a:r>
              <a:rPr lang="ru-RU" sz="4400" dirty="0" err="1" smtClean="0">
                <a:latin typeface="Georgia" pitchFamily="18" charset="0"/>
              </a:rPr>
              <a:t>очі</a:t>
            </a:r>
            <a:r>
              <a:rPr lang="ru-RU" sz="4400" dirty="0" smtClean="0">
                <a:latin typeface="Georgia" pitchFamily="18" charset="0"/>
              </a:rPr>
              <a:t>, </a:t>
            </a:r>
            <a:r>
              <a:rPr lang="ru-RU" sz="4400" dirty="0" err="1" smtClean="0">
                <a:latin typeface="Georgia" pitchFamily="18" charset="0"/>
              </a:rPr>
              <a:t>очі</a:t>
            </a:r>
            <a:r>
              <a:rPr lang="ru-RU" sz="4400" dirty="0" smtClean="0">
                <a:latin typeface="Georgia" pitchFamily="18" charset="0"/>
              </a:rPr>
              <a:t>, </a:t>
            </a:r>
            <a:r>
              <a:rPr lang="ru-RU" sz="4400" dirty="0" err="1" smtClean="0">
                <a:latin typeface="Georgia" pitchFamily="18" charset="0"/>
              </a:rPr>
              <a:t>очі</a:t>
            </a:r>
            <a:r>
              <a:rPr lang="ru-RU" sz="4400" dirty="0" smtClean="0">
                <a:latin typeface="Georgia" pitchFamily="18" charset="0"/>
              </a:rPr>
              <a:t>...».</a:t>
            </a:r>
            <a:endParaRPr lang="ru-RU" sz="4400" dirty="0">
              <a:latin typeface="Georgia" pitchFamily="18" charset="0"/>
            </a:endParaRPr>
          </a:p>
        </p:txBody>
      </p:sp>
      <p:pic>
        <p:nvPicPr>
          <p:cNvPr id="4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5373216"/>
            <a:ext cx="3314520" cy="1484784"/>
          </a:xfrm>
          <a:prstGeom prst="rect">
            <a:avLst/>
          </a:prstGeom>
          <a:noFill/>
        </p:spPr>
      </p:pic>
      <p:pic>
        <p:nvPicPr>
          <p:cNvPr id="5" name="Picture 2" descr="C:\Documents and Settings\XP\Мои документы\Смайли\flovin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373216"/>
            <a:ext cx="3314520" cy="148478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191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Тема:</vt:lpstr>
      <vt:lpstr>Ідея:</vt:lpstr>
      <vt:lpstr>Основна думка:</vt:lpstr>
      <vt:lpstr>Жанр:</vt:lpstr>
      <vt:lpstr>ХУДОЖНІ ОСОБЛИВОСТІ ТВОРУ</vt:lpstr>
      <vt:lpstr>Метафора:</vt:lpstr>
      <vt:lpstr>Епітети:</vt:lpstr>
      <vt:lpstr>Повтори:</vt:lpstr>
      <vt:lpstr>Порівняння:</vt:lpstr>
      <vt:lpstr>Звертання:</vt:lpstr>
      <vt:lpstr>Список використаних джерел: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Лариса и Володя</dc:creator>
  <cp:lastModifiedBy>Лариса и Володя</cp:lastModifiedBy>
  <cp:revision>22</cp:revision>
  <dcterms:created xsi:type="dcterms:W3CDTF">2015-02-07T19:17:43Z</dcterms:created>
  <dcterms:modified xsi:type="dcterms:W3CDTF">2015-02-12T19:27:15Z</dcterms:modified>
</cp:coreProperties>
</file>