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60;\&#1094;&#1080;&#1092;&#1088;&#1086;&#1074;&#1110;%202\&#1084;&#1110;&#1089;&#1103;&#1094;&#1100;%20&#1085;&#1072;%20&#1085;&#1077;&#1073;&#1110;\&#1052;&#1110;&#1089;&#1103;&#1094;&#1100;%20&#1085;&#1072;%20&#1085;&#1077;&#1073;&#1110;,%20&#1079;&#1110;&#1088;&#1086;&#1085;&#1100;&#1082;&#1080;%20&#1089;&#1103;&#1102;&#1090;&#1100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1043608" y="836712"/>
            <a:ext cx="7344816" cy="5256584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ru-RU" dirty="0" err="1" smtClean="0">
                <a:solidFill>
                  <a:srgbClr val="C00000"/>
                </a:solidFill>
              </a:rPr>
              <a:t>Рудь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Наталія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Федорівна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uk-UA" dirty="0" smtClean="0">
                <a:solidFill>
                  <a:srgbClr val="C00000"/>
                </a:solidFill>
              </a:rPr>
              <a:t>учитель української мови та літератури</a:t>
            </a:r>
          </a:p>
          <a:p>
            <a:pPr algn="ctr">
              <a:defRPr/>
            </a:pPr>
            <a:r>
              <a:rPr lang="uk-UA" dirty="0" err="1" smtClean="0">
                <a:solidFill>
                  <a:srgbClr val="C00000"/>
                </a:solidFill>
              </a:rPr>
              <a:t>Верхняцький</a:t>
            </a:r>
            <a:r>
              <a:rPr lang="uk-UA" dirty="0" smtClean="0">
                <a:solidFill>
                  <a:srgbClr val="C00000"/>
                </a:solidFill>
              </a:rPr>
              <a:t> навчально-виховний комплекс </a:t>
            </a:r>
          </a:p>
          <a:p>
            <a:pPr algn="ctr">
              <a:defRPr/>
            </a:pPr>
            <a:r>
              <a:rPr lang="uk-UA" dirty="0" err="1" smtClean="0">
                <a:solidFill>
                  <a:srgbClr val="C00000"/>
                </a:solidFill>
              </a:rPr>
              <a:t>“Загальноосвітня</a:t>
            </a:r>
            <a:r>
              <a:rPr lang="uk-UA" smtClean="0">
                <a:solidFill>
                  <a:srgbClr val="C00000"/>
                </a:solidFill>
              </a:rPr>
              <a:t> школа </a:t>
            </a:r>
            <a:r>
              <a:rPr lang="uk-UA" dirty="0" smtClean="0">
                <a:solidFill>
                  <a:srgbClr val="C00000"/>
                </a:solidFill>
              </a:rPr>
              <a:t>І-ІІІ ступенів № 1 - </a:t>
            </a:r>
            <a:r>
              <a:rPr lang="uk-UA" dirty="0" err="1" smtClean="0">
                <a:solidFill>
                  <a:srgbClr val="C00000"/>
                </a:solidFill>
              </a:rPr>
              <a:t>ліцей”</a:t>
            </a:r>
            <a:endParaRPr lang="uk-UA" dirty="0" smtClean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2636912"/>
            <a:ext cx="4414846" cy="609592"/>
          </a:xfrm>
        </p:spPr>
        <p:txBody>
          <a:bodyPr>
            <a:normAutofit fontScale="55000" lnSpcReduction="20000"/>
          </a:bodyPr>
          <a:lstStyle/>
          <a:p>
            <a:r>
              <a:rPr lang="uk-UA" dirty="0" smtClean="0">
                <a:solidFill>
                  <a:srgbClr val="0070C0"/>
                </a:solidFill>
              </a:rPr>
              <a:t>Українська народна 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родинно-побутова пісня</a:t>
            </a:r>
            <a:endParaRPr lang="ru-RU" dirty="0" smtClean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1571612"/>
            <a:ext cx="5904656" cy="849276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Місяць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небі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зіроньки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сяють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Повтори:</a:t>
            </a:r>
            <a:r>
              <a:rPr lang="ru-RU" dirty="0" smtClean="0"/>
              <a:t> «...</a:t>
            </a:r>
            <a:r>
              <a:rPr lang="ru-RU" dirty="0" err="1" smtClean="0"/>
              <a:t>очі</a:t>
            </a:r>
            <a:r>
              <a:rPr lang="ru-RU" dirty="0" smtClean="0"/>
              <a:t>, </a:t>
            </a:r>
            <a:r>
              <a:rPr lang="ru-RU" dirty="0" err="1" smtClean="0"/>
              <a:t>очі</a:t>
            </a:r>
            <a:r>
              <a:rPr lang="ru-RU" dirty="0" smtClean="0"/>
              <a:t>, </a:t>
            </a:r>
            <a:r>
              <a:rPr lang="ru-RU" dirty="0" err="1" smtClean="0"/>
              <a:t>очі</a:t>
            </a:r>
            <a:r>
              <a:rPr lang="ru-RU" dirty="0" smtClean="0"/>
              <a:t>...». 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Художні</a:t>
            </a:r>
            <a:r>
              <a:rPr lang="ru-RU" sz="53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особливості</a:t>
            </a:r>
            <a:r>
              <a:rPr lang="ru-RU" sz="53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твору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914400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err="1" smtClean="0"/>
              <a:t>Порівняння</a:t>
            </a:r>
            <a:r>
              <a:rPr lang="ru-RU" b="1" dirty="0" smtClean="0"/>
              <a:t>:       </a:t>
            </a:r>
            <a:r>
              <a:rPr lang="ru-RU" dirty="0" smtClean="0"/>
              <a:t>«</a:t>
            </a:r>
            <a:r>
              <a:rPr lang="ru-RU" dirty="0" err="1" smtClean="0"/>
              <a:t>темні</a:t>
            </a:r>
            <a:r>
              <a:rPr lang="ru-RU" dirty="0" smtClean="0"/>
              <a:t>, як </a:t>
            </a:r>
            <a:r>
              <a:rPr lang="ru-RU" dirty="0" err="1" smtClean="0"/>
              <a:t>нічка</a:t>
            </a:r>
            <a:r>
              <a:rPr lang="ru-RU" dirty="0" smtClean="0"/>
              <a:t>»,</a:t>
            </a:r>
          </a:p>
          <a:p>
            <a:pPr algn="ctr">
              <a:buNone/>
            </a:pPr>
            <a:r>
              <a:rPr lang="ru-RU" dirty="0" smtClean="0"/>
              <a:t>                              «</a:t>
            </a:r>
            <a:r>
              <a:rPr lang="ru-RU" dirty="0" err="1" smtClean="0"/>
              <a:t>ясні</a:t>
            </a:r>
            <a:r>
              <a:rPr lang="ru-RU" dirty="0" smtClean="0"/>
              <a:t>, як день»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Художні</a:t>
            </a:r>
            <a:r>
              <a:rPr lang="ru-RU" sz="53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особливості</a:t>
            </a:r>
            <a:r>
              <a:rPr lang="ru-RU" sz="53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твору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914400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err="1" smtClean="0"/>
              <a:t>Звертання</a:t>
            </a:r>
            <a:r>
              <a:rPr lang="ru-RU" b="1" dirty="0" smtClean="0"/>
              <a:t>:</a:t>
            </a:r>
            <a:r>
              <a:rPr lang="ru-RU" dirty="0" smtClean="0"/>
              <a:t> «</a:t>
            </a:r>
            <a:r>
              <a:rPr lang="ru-RU" dirty="0" err="1" smtClean="0"/>
              <a:t>Ви</a:t>
            </a:r>
            <a:r>
              <a:rPr lang="ru-RU" dirty="0" smtClean="0"/>
              <a:t> ж </a:t>
            </a:r>
            <a:r>
              <a:rPr lang="ru-RU" dirty="0" err="1" smtClean="0"/>
              <a:t>мені</a:t>
            </a:r>
            <a:r>
              <a:rPr lang="ru-RU" dirty="0" smtClean="0"/>
              <a:t>, </a:t>
            </a:r>
            <a:r>
              <a:rPr lang="ru-RU" dirty="0" err="1" smtClean="0"/>
              <a:t>очі</a:t>
            </a:r>
            <a:r>
              <a:rPr lang="ru-RU" dirty="0" smtClean="0"/>
              <a:t>...».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Художні</a:t>
            </a:r>
            <a:r>
              <a:rPr lang="ru-RU" sz="53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особливості</a:t>
            </a:r>
            <a:r>
              <a:rPr lang="ru-RU" sz="53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твору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914400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Символи </a:t>
            </a:r>
            <a:endParaRPr lang="ru-RU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Содержимое 4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3633267"/>
          </a:xfrm>
        </p:spPr>
        <p:txBody>
          <a:bodyPr>
            <a:normAutofit fontScale="92500" lnSpcReduction="20000"/>
          </a:bodyPr>
          <a:lstStyle/>
          <a:p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Місяць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свідок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кохання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, символ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циклічного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ритму часу,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вічності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козака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, батька;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 Зіроньки, зоря –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символ дівчини-красуні, кохання, доброї душі, нового щасливого життя;</a:t>
            </a:r>
            <a:endParaRPr lang="uk-UA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Човен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 – символ життєвої долі, розлуки, прощання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Очі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–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винуватці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Ніч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час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зустрічі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81128"/>
            <a:ext cx="9144000" cy="227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Продовжіть</a:t>
            </a:r>
            <a:r>
              <a:rPr lang="uk-UA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речення:</a:t>
            </a:r>
            <a:endParaRPr lang="ru-RU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4000" dirty="0" smtClean="0">
                <a:solidFill>
                  <a:schemeClr val="bg2">
                    <a:lumMod val="25000"/>
                  </a:schemeClr>
                </a:solidFill>
              </a:rPr>
              <a:t>Мені сподобалося</a:t>
            </a:r>
          </a:p>
          <a:p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</a:rPr>
              <a:t>Мені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</a:rPr>
              <a:t>захотілося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 ...</a:t>
            </a:r>
          </a:p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Мене 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</a:rPr>
              <a:t>надихнуло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 ...</a:t>
            </a:r>
          </a:p>
          <a:p>
            <a:endParaRPr lang="ru-RU" dirty="0" smtClean="0"/>
          </a:p>
        </p:txBody>
      </p:sp>
      <p:pic>
        <p:nvPicPr>
          <p:cNvPr id="6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914400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84984"/>
          </a:xfrm>
        </p:spPr>
        <p:txBody>
          <a:bodyPr>
            <a:normAutofit lnSpcReduction="10000"/>
          </a:bodyPr>
          <a:lstStyle/>
          <a:p>
            <a:r>
              <a:rPr lang="uk-UA" dirty="0" err="1" smtClean="0"/>
              <a:t>Чупринін</a:t>
            </a:r>
            <a:r>
              <a:rPr lang="uk-UA" dirty="0" smtClean="0"/>
              <a:t> О.О. Українська література. 9 клас. І семестр. – 2ге вид., </a:t>
            </a:r>
            <a:r>
              <a:rPr lang="uk-UA" dirty="0" err="1" smtClean="0"/>
              <a:t>переробл</a:t>
            </a:r>
            <a:r>
              <a:rPr lang="uk-UA" dirty="0" smtClean="0"/>
              <a:t>. та </a:t>
            </a:r>
            <a:r>
              <a:rPr lang="uk-UA" dirty="0" err="1" smtClean="0"/>
              <a:t>доповн</a:t>
            </a:r>
            <a:r>
              <a:rPr lang="uk-UA" dirty="0" smtClean="0"/>
              <a:t>. - Х.: Вид. група </a:t>
            </a:r>
            <a:r>
              <a:rPr lang="uk-UA" dirty="0" err="1" smtClean="0"/>
              <a:t>“Основа”</a:t>
            </a:r>
            <a:r>
              <a:rPr lang="uk-UA" dirty="0" smtClean="0"/>
              <a:t>, 2013. – 128с. – (Серія </a:t>
            </a:r>
            <a:r>
              <a:rPr lang="uk-UA" dirty="0" err="1" smtClean="0"/>
              <a:t>“Мій</a:t>
            </a:r>
            <a:r>
              <a:rPr lang="uk-UA" dirty="0" smtClean="0"/>
              <a:t> </a:t>
            </a:r>
            <a:r>
              <a:rPr lang="uk-UA" dirty="0" err="1" smtClean="0"/>
              <a:t>конспект”</a:t>
            </a:r>
            <a:r>
              <a:rPr lang="uk-UA" dirty="0" smtClean="0"/>
              <a:t>).</a:t>
            </a:r>
          </a:p>
          <a:p>
            <a:r>
              <a:rPr lang="uk-UA" dirty="0" smtClean="0"/>
              <a:t>Тарасова М.І. Українська література у тезах і коментарях. – Чернігів: КММЕДІА, 2015. – 176с.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5373216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https</a:t>
            </a:r>
            <a:r>
              <a:rPr lang="en-US" dirty="0" smtClean="0"/>
              <a:t>://www.youtube.com/channel/UCwIIDCjIjfKH0vfUKM1vCbQ</a:t>
            </a: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СПИСОК ВИКОРИСТАНИХ ДЖЕРЕЛ: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b="1" dirty="0" smtClean="0"/>
              <a:t>Література: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4725144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uk-UA" sz="3200" b="1" dirty="0" err="1" smtClean="0"/>
              <a:t>Інтернет-ресурси</a:t>
            </a:r>
            <a:endParaRPr lang="uk-UA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ісяць на небі, зіроньки сяють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" y="1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Зміст пісні у </a:t>
            </a:r>
            <a:r>
              <a:rPr lang="uk-UA" sz="60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uk-UA" sz="60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Symbol"/>
              </a:rPr>
              <a:t>яти</a:t>
            </a:r>
            <a:r>
              <a:rPr lang="uk-UA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Symbol"/>
              </a:rPr>
              <a:t> тезах</a:t>
            </a:r>
            <a:endParaRPr lang="ru-RU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4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uk-UA" dirty="0" smtClean="0"/>
              <a:t>Місяць на небі, зіроньки сяють.</a:t>
            </a:r>
          </a:p>
          <a:p>
            <a:pPr marL="514350" indent="-514350">
              <a:buAutoNum type="arabicPeriod"/>
            </a:pPr>
            <a:r>
              <a:rPr lang="uk-UA" dirty="0" smtClean="0"/>
              <a:t>Тихо по морю човен пливе.</a:t>
            </a:r>
          </a:p>
          <a:p>
            <a:pPr marL="514350" indent="-514350">
              <a:buAutoNum type="arabicPeriod"/>
            </a:pPr>
            <a:r>
              <a:rPr lang="uk-UA" dirty="0" smtClean="0"/>
              <a:t>У човні дівчина співає пісню про любов до козака.</a:t>
            </a:r>
          </a:p>
          <a:p>
            <a:pPr marL="514350" indent="-514350">
              <a:buAutoNum type="arabicPeriod"/>
            </a:pPr>
            <a:r>
              <a:rPr lang="uk-UA" dirty="0" smtClean="0"/>
              <a:t>У козака завмирає серце, коли здалеку він чує пісню коханої.</a:t>
            </a:r>
          </a:p>
          <a:p>
            <a:pPr marL="514350" indent="-514350">
              <a:buAutoNum type="arabicPeriod"/>
            </a:pPr>
            <a:r>
              <a:rPr lang="uk-UA" dirty="0" smtClean="0"/>
              <a:t>Дівчина,співаючи, звинувачує свої очі у довгій розлуці з коханим і запитує: </a:t>
            </a:r>
            <a:r>
              <a:rPr lang="uk-UA" dirty="0" err="1" smtClean="0"/>
              <a:t>“Де</a:t>
            </a:r>
            <a:r>
              <a:rPr lang="uk-UA" dirty="0" smtClean="0"/>
              <a:t> ж ви навчились зводить </a:t>
            </a:r>
            <a:r>
              <a:rPr lang="uk-UA" dirty="0" err="1" smtClean="0"/>
              <a:t>людей”</a:t>
            </a:r>
            <a:endParaRPr lang="ru-RU" dirty="0"/>
          </a:p>
        </p:txBody>
      </p:sp>
      <p:pic>
        <p:nvPicPr>
          <p:cNvPr id="4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25144"/>
            <a:ext cx="9144000" cy="2132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Тема:</a:t>
            </a:r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err="1" smtClean="0">
                <a:solidFill>
                  <a:schemeClr val="bg2">
                    <a:lumMod val="25000"/>
                  </a:schemeClr>
                </a:solidFill>
              </a:rPr>
              <a:t>оспівування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400" b="1" dirty="0" err="1" smtClean="0">
                <a:solidFill>
                  <a:schemeClr val="bg2">
                    <a:lumMod val="25000"/>
                  </a:schemeClr>
                </a:solidFill>
              </a:rPr>
              <a:t>палкого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400" b="1" dirty="0" err="1" smtClean="0">
                <a:solidFill>
                  <a:schemeClr val="bg2">
                    <a:lumMod val="25000"/>
                  </a:schemeClr>
                </a:solidFill>
              </a:rPr>
              <a:t>кохання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400" b="1" dirty="0" err="1" smtClean="0">
                <a:solidFill>
                  <a:schemeClr val="bg2">
                    <a:lumMod val="25000"/>
                  </a:schemeClr>
                </a:solidFill>
              </a:rPr>
              <a:t>козака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 до </a:t>
            </a:r>
            <a:r>
              <a:rPr lang="ru-RU" sz="4400" b="1" dirty="0" err="1" smtClean="0">
                <a:solidFill>
                  <a:schemeClr val="bg2">
                    <a:lumMod val="25000"/>
                  </a:schemeClr>
                </a:solidFill>
              </a:rPr>
              <a:t>дівчини</a:t>
            </a:r>
            <a:endParaRPr lang="ru-RU" sz="44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914400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Ідея</a:t>
            </a:r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возвеличення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щирого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почуття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яке не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розлучить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героїв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 за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будь-яких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обставин</a:t>
            </a:r>
            <a:endParaRPr lang="ru-RU" sz="40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914400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Основна</a:t>
            </a: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 думка: 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Як ми любились та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й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розійшлися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, /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Тепер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зійшлися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навіки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знов</a:t>
            </a:r>
            <a:endParaRPr lang="ru-RU" sz="40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914400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Жанр: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>
              <a:buNone/>
            </a:pP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пісня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інтимна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лірика</a:t>
            </a:r>
            <a:endParaRPr 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914400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152128"/>
          </a:xfrm>
        </p:spPr>
        <p:txBody>
          <a:bodyPr>
            <a:noAutofit/>
          </a:bodyPr>
          <a:lstStyle/>
          <a:p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Художні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особливості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твору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Метафори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«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</a:rPr>
              <a:t>серденько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</a:rPr>
              <a:t>мре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», «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</a:rPr>
              <a:t>очі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</a:rPr>
              <a:t>вкоротили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</a:rPr>
              <a:t>вік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», «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</a:rPr>
              <a:t>очі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</a:rPr>
              <a:t>навчились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 заводить людей»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6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914400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err="1" smtClean="0"/>
              <a:t>Епітет</a:t>
            </a:r>
            <a:r>
              <a:rPr lang="ru-RU" b="1" dirty="0" smtClean="0"/>
              <a:t>:</a:t>
            </a:r>
            <a:r>
              <a:rPr lang="ru-RU" dirty="0" smtClean="0"/>
              <a:t> «</a:t>
            </a:r>
            <a:r>
              <a:rPr lang="ru-RU" dirty="0" err="1" smtClean="0"/>
              <a:t>пісня</a:t>
            </a:r>
            <a:r>
              <a:rPr lang="ru-RU" dirty="0" smtClean="0"/>
              <a:t> люба... мила», «</a:t>
            </a:r>
            <a:r>
              <a:rPr lang="ru-RU" dirty="0" err="1" smtClean="0"/>
              <a:t>очі</a:t>
            </a:r>
            <a:r>
              <a:rPr lang="ru-RU" dirty="0" smtClean="0"/>
              <a:t> </a:t>
            </a:r>
            <a:r>
              <a:rPr lang="ru-RU" dirty="0" err="1" smtClean="0"/>
              <a:t>дівочі</a:t>
            </a:r>
            <a:r>
              <a:rPr lang="ru-RU" dirty="0" smtClean="0"/>
              <a:t> </a:t>
            </a:r>
            <a:r>
              <a:rPr lang="ru-RU" dirty="0" err="1" smtClean="0"/>
              <a:t>темні</a:t>
            </a:r>
            <a:r>
              <a:rPr lang="ru-RU" dirty="0" smtClean="0"/>
              <a:t>... </a:t>
            </a:r>
            <a:r>
              <a:rPr lang="ru-RU" dirty="0" err="1" smtClean="0"/>
              <a:t>ясні</a:t>
            </a:r>
            <a:r>
              <a:rPr lang="ru-RU" dirty="0" smtClean="0"/>
              <a:t>». 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Художні</a:t>
            </a:r>
            <a:r>
              <a:rPr lang="ru-RU" sz="53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особливості</a:t>
            </a:r>
            <a:r>
              <a:rPr lang="ru-RU" sz="53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ru-RU" sz="53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твору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3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914400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</Template>
  <TotalTime>206</TotalTime>
  <Words>316</Words>
  <Application>Microsoft Office PowerPoint</Application>
  <PresentationFormat>Экран (4:3)</PresentationFormat>
  <Paragraphs>65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10</vt:lpstr>
      <vt:lpstr>Місяць на небі,  зіроньки сяють</vt:lpstr>
      <vt:lpstr>Слайд 2</vt:lpstr>
      <vt:lpstr>Зміст пісні у пяти тезах</vt:lpstr>
      <vt:lpstr>Тема: </vt:lpstr>
      <vt:lpstr>Ідея: </vt:lpstr>
      <vt:lpstr>Основна думка: </vt:lpstr>
      <vt:lpstr>Жанр: </vt:lpstr>
      <vt:lpstr>Художні особливості твору </vt:lpstr>
      <vt:lpstr>Художні особливості твору. </vt:lpstr>
      <vt:lpstr>Художні особливості твору. </vt:lpstr>
      <vt:lpstr>Художні особливості твору. </vt:lpstr>
      <vt:lpstr>Художні особливості твору. </vt:lpstr>
      <vt:lpstr>Символи </vt:lpstr>
      <vt:lpstr>Продовжіть речення:</vt:lpstr>
      <vt:lpstr>СПИСОК ВИКОРИСТАНИХ ДЖЕРЕЛ: Література: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Місяць на небі,  зіроньки сяють</dc:title>
  <dc:creator>Image&amp;Matros ®</dc:creator>
  <cp:lastModifiedBy>Image&amp;Matros ®</cp:lastModifiedBy>
  <cp:revision>23</cp:revision>
  <dcterms:created xsi:type="dcterms:W3CDTF">2016-02-01T17:43:06Z</dcterms:created>
  <dcterms:modified xsi:type="dcterms:W3CDTF">2016-02-04T18:36:26Z</dcterms:modified>
</cp:coreProperties>
</file>