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72" r:id="rId15"/>
    <p:sldId id="269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9900"/>
    <a:srgbClr val="CC0099"/>
    <a:srgbClr val="FF3399"/>
    <a:srgbClr val="990000"/>
    <a:srgbClr val="BBB12F"/>
    <a:srgbClr val="2810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76;&#1084;&#1080;&#1085;&#1080;&#1089;&#1090;&#1088;&#1072;&#1090;&#1086;&#1088;\Desktop\&#1055;&#1088;&#1077;&#1079;&#1077;&#1085;&#1090;&#1072;&#1094;&#1110;&#1111;\Musik\&#1050;&#1083;&#1072;&#1089;&#1089;&#1080;&#1095;&#1077;&#1089;&#1082;&#1072;&#1103;_&#1084;&#1091;&#1079;&#1099;&#1082;&#1072;_&#1074;_&#1089;&#1086;&#1074;&#1088;&#1077;&#1084;&#1077;&#1085;&#1085;&#1086;&#1081;_&#1086;&#1073;&#1088;&#1072;&#1073;&#1086;&#1090;&#1082;&#1077;__Track_1(MusVid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izdka.net/5317-muzeyniy-ostriv.html" TargetMode="External"/><Relationship Id="rId2" Type="http://schemas.openxmlformats.org/officeDocument/2006/relationships/hyperlink" Target="https://uk.wikipedia.org/wiki/&#1052;&#1091;&#1079;&#1077;&#1081;&#1085;&#1080;&#1081;_&#1086;&#1089;&#1090;&#1088;&#1110;&#1074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tpravda.com.ua/articles/2013/10/11/137628/" TargetMode="External"/><Relationship Id="rId4" Type="http://schemas.openxmlformats.org/officeDocument/2006/relationships/hyperlink" Target="http://travelworld.org.ua/articles/muzejnyj-ostri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70648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Музейний острів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6" name="Picture 4" descr="http://upload.wikimedia.org/wikipedia/commons/thumb/1/11/Berlin_skyline_2-7-2003.JPG/800px-Berlin_skyline_2-7-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720608" cy="5256584"/>
          </a:xfrm>
          <a:prstGeom prst="rect">
            <a:avLst/>
          </a:prstGeom>
          <a:noFill/>
        </p:spPr>
      </p:pic>
      <p:pic>
        <p:nvPicPr>
          <p:cNvPr id="7" name="Классическая_музыка_в_современной_обработке__Track_1(MusVid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9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747064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Корпус Пергамського музею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1\Рабочий стол\post-2hkhzh2y6b8ndf6bnt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4000" cy="5097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747064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Розпис купола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Documents and Settings\1\Рабочий стол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500042"/>
            <a:ext cx="63500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00"/>
            <a:ext cx="747064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Вид розписів всередині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1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285860"/>
            <a:ext cx="4762500" cy="417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214950"/>
            <a:ext cx="747064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Дорога до алтаря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1\Рабочий стол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21495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Корпуси Пергамського музею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Documents and Settings\1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585791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357826"/>
            <a:ext cx="7470648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Єгипетський музей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1\Рабочий стол\3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6700864" cy="446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айл:Bode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3284984"/>
          </a:xfrm>
          <a:prstGeom prst="rect">
            <a:avLst/>
          </a:prstGeom>
          <a:noFill/>
        </p:spPr>
      </p:pic>
      <p:pic>
        <p:nvPicPr>
          <p:cNvPr id="34820" name="Picture 4" descr="Файл:Pergamonmuseum 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408" y="3680826"/>
            <a:ext cx="5328592" cy="3177174"/>
          </a:xfrm>
          <a:prstGeom prst="rect">
            <a:avLst/>
          </a:prstGeom>
          <a:noFill/>
        </p:spPr>
      </p:pic>
      <p:pic>
        <p:nvPicPr>
          <p:cNvPr id="34822" name="Picture 6" descr="Файл:AlteNationalgalerie 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1445" y="0"/>
            <a:ext cx="4992555" cy="3744416"/>
          </a:xfrm>
          <a:prstGeom prst="rect">
            <a:avLst/>
          </a:prstGeom>
          <a:noFill/>
        </p:spPr>
      </p:pic>
      <p:pic>
        <p:nvPicPr>
          <p:cNvPr id="34824" name="Picture 8" descr="Файл:AltMuseum 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4670569" cy="3573016"/>
          </a:xfrm>
          <a:prstGeom prst="rect">
            <a:avLst/>
          </a:prstGeom>
          <a:noFill/>
        </p:spPr>
      </p:pic>
    </p:spTree>
  </p:cSld>
  <p:clrMapOvr>
    <a:masterClrMapping/>
  </p:clrMapOvr>
  <p:transition advTm="7441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Інтернет-ресурси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https://uk.wikipedia.org/wiki/</a:t>
            </a:r>
            <a:r>
              <a:rPr lang="uk-UA" dirty="0" smtClean="0">
                <a:hlinkClick r:id="rId2"/>
              </a:rPr>
              <a:t>Музейний_острів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http://poizdka.net/5317-muzeyniy-ostriv.html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http://travelworld.org.ua/articles/muzejnyj-ostriv/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http://www.istpravda.com.ua/articles/2013/10/11/137628/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724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</a:rPr>
              <a:t>Музе́йний о́стрів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r>
              <a:rPr lang="vi-VN" dirty="0" smtClean="0">
                <a:solidFill>
                  <a:srgbClr val="FFFF00"/>
                </a:solidFill>
              </a:rPr>
              <a:t>назва, яку отримав північний край острова Шпрееінзель на річці Шпрее в Берлі</a:t>
            </a:r>
            <a:r>
              <a:rPr lang="uk-UA" dirty="0" smtClean="0">
                <a:solidFill>
                  <a:srgbClr val="FFFF00"/>
                </a:solidFill>
              </a:rPr>
              <a:t>н</a:t>
            </a:r>
            <a:r>
              <a:rPr lang="vi-VN" dirty="0" smtClean="0">
                <a:solidFill>
                  <a:srgbClr val="FFFF00"/>
                </a:solidFill>
              </a:rPr>
              <a:t>і, де розташовано ряд знаменитих берлінських музеїв</a:t>
            </a:r>
            <a:r>
              <a:rPr lang="uk-UA" dirty="0" smtClean="0">
                <a:solidFill>
                  <a:srgbClr val="FFFF00"/>
                </a:solidFill>
              </a:rPr>
              <a:t>.</a:t>
            </a:r>
            <a:r>
              <a:rPr lang="vi-VN" dirty="0" smtClean="0">
                <a:solidFill>
                  <a:srgbClr val="FFFF00"/>
                </a:solidFill>
              </a:rPr>
              <a:t> З 1999 року унікальний архітектурний та культурний ансамбль включений у Світову спадщину ЮНЕСКО.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6626" name="Picture 2" descr="Музейний остр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74967">
            <a:off x="4596957" y="2547307"/>
            <a:ext cx="3995935" cy="3856143"/>
          </a:xfrm>
          <a:prstGeom prst="rect">
            <a:avLst/>
          </a:prstGeom>
          <a:noFill/>
        </p:spPr>
      </p:pic>
      <p:pic>
        <p:nvPicPr>
          <p:cNvPr id="26628" name="Picture 4" descr="Файл:Museumsin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143116"/>
            <a:ext cx="3929090" cy="4185701"/>
          </a:xfrm>
          <a:prstGeom prst="rect">
            <a:avLst/>
          </a:prstGeom>
          <a:noFill/>
        </p:spPr>
      </p:pic>
    </p:spTree>
  </p:cSld>
  <p:clrMapOvr>
    <a:masterClrMapping/>
  </p:clrMapOvr>
  <p:transition advTm="6786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Північний край Музейного острова перетинає міст Монбіжу, що з'єднує острів із обома берегами Шпрее Це найпізніша музейна будівля в комплексі на Музейному острові є найвідвідуванішим берлінським музеєм, що має світову популярність завдяки таким монументальним античним експонатам, як Пергамський вівтар. Вхід до музею являє собою площу, обмежену з трьох сторін корпусами музейного будинку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upload.wikimedia.org/wikipedia/commons/thumb/1/11/Berlin_skyline_2-7-2003.JPG/800px-Berlin_skyline_2-7-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4752528" cy="4572008"/>
          </a:xfrm>
          <a:prstGeom prst="rect">
            <a:avLst/>
          </a:prstGeom>
          <a:noFill/>
        </p:spPr>
      </p:pic>
      <p:pic>
        <p:nvPicPr>
          <p:cNvPr id="5" name="Picture 4" descr="Музейний острі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2129">
            <a:off x="5246746" y="2514382"/>
            <a:ext cx="3726847" cy="3879287"/>
          </a:xfrm>
          <a:prstGeom prst="rect">
            <a:avLst/>
          </a:prstGeom>
          <a:noFill/>
        </p:spPr>
      </p:pic>
    </p:spTree>
  </p:cSld>
  <p:clrMapOvr>
    <a:masterClrMapping/>
  </p:clrMapOvr>
  <p:transition advTm="9173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айл:Pergamonmuseum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3438" cy="37147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4437112"/>
            <a:ext cx="864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 </a:t>
            </a:r>
            <a:r>
              <a:rPr lang="uk-UA" dirty="0" smtClean="0">
                <a:solidFill>
                  <a:srgbClr val="002060"/>
                </a:solidFill>
              </a:rPr>
              <a:t>південного</a:t>
            </a:r>
            <a:r>
              <a:rPr lang="ru-RU" dirty="0" smtClean="0">
                <a:solidFill>
                  <a:srgbClr val="002060"/>
                </a:solidFill>
              </a:rPr>
              <a:t> заходу до Пергамського музею примикає Новий музей, Над входом до галереї височіє кінна статуя Фрідріха Вільгельма </a:t>
            </a:r>
            <a:r>
              <a:rPr lang="en-US" dirty="0" smtClean="0">
                <a:solidFill>
                  <a:srgbClr val="002060"/>
                </a:solidFill>
              </a:rPr>
              <a:t>IV, </a:t>
            </a:r>
            <a:r>
              <a:rPr lang="ru-RU" dirty="0" smtClean="0">
                <a:solidFill>
                  <a:srgbClr val="002060"/>
                </a:solidFill>
              </a:rPr>
              <a:t>руці якого належать перші ескізи будівлі. Біля входу в Національну галерею розбита галявина, оформлена скульптурами з </a:t>
            </a:r>
            <a:r>
              <a:rPr lang="uk-UA" dirty="0" smtClean="0">
                <a:solidFill>
                  <a:srgbClr val="002060"/>
                </a:solidFill>
              </a:rPr>
              <a:t>фонду</a:t>
            </a:r>
            <a:r>
              <a:rPr lang="ru-RU" dirty="0" smtClean="0">
                <a:solidFill>
                  <a:srgbClr val="002060"/>
                </a:solidFill>
              </a:rPr>
              <a:t> музею. З півдня і сходу біля Шпрее </a:t>
            </a:r>
            <a:r>
              <a:rPr lang="uk-UA" dirty="0" smtClean="0">
                <a:solidFill>
                  <a:srgbClr val="002060"/>
                </a:solidFill>
              </a:rPr>
              <a:t>галявина</a:t>
            </a:r>
            <a:r>
              <a:rPr lang="ru-RU" dirty="0" smtClean="0">
                <a:solidFill>
                  <a:srgbClr val="002060"/>
                </a:solidFill>
              </a:rPr>
              <a:t> обмежена колонадами в доричному </a:t>
            </a:r>
            <a:r>
              <a:rPr lang="uk-UA" dirty="0" smtClean="0">
                <a:solidFill>
                  <a:srgbClr val="002060"/>
                </a:solidFill>
              </a:rPr>
              <a:t>стилі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8" name="Picture 6" descr="http://znaimo.com.ua/images/rubase_4_1102868660_194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2034">
            <a:off x="5033061" y="631559"/>
            <a:ext cx="3284234" cy="2692471"/>
          </a:xfrm>
          <a:prstGeom prst="rect">
            <a:avLst/>
          </a:prstGeom>
          <a:noFill/>
        </p:spPr>
      </p:pic>
    </p:spTree>
  </p:cSld>
  <p:clrMapOvr>
    <a:masterClrMapping/>
  </p:clrMapOvr>
  <p:transition advTm="9906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 південного боку Нового музею та Національної галереї острів перетинає вулиця </a:t>
            </a:r>
            <a:r>
              <a:rPr lang="ru-RU" i="1" dirty="0" smtClean="0">
                <a:solidFill>
                  <a:srgbClr val="FFFF00"/>
                </a:solidFill>
              </a:rPr>
              <a:t>Бодештрассе</a:t>
            </a:r>
            <a:r>
              <a:rPr lang="ru-RU" dirty="0" smtClean="0">
                <a:solidFill>
                  <a:srgbClr val="FFFF00"/>
                </a:solidFill>
              </a:rPr>
              <a:t>,. Примикаючий до неї міст </a:t>
            </a:r>
            <a:r>
              <a:rPr lang="ru-RU" i="1" dirty="0" smtClean="0">
                <a:solidFill>
                  <a:srgbClr val="FFFF00"/>
                </a:solidFill>
              </a:rPr>
              <a:t>Фрідріхсбрюкке</a:t>
            </a:r>
            <a:r>
              <a:rPr lang="ru-RU" dirty="0" smtClean="0">
                <a:solidFill>
                  <a:srgbClr val="FFFF00"/>
                </a:solidFill>
              </a:rPr>
              <a:t> через східний рукав Шпрее закритий для механічних транспортних засобів. в західній частині острова знаходиться Старий музей і Люстгартен, а в східній частині - Берлінський </a:t>
            </a:r>
            <a:r>
              <a:rPr lang="uk-UA" dirty="0" smtClean="0">
                <a:solidFill>
                  <a:srgbClr val="FFFF00"/>
                </a:solidFill>
              </a:rPr>
              <a:t>кафедральний</a:t>
            </a:r>
            <a:r>
              <a:rPr lang="ru-RU" dirty="0" smtClean="0">
                <a:solidFill>
                  <a:srgbClr val="FFFF00"/>
                </a:solidFill>
              </a:rPr>
              <a:t> собор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9698" name="Picture 2" descr="Файл:Bode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857752" cy="4918298"/>
          </a:xfrm>
          <a:prstGeom prst="rect">
            <a:avLst/>
          </a:prstGeom>
          <a:noFill/>
        </p:spPr>
      </p:pic>
      <p:pic>
        <p:nvPicPr>
          <p:cNvPr id="5" name="Picture 2" descr="Файл:AlteNationalgalerie 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1975">
            <a:off x="4377611" y="1895188"/>
            <a:ext cx="4580489" cy="4768306"/>
          </a:xfrm>
          <a:prstGeom prst="rect">
            <a:avLst/>
          </a:prstGeom>
          <a:noFill/>
        </p:spPr>
      </p:pic>
    </p:spTree>
  </p:cSld>
  <p:clrMapOvr>
    <a:masterClrMapping/>
  </p:clrMapOvr>
  <p:transition advTm="9439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thumb/e/e5/AltMuseum_1a.jpg/800px-AltMuseum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6873">
            <a:off x="2763330" y="756107"/>
            <a:ext cx="5854983" cy="44790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26784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 північ від Берлінського собору навпроти Старої національної галереї літніми вечорами любителі орнітології можуть спостерігати як відправляються на ночівлю в каштановий лісок десятки тисяч шпаків.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398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88640"/>
            <a:ext cx="6643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П'ять музеїв на Музейному острові входять до музейного об'єднання Державні музеї Берлінаої спадщини. Музейний острів в одному ряду з Культурним форумом в берлінському Тіргартен, комплексом замку Шарлоттенбург та музеями в Берлін - Далем утворює один із найвідоміших музейних центрів Берліна.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1746" name="Picture 2" descr="https://upload.wikimedia.org/wikipedia/commons/thumb/2/2d/Pergamonmuseum_Pergamonaltar.jpg/800px-Pergamonmuseum_Pergamonal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4716016" cy="3672162"/>
          </a:xfrm>
          <a:prstGeom prst="rect">
            <a:avLst/>
          </a:prstGeom>
          <a:noFill/>
        </p:spPr>
      </p:pic>
      <p:pic>
        <p:nvPicPr>
          <p:cNvPr id="31750" name="Picture 6" descr="https://upload.wikimedia.org/wikipedia/ru/e/ee/%D0%91%D0%B0%D1%80%D0%B0%D0%BA%D0%B8%D0%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4355976" cy="3786190"/>
          </a:xfrm>
          <a:prstGeom prst="rect">
            <a:avLst/>
          </a:prstGeom>
          <a:noFill/>
        </p:spPr>
      </p:pic>
    </p:spTree>
  </p:cSld>
  <p:clrMapOvr>
    <a:masterClrMapping/>
  </p:clrMapOvr>
  <p:transition advTm="90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upload.wikimedia.org/wikipedia/commons/thumb/f/f6/Pergamonmuseum_Ishtartor_05.jpg/640px-Pergamonmuseum_Ishtartor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980728"/>
            <a:ext cx="5076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990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Пергамський музей отримав всесвітню популярність завдяки вражаючій реконструкції археологічного ансамблю Пергамського вівтаря, воріт Мілетського ринку, Воріт Іштар з фрагментом вавілонської Дороги процесій та фризу з Мшатти. Після відкриття четвертого, що знаходиться поки на стадії будівництва корпусу Пергамського музею в ньому можна буде побачити такі монументальні твори із зібрання Єгипетського музею, як </a:t>
            </a:r>
            <a:r>
              <a:rPr lang="ru-RU" b="1" i="1" dirty="0" smtClean="0">
                <a:solidFill>
                  <a:srgbClr val="002060"/>
                </a:solidFill>
              </a:rPr>
              <a:t>ворота з храмового комплексу Калабша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0187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f/f4/Museumsinsel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249312" cy="53012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Вид на Музейний острів з повітря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7816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</TotalTime>
  <Words>150</Words>
  <Application>Microsoft Office PowerPoint</Application>
  <PresentationFormat>Экран (4:3)</PresentationFormat>
  <Paragraphs>20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         Музейний острів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Корпус Пергамського музею</vt:lpstr>
      <vt:lpstr>Розпис купола</vt:lpstr>
      <vt:lpstr>Вид розписів всередині</vt:lpstr>
      <vt:lpstr>Дорога до алтаря</vt:lpstr>
      <vt:lpstr>Корпуси Пергамського музею</vt:lpstr>
      <vt:lpstr>Єгипетський музей</vt:lpstr>
      <vt:lpstr>Слайд 16</vt:lpstr>
      <vt:lpstr>Інтернет-ресурси: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Музейний острів</dc:title>
  <dc:creator>Администратор</dc:creator>
  <cp:lastModifiedBy>Nedilya</cp:lastModifiedBy>
  <cp:revision>11</cp:revision>
  <dcterms:created xsi:type="dcterms:W3CDTF">2015-03-03T17:50:49Z</dcterms:created>
  <dcterms:modified xsi:type="dcterms:W3CDTF">2016-09-30T06:31:25Z</dcterms:modified>
</cp:coreProperties>
</file>