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3" r:id="rId17"/>
    <p:sldId id="272" r:id="rId18"/>
    <p:sldId id="274" r:id="rId19"/>
    <p:sldId id="275" r:id="rId2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960" y="-3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uk-UA" smtClean="0"/>
              <a:t>Образец подзаголовка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F26C5B-22DA-4A09-A23D-96AB00D58401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Образец текста</a:t>
            </a:r>
          </a:p>
          <a:p>
            <a:pPr lvl="1"/>
            <a:r>
              <a:rPr lang="uk-UA" smtClean="0"/>
              <a:t>Второй уровень</a:t>
            </a:r>
          </a:p>
          <a:p>
            <a:pPr lvl="2"/>
            <a:r>
              <a:rPr lang="uk-UA" smtClean="0"/>
              <a:t>Третий уровень</a:t>
            </a:r>
          </a:p>
          <a:p>
            <a:pPr lvl="3"/>
            <a:r>
              <a:rPr lang="uk-UA" smtClean="0"/>
              <a:t>Четвертый уровень</a:t>
            </a:r>
          </a:p>
          <a:p>
            <a:pPr lvl="4"/>
            <a:r>
              <a:rPr lang="uk-UA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165059-1BD2-4628-A1DB-42933144E674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Образец текста</a:t>
            </a:r>
          </a:p>
          <a:p>
            <a:pPr lvl="1"/>
            <a:r>
              <a:rPr lang="uk-UA" smtClean="0"/>
              <a:t>Второй уровень</a:t>
            </a:r>
          </a:p>
          <a:p>
            <a:pPr lvl="2"/>
            <a:r>
              <a:rPr lang="uk-UA" smtClean="0"/>
              <a:t>Третий уровень</a:t>
            </a:r>
          </a:p>
          <a:p>
            <a:pPr lvl="3"/>
            <a:r>
              <a:rPr lang="uk-UA" smtClean="0"/>
              <a:t>Четвертый уровень</a:t>
            </a:r>
          </a:p>
          <a:p>
            <a:pPr lvl="4"/>
            <a:r>
              <a:rPr lang="uk-UA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6F316E-E48E-4504-83AB-D83A818BB783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Образец текста</a:t>
            </a:r>
          </a:p>
          <a:p>
            <a:pPr lvl="1"/>
            <a:r>
              <a:rPr lang="uk-UA" smtClean="0"/>
              <a:t>Второй уровень</a:t>
            </a:r>
          </a:p>
          <a:p>
            <a:pPr lvl="2"/>
            <a:r>
              <a:rPr lang="uk-UA" smtClean="0"/>
              <a:t>Третий уровень</a:t>
            </a:r>
          </a:p>
          <a:p>
            <a:pPr lvl="3"/>
            <a:r>
              <a:rPr lang="uk-UA" smtClean="0"/>
              <a:t>Четвертый уровень</a:t>
            </a:r>
          </a:p>
          <a:p>
            <a:pPr lvl="4"/>
            <a:r>
              <a:rPr lang="uk-UA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45B93-8DC7-4CF3-AD0B-E2D9A99CA505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uk-UA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E6C73B-5EE5-46AF-8A6A-B655D0D0F858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Образец текста</a:t>
            </a:r>
          </a:p>
          <a:p>
            <a:pPr lvl="1"/>
            <a:r>
              <a:rPr lang="uk-UA" smtClean="0"/>
              <a:t>Второй уровень</a:t>
            </a:r>
          </a:p>
          <a:p>
            <a:pPr lvl="2"/>
            <a:r>
              <a:rPr lang="uk-UA" smtClean="0"/>
              <a:t>Третий уровень</a:t>
            </a:r>
          </a:p>
          <a:p>
            <a:pPr lvl="3"/>
            <a:r>
              <a:rPr lang="uk-UA" smtClean="0"/>
              <a:t>Четвертый уровень</a:t>
            </a:r>
          </a:p>
          <a:p>
            <a:pPr lvl="4"/>
            <a:r>
              <a:rPr lang="uk-UA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Образец текста</a:t>
            </a:r>
          </a:p>
          <a:p>
            <a:pPr lvl="1"/>
            <a:r>
              <a:rPr lang="uk-UA" smtClean="0"/>
              <a:t>Второй уровень</a:t>
            </a:r>
          </a:p>
          <a:p>
            <a:pPr lvl="2"/>
            <a:r>
              <a:rPr lang="uk-UA" smtClean="0"/>
              <a:t>Третий уровень</a:t>
            </a:r>
          </a:p>
          <a:p>
            <a:pPr lvl="3"/>
            <a:r>
              <a:rPr lang="uk-UA" smtClean="0"/>
              <a:t>Четвертый уровень</a:t>
            </a:r>
          </a:p>
          <a:p>
            <a:pPr lvl="4"/>
            <a:r>
              <a:rPr lang="uk-UA" smtClean="0"/>
              <a:t>Пятый уровень</a:t>
            </a:r>
            <a:endParaRPr lang="uk-U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0881BA-B9CE-477B-81BE-BFF955EF9DA7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Образец текста</a:t>
            </a:r>
          </a:p>
          <a:p>
            <a:pPr lvl="1"/>
            <a:r>
              <a:rPr lang="uk-UA" smtClean="0"/>
              <a:t>Второй уровень</a:t>
            </a:r>
          </a:p>
          <a:p>
            <a:pPr lvl="2"/>
            <a:r>
              <a:rPr lang="uk-UA" smtClean="0"/>
              <a:t>Третий уровень</a:t>
            </a:r>
          </a:p>
          <a:p>
            <a:pPr lvl="3"/>
            <a:r>
              <a:rPr lang="uk-UA" smtClean="0"/>
              <a:t>Четвертый уровень</a:t>
            </a:r>
          </a:p>
          <a:p>
            <a:pPr lvl="4"/>
            <a:r>
              <a:rPr lang="uk-UA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Образец текста</a:t>
            </a:r>
          </a:p>
          <a:p>
            <a:pPr lvl="1"/>
            <a:r>
              <a:rPr lang="uk-UA" smtClean="0"/>
              <a:t>Второй уровень</a:t>
            </a:r>
          </a:p>
          <a:p>
            <a:pPr lvl="2"/>
            <a:r>
              <a:rPr lang="uk-UA" smtClean="0"/>
              <a:t>Третий уровень</a:t>
            </a:r>
          </a:p>
          <a:p>
            <a:pPr lvl="3"/>
            <a:r>
              <a:rPr lang="uk-UA" smtClean="0"/>
              <a:t>Четвертый уровень</a:t>
            </a:r>
          </a:p>
          <a:p>
            <a:pPr lvl="4"/>
            <a:r>
              <a:rPr lang="uk-UA" smtClean="0"/>
              <a:t>Пятый уровень</a:t>
            </a:r>
            <a:endParaRPr lang="uk-U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ACD55B-F153-44F5-B877-37F73683D022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Образец заголовка</a:t>
            </a:r>
            <a:endParaRPr lang="uk-U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C65318-9FFF-45D5-A640-FE738671F740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85E77D-1CEE-4A30-BD29-66EC9CBA184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Образец текста</a:t>
            </a:r>
          </a:p>
          <a:p>
            <a:pPr lvl="1"/>
            <a:r>
              <a:rPr lang="uk-UA" smtClean="0"/>
              <a:t>Второй уровень</a:t>
            </a:r>
          </a:p>
          <a:p>
            <a:pPr lvl="2"/>
            <a:r>
              <a:rPr lang="uk-UA" smtClean="0"/>
              <a:t>Третий уровень</a:t>
            </a:r>
          </a:p>
          <a:p>
            <a:pPr lvl="3"/>
            <a:r>
              <a:rPr lang="uk-UA" smtClean="0"/>
              <a:t>Четвертый уровень</a:t>
            </a:r>
          </a:p>
          <a:p>
            <a:pPr lvl="4"/>
            <a:r>
              <a:rPr lang="uk-UA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F7BF28-8BD5-43AC-B2B3-66F62B8E74F6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uk-UA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C946B-CDFA-4E86-AA99-3C650D9D9325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Образец текста</a:t>
            </a:r>
          </a:p>
          <a:p>
            <a:pPr lvl="1"/>
            <a:r>
              <a:rPr lang="uk-UA" smtClean="0"/>
              <a:t>Второй уровень</a:t>
            </a:r>
          </a:p>
          <a:p>
            <a:pPr lvl="2"/>
            <a:r>
              <a:rPr lang="uk-UA" smtClean="0"/>
              <a:t>Третий уровень</a:t>
            </a:r>
          </a:p>
          <a:p>
            <a:pPr lvl="3"/>
            <a:r>
              <a:rPr lang="uk-UA" smtClean="0"/>
              <a:t>Четвертый уровень</a:t>
            </a:r>
          </a:p>
          <a:p>
            <a:pPr lvl="4"/>
            <a:r>
              <a:rPr lang="uk-UA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fld id="{9DE39EBE-B3B8-444A-922C-FDD5FEBACF05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5" descr="http://images04.kurier.at/46-49706900.jpg/16.433.286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 l="8667" r="11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4648201" y="228600"/>
            <a:ext cx="4343400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uk-UA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Підтримка </a:t>
            </a:r>
          </a:p>
          <a:p>
            <a:pPr algn="r">
              <a:defRPr/>
            </a:pPr>
            <a:r>
              <a:rPr lang="uk-UA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температури тіла. Теплопродукція. </a:t>
            </a:r>
          </a:p>
          <a:p>
            <a:pPr algn="r">
              <a:defRPr/>
            </a:pPr>
            <a:r>
              <a:rPr lang="uk-UA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Тепловіддача 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0" name="Picture 5" descr="http://images04.kurier.at/46-49706900.jpg/16.433.286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 l="35334" t="71111" r="48666"/>
          <a:stretch>
            <a:fillRect/>
          </a:stretch>
        </p:blipFill>
        <p:spPr bwMode="auto">
          <a:xfrm>
            <a:off x="-304800" y="5105400"/>
            <a:ext cx="1752600" cy="2057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63" name="Picture 15" descr="http://ronepraisecleveland.files.wordpress.com/2013/07/heat-stroke2.jpg?w=37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33800"/>
            <a:ext cx="1066800" cy="15065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5" name="Picture 2" descr="http://www.radardanet.com/wp-content/uploads/2010/06/vichy-cosm%C3%A9ticos-produtos-vichy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5795963" cy="679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5" descr="http://images04.kurier.at/46-49706900.jpg/16.433.286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 l="35334" t="71111" r="48666"/>
          <a:stretch>
            <a:fillRect/>
          </a:stretch>
        </p:blipFill>
        <p:spPr bwMode="auto">
          <a:xfrm>
            <a:off x="4191000" y="5029200"/>
            <a:ext cx="1752600" cy="182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9" name="Picture 11" descr="http://smolnarod.ru/wp-content/uploads/2015/01/lori-0004080152-bigwww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6800" y="5334000"/>
            <a:ext cx="1371600" cy="152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65" name="Picture 17" descr="http://player.myshared.ru/978530/data/images/img0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010101"/>
              </a:clrFrom>
              <a:clrTo>
                <a:srgbClr val="01010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97182">
            <a:off x="4124325" y="2419350"/>
            <a:ext cx="1512888" cy="1512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5000" y="4343400"/>
            <a:ext cx="3276600" cy="1143000"/>
          </a:xfrm>
        </p:spPr>
        <p:txBody>
          <a:bodyPr/>
          <a:lstStyle/>
          <a:p>
            <a:pPr algn="l" eaLnBrk="1" hangingPunct="1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Михайленко Тетяна Петрівна</a:t>
            </a:r>
          </a:p>
          <a:p>
            <a:pPr algn="l" eaLnBrk="1" hangingPunct="1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учитель біології</a:t>
            </a:r>
          </a:p>
          <a:p>
            <a:pPr algn="l" eaLnBrk="1" hangingPunct="1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Дзензелівської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загальноосвітьної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школи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 І-ІІІ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ступенів Маньківської районної ради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5" descr="http://images04.kurier.at/46-49706900.jpg/16.433.286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 l="8667" r="11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Заголовок 1"/>
          <p:cNvSpPr>
            <a:spLocks noGrp="1"/>
          </p:cNvSpPr>
          <p:nvPr>
            <p:ph type="title"/>
          </p:nvPr>
        </p:nvSpPr>
        <p:spPr>
          <a:xfrm>
            <a:off x="609600" y="0"/>
            <a:ext cx="8305800" cy="1143000"/>
          </a:xfrm>
        </p:spPr>
        <p:txBody>
          <a:bodyPr/>
          <a:lstStyle/>
          <a:p>
            <a:pPr algn="l" eaLnBrk="1" hangingPunct="1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Надання першої допомоги при тепловому та сонячному ударах</a:t>
            </a:r>
          </a:p>
        </p:txBody>
      </p:sp>
      <p:pic>
        <p:nvPicPr>
          <p:cNvPr id="11268" name="Picture 8" descr="http://fs00.infourok.ru/images/doc/312/311278/img2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448"/>
          <a:stretch>
            <a:fillRect/>
          </a:stretch>
        </p:blipFill>
        <p:spPr bwMode="auto">
          <a:xfrm>
            <a:off x="6705600" y="381000"/>
            <a:ext cx="24384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5" descr="http://images04.kurier.at/46-49706900.jpg/16.433.286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 l="59334" t="40000" r="11333"/>
          <a:stretch>
            <a:fillRect/>
          </a:stretch>
        </p:blipFill>
        <p:spPr bwMode="auto">
          <a:xfrm>
            <a:off x="-228600" y="2971800"/>
            <a:ext cx="3352800" cy="4114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5" descr="http://images04.kurier.at/46-49706900.jpg/16.433.286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 l="19334" t="7778" r="37333" b="24444"/>
          <a:stretch>
            <a:fillRect/>
          </a:stretch>
        </p:blipFill>
        <p:spPr bwMode="auto">
          <a:xfrm>
            <a:off x="609600" y="838200"/>
            <a:ext cx="4953000" cy="4648200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11271" name="Picture 10" descr="http://fs00.infourok.ru/images/doc/312/311278/img2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9"/>
              </a:clrFrom>
              <a:clrTo>
                <a:srgbClr val="FEFFF9">
                  <a:alpha val="0"/>
                </a:srgbClr>
              </a:clrTo>
            </a:clrChange>
          </a:blip>
          <a:srcRect t="8888" r="48334"/>
          <a:stretch>
            <a:fillRect/>
          </a:stretch>
        </p:blipFill>
        <p:spPr bwMode="auto">
          <a:xfrm rot="-526539">
            <a:off x="217488" y="3667125"/>
            <a:ext cx="2293937" cy="303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2" name="TextBox 10"/>
          <p:cNvSpPr txBox="1">
            <a:spLocks noChangeArrowheads="1"/>
          </p:cNvSpPr>
          <p:nvPr/>
        </p:nvSpPr>
        <p:spPr bwMode="auto">
          <a:xfrm>
            <a:off x="1219200" y="1600200"/>
            <a:ext cx="2305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b="1">
                <a:latin typeface="Times New Roman" pitchFamily="18" charset="0"/>
                <a:cs typeface="Times New Roman" pitchFamily="18" charset="0"/>
              </a:rPr>
              <a:t>Сонячний удар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73" name="TextBox 12"/>
          <p:cNvSpPr txBox="1">
            <a:spLocks noChangeArrowheads="1"/>
          </p:cNvSpPr>
          <p:nvPr/>
        </p:nvSpPr>
        <p:spPr bwMode="auto">
          <a:xfrm>
            <a:off x="990600" y="2286000"/>
            <a:ext cx="27432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Сильний головний біль</a:t>
            </a:r>
          </a:p>
          <a:p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Потемніння в очах</a:t>
            </a:r>
          </a:p>
          <a:p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Запаморочення</a:t>
            </a:r>
          </a:p>
          <a:p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Почервоніння обличчя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74" name="TextBox 8"/>
          <p:cNvSpPr txBox="1">
            <a:spLocks noChangeArrowheads="1"/>
          </p:cNvSpPr>
          <p:nvPr/>
        </p:nvSpPr>
        <p:spPr bwMode="auto">
          <a:xfrm>
            <a:off x="2743200" y="1295400"/>
            <a:ext cx="16557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b="1">
                <a:latin typeface="Times New Roman" pitchFamily="18" charset="0"/>
                <a:cs typeface="Times New Roman" pitchFamily="18" charset="0"/>
              </a:rPr>
              <a:t>Симптоми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75" name="TextBox 11"/>
          <p:cNvSpPr txBox="1">
            <a:spLocks noChangeArrowheads="1"/>
          </p:cNvSpPr>
          <p:nvPr/>
        </p:nvSpPr>
        <p:spPr bwMode="auto">
          <a:xfrm>
            <a:off x="3810000" y="2514600"/>
            <a:ext cx="3005138" cy="261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000">
                <a:latin typeface="Times New Roman" pitchFamily="18" charset="0"/>
                <a:cs typeface="Times New Roman" pitchFamily="18" charset="0"/>
              </a:rPr>
              <a:t>Розлад свідомості</a:t>
            </a:r>
          </a:p>
          <a:p>
            <a:r>
              <a:rPr lang="uk-UA" sz="2000">
                <a:latin typeface="Times New Roman" pitchFamily="18" charset="0"/>
                <a:cs typeface="Times New Roman" pitchFamily="18" charset="0"/>
              </a:rPr>
              <a:t>Розширення зіниць</a:t>
            </a:r>
          </a:p>
          <a:p>
            <a:r>
              <a:rPr lang="uk-UA" sz="2000">
                <a:latin typeface="Times New Roman" pitchFamily="18" charset="0"/>
                <a:cs typeface="Times New Roman" pitchFamily="18" charset="0"/>
              </a:rPr>
              <a:t>Кров з носа</a:t>
            </a:r>
          </a:p>
          <a:p>
            <a:r>
              <a:rPr lang="uk-UA" sz="2000">
                <a:latin typeface="Times New Roman" pitchFamily="18" charset="0"/>
                <a:cs typeface="Times New Roman" pitchFamily="18" charset="0"/>
              </a:rPr>
              <a:t>Спрага</a:t>
            </a:r>
          </a:p>
          <a:p>
            <a:r>
              <a:rPr lang="uk-UA" sz="2000">
                <a:latin typeface="Times New Roman" pitchFamily="18" charset="0"/>
                <a:cs typeface="Times New Roman" pitchFamily="18" charset="0"/>
              </a:rPr>
              <a:t>Задуха</a:t>
            </a:r>
          </a:p>
          <a:p>
            <a:r>
              <a:rPr lang="uk-UA" sz="2000">
                <a:latin typeface="Times New Roman" pitchFamily="18" charset="0"/>
                <a:cs typeface="Times New Roman" pitchFamily="18" charset="0"/>
              </a:rPr>
              <a:t>Прискорений пульс</a:t>
            </a:r>
          </a:p>
          <a:p>
            <a:r>
              <a:rPr lang="uk-UA" sz="2000">
                <a:latin typeface="Times New Roman" pitchFamily="18" charset="0"/>
                <a:cs typeface="Times New Roman" pitchFamily="18" charset="0"/>
              </a:rPr>
              <a:t>Підвищення </a:t>
            </a:r>
            <a:r>
              <a:rPr lang="en-GB" sz="2000">
                <a:latin typeface="Times New Roman" pitchFamily="18" charset="0"/>
                <a:cs typeface="Times New Roman" pitchFamily="18" charset="0"/>
              </a:rPr>
              <a:t>t </a:t>
            </a:r>
            <a:r>
              <a:rPr lang="uk-UA" sz="2000">
                <a:latin typeface="Times New Roman" pitchFamily="18" charset="0"/>
                <a:cs typeface="Times New Roman" pitchFamily="18" charset="0"/>
              </a:rPr>
              <a:t>більше 39,9</a:t>
            </a:r>
          </a:p>
          <a:p>
            <a:r>
              <a:rPr lang="uk-UA" sz="2000">
                <a:latin typeface="Times New Roman" pitchFamily="18" charset="0"/>
                <a:cs typeface="Times New Roman" pitchFamily="18" charset="0"/>
              </a:rPr>
              <a:t>Біль у м”язах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76" name="TextBox 9"/>
          <p:cNvSpPr txBox="1">
            <a:spLocks noChangeArrowheads="1"/>
          </p:cNvSpPr>
          <p:nvPr/>
        </p:nvSpPr>
        <p:spPr bwMode="auto">
          <a:xfrm>
            <a:off x="3886200" y="2057400"/>
            <a:ext cx="22272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b="1">
                <a:latin typeface="Times New Roman" pitchFamily="18" charset="0"/>
                <a:cs typeface="Times New Roman" pitchFamily="18" charset="0"/>
              </a:rPr>
              <a:t>Тепловий удар</a:t>
            </a:r>
          </a:p>
        </p:txBody>
      </p:sp>
      <p:pic>
        <p:nvPicPr>
          <p:cNvPr id="16" name="Picture 5" descr="http://images04.kurier.at/46-49706900.jpg/16.433.286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 l="59334" t="40000" r="11333"/>
          <a:stretch>
            <a:fillRect/>
          </a:stretch>
        </p:blipFill>
        <p:spPr bwMode="auto">
          <a:xfrm>
            <a:off x="1828800" y="4953000"/>
            <a:ext cx="3352800" cy="2133600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5" descr="http://images04.kurier.at/46-49706900.jpg/16.433.286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 l="8667" r="11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Заголовок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543800" cy="1295400"/>
          </a:xfrm>
        </p:spPr>
        <p:txBody>
          <a:bodyPr/>
          <a:lstStyle/>
          <a:p>
            <a:pPr algn="l" eaLnBrk="1" hangingPunct="1"/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Практична робота № 7 </a:t>
            </a:r>
            <a:r>
              <a:rPr lang="uk-UA" sz="3600" dirty="0" err="1" smtClean="0">
                <a:latin typeface="Times New Roman" pitchFamily="18" charset="0"/>
                <a:cs typeface="Times New Roman" pitchFamily="18" charset="0"/>
              </a:rPr>
              <a:t>“Вимірювання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температури тіла в різних його </a:t>
            </a:r>
            <a:r>
              <a:rPr lang="uk-UA" sz="3600" dirty="0" err="1" smtClean="0">
                <a:latin typeface="Times New Roman" pitchFamily="18" charset="0"/>
                <a:cs typeface="Times New Roman" pitchFamily="18" charset="0"/>
              </a:rPr>
              <a:t>ділянках”</a:t>
            </a:r>
            <a:endParaRPr lang="uk-UA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2" name="Содержимое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221163"/>
          </a:xfrm>
        </p:spPr>
        <p:txBody>
          <a:bodyPr/>
          <a:lstStyle/>
          <a:p>
            <a:pPr eaLnBrk="1" hangingPunct="1"/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Інструктаж з БЖД при користуванні термометром </a:t>
            </a:r>
          </a:p>
          <a:p>
            <a:pPr eaLnBrk="1" hangingPunct="1"/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Виконується в домашніх умовах</a:t>
            </a:r>
          </a:p>
        </p:txBody>
      </p:sp>
      <p:pic>
        <p:nvPicPr>
          <p:cNvPr id="12293" name="Picture 8" descr="http://ogrudnichke.ru/wp-content/uploads/2015/04/grudnichok-i-termomet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4419600"/>
            <a:ext cx="3124200" cy="208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10" descr="http://mamaclub.kz/wp-content/uploads/2015/09/75868023-620x3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33600" y="3276600"/>
            <a:ext cx="3124200" cy="166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5" descr="http://images04.kurier.at/46-49706900.jpg/16.433.286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 l="8667" r="11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Заголовок 1"/>
          <p:cNvSpPr>
            <a:spLocks noGrp="1"/>
          </p:cNvSpPr>
          <p:nvPr>
            <p:ph type="title"/>
          </p:nvPr>
        </p:nvSpPr>
        <p:spPr>
          <a:xfrm>
            <a:off x="609600" y="0"/>
            <a:ext cx="7620000" cy="1143000"/>
          </a:xfrm>
        </p:spPr>
        <p:txBody>
          <a:bodyPr/>
          <a:lstStyle/>
          <a:p>
            <a:pPr algn="l" eaLnBrk="1" hangingPunct="1"/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Заповнити таблицю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981200" y="1752600"/>
          <a:ext cx="6629400" cy="21031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209800"/>
                <a:gridCol w="2209800"/>
                <a:gridCol w="2209800"/>
              </a:tblGrid>
              <a:tr h="294640"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Температура</a:t>
                      </a:r>
                      <a:r>
                        <a:rPr lang="uk-UA" sz="20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uk-UA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Кровоносні судини</a:t>
                      </a:r>
                      <a:endParaRPr lang="uk-UA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Тепловіддача </a:t>
                      </a:r>
                      <a:endParaRPr lang="uk-UA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Низька</a:t>
                      </a:r>
                    </a:p>
                    <a:p>
                      <a:endParaRPr lang="uk-UA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Висока</a:t>
                      </a:r>
                    </a:p>
                    <a:p>
                      <a:r>
                        <a:rPr lang="uk-UA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uk-UA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267200" y="2590800"/>
            <a:ext cx="18557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uk-UA" sz="2400" b="1">
                <a:latin typeface="Times New Roman" pitchFamily="18" charset="0"/>
                <a:cs typeface="Times New Roman" pitchFamily="18" charset="0"/>
              </a:rPr>
              <a:t>Звужується 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191000" y="3276600"/>
            <a:ext cx="22367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uk-UA" sz="2400" b="1">
                <a:latin typeface="Times New Roman" pitchFamily="18" charset="0"/>
                <a:cs typeface="Times New Roman" pitchFamily="18" charset="0"/>
              </a:rPr>
              <a:t>Розширюється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477000" y="2590800"/>
            <a:ext cx="20351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uk-UA" sz="2400" b="1">
                <a:latin typeface="Times New Roman" pitchFamily="18" charset="0"/>
                <a:cs typeface="Times New Roman" pitchFamily="18" charset="0"/>
              </a:rPr>
              <a:t>Зменшується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477000" y="3276600"/>
            <a:ext cx="20859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uk-UA" sz="2400" b="1">
                <a:latin typeface="Times New Roman" pitchFamily="18" charset="0"/>
                <a:cs typeface="Times New Roman" pitchFamily="18" charset="0"/>
              </a:rPr>
              <a:t>Збільшується</a:t>
            </a: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7315200" y="6096000"/>
            <a:ext cx="1524000" cy="4572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r>
              <a:rPr lang="uk-U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Перевірити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>
                                        <p:cTn id="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5" descr="http://images04.kurier.at/46-49706900.jpg/16.433.286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 l="8667" r="11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772400" cy="1143000"/>
          </a:xfrm>
        </p:spPr>
        <p:txBody>
          <a:bodyPr/>
          <a:lstStyle/>
          <a:p>
            <a:pPr algn="l" eaLnBrk="1" hangingPunct="1"/>
            <a:r>
              <a:rPr lang="uk-UA" sz="3600" smtClean="0">
                <a:latin typeface="Times New Roman" pitchFamily="18" charset="0"/>
                <a:cs typeface="Times New Roman" pitchFamily="18" charset="0"/>
              </a:rPr>
              <a:t>Закінчити речення</a:t>
            </a:r>
          </a:p>
        </p:txBody>
      </p:sp>
      <p:sp>
        <p:nvSpPr>
          <p:cNvPr id="14340" name="Содержимое 2"/>
          <p:cNvSpPr>
            <a:spLocks noGrp="1"/>
          </p:cNvSpPr>
          <p:nvPr>
            <p:ph idx="1"/>
          </p:nvPr>
        </p:nvSpPr>
        <p:spPr>
          <a:xfrm>
            <a:off x="1676400" y="838200"/>
            <a:ext cx="7010400" cy="5287963"/>
          </a:xfrm>
        </p:spPr>
        <p:txBody>
          <a:bodyPr/>
          <a:lstStyle/>
          <a:p>
            <a:pPr eaLnBrk="1" hangingPunct="1">
              <a:lnSpc>
                <a:spcPct val="200000"/>
              </a:lnSpc>
            </a:pPr>
            <a:r>
              <a:rPr lang="uk-UA" sz="2400" smtClean="0">
                <a:latin typeface="Times New Roman" pitchFamily="18" charset="0"/>
                <a:cs typeface="Times New Roman" pitchFamily="18" charset="0"/>
              </a:rPr>
              <a:t>Засіб тепловіддачі</a:t>
            </a:r>
          </a:p>
          <a:p>
            <a:pPr eaLnBrk="1" hangingPunct="1">
              <a:lnSpc>
                <a:spcPct val="200000"/>
              </a:lnSpc>
            </a:pPr>
            <a:r>
              <a:rPr lang="uk-UA" sz="2400" smtClean="0">
                <a:latin typeface="Times New Roman" pitchFamily="18" charset="0"/>
                <a:cs typeface="Times New Roman" pitchFamily="18" charset="0"/>
              </a:rPr>
              <a:t>Утворення тепла в організмі</a:t>
            </a:r>
          </a:p>
          <a:p>
            <a:pPr eaLnBrk="1" hangingPunct="1">
              <a:lnSpc>
                <a:spcPct val="200000"/>
              </a:lnSpc>
            </a:pPr>
            <a:r>
              <a:rPr lang="uk-UA" sz="2400" smtClean="0">
                <a:latin typeface="Times New Roman" pitchFamily="18" charset="0"/>
                <a:cs typeface="Times New Roman" pitchFamily="18" charset="0"/>
              </a:rPr>
              <a:t>Втрата тепла організмом</a:t>
            </a:r>
          </a:p>
          <a:p>
            <a:pPr eaLnBrk="1" hangingPunct="1">
              <a:lnSpc>
                <a:spcPct val="200000"/>
              </a:lnSpc>
            </a:pPr>
            <a:r>
              <a:rPr lang="uk-UA" sz="2400" smtClean="0">
                <a:latin typeface="Times New Roman" pitchFamily="18" charset="0"/>
                <a:cs typeface="Times New Roman" pitchFamily="18" charset="0"/>
              </a:rPr>
              <a:t>Організм з постійною температурою</a:t>
            </a:r>
          </a:p>
          <a:p>
            <a:pPr eaLnBrk="1" hangingPunct="1">
              <a:lnSpc>
                <a:spcPct val="200000"/>
              </a:lnSpc>
            </a:pPr>
            <a:r>
              <a:rPr lang="uk-UA" sz="2400" smtClean="0">
                <a:latin typeface="Times New Roman" pitchFamily="18" charset="0"/>
                <a:cs typeface="Times New Roman" pitchFamily="18" charset="0"/>
              </a:rPr>
              <a:t>Організм з непостійною температурою</a:t>
            </a:r>
          </a:p>
          <a:p>
            <a:pPr eaLnBrk="1" hangingPunct="1">
              <a:lnSpc>
                <a:spcPct val="200000"/>
              </a:lnSpc>
            </a:pPr>
            <a:r>
              <a:rPr lang="uk-UA" sz="2400" smtClean="0">
                <a:latin typeface="Times New Roman" pitchFamily="18" charset="0"/>
                <a:cs typeface="Times New Roman" pitchFamily="18" charset="0"/>
              </a:rPr>
              <a:t>Регуляція температури тіла носить характер</a:t>
            </a:r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7315200" y="6172200"/>
            <a:ext cx="1524000" cy="4572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r>
              <a:rPr lang="uk-U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Перевірити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724400" y="1066800"/>
            <a:ext cx="23606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uk-UA" sz="2400" b="1">
                <a:latin typeface="Times New Roman" pitchFamily="18" charset="0"/>
                <a:cs typeface="Times New Roman" pitchFamily="18" charset="0"/>
              </a:rPr>
              <a:t>Потовиділення 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943600" y="1828800"/>
            <a:ext cx="25082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uk-UA" sz="2400" b="1">
                <a:latin typeface="Times New Roman" pitchFamily="18" charset="0"/>
                <a:cs typeface="Times New Roman" pitchFamily="18" charset="0"/>
              </a:rPr>
              <a:t>Теплопродукція </a:t>
            </a:r>
            <a:endParaRPr lang="uk-UA" sz="28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486400" y="2590800"/>
            <a:ext cx="21193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uk-UA" sz="2400" b="1">
                <a:latin typeface="Times New Roman" pitchFamily="18" charset="0"/>
                <a:cs typeface="Times New Roman" pitchFamily="18" charset="0"/>
              </a:rPr>
              <a:t>Тепловіддача </a:t>
            </a:r>
            <a:endParaRPr lang="uk-UA" sz="28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951663" y="3429000"/>
            <a:ext cx="21923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uk-UA" sz="2400" b="1">
                <a:latin typeface="Times New Roman" pitchFamily="18" charset="0"/>
                <a:cs typeface="Times New Roman" pitchFamily="18" charset="0"/>
              </a:rPr>
              <a:t>Гомойотермні </a:t>
            </a:r>
            <a:endParaRPr lang="uk-UA" sz="28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781800" y="4724400"/>
            <a:ext cx="234480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uk-UA" sz="2400" b="1" smtClean="0">
                <a:latin typeface="Times New Roman" pitchFamily="18" charset="0"/>
                <a:cs typeface="Times New Roman" pitchFamily="18" charset="0"/>
              </a:rPr>
              <a:t>Пойкілотермні </a:t>
            </a:r>
            <a:endParaRPr lang="uk-UA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334000" y="5638800"/>
            <a:ext cx="33115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uk-UA" sz="2400" b="1">
                <a:latin typeface="Times New Roman" pitchFamily="18" charset="0"/>
                <a:cs typeface="Times New Roman" pitchFamily="18" charset="0"/>
              </a:rPr>
              <a:t>Нервово-гуморальний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5" descr="http://images04.kurier.at/46-49706900.jpg/16.433.286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 l="8667" r="11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Заголовок 1"/>
          <p:cNvSpPr>
            <a:spLocks noGrp="1"/>
          </p:cNvSpPr>
          <p:nvPr>
            <p:ph type="title"/>
          </p:nvPr>
        </p:nvSpPr>
        <p:spPr>
          <a:xfrm>
            <a:off x="762000" y="0"/>
            <a:ext cx="7467600" cy="1143000"/>
          </a:xfrm>
        </p:spPr>
        <p:txBody>
          <a:bodyPr/>
          <a:lstStyle/>
          <a:p>
            <a:pPr algn="l" eaLnBrk="1" hangingPunct="1"/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ЧОМУ?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981200" y="1066800"/>
            <a:ext cx="62484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Як організм людини зберігає постійну температуру тіла (36,6 </a:t>
            </a:r>
            <a:r>
              <a:rPr lang="uk-UA" sz="2800" baseline="30000" dirty="0" err="1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) у літню спеку, на морозі, під час сну і виконання фізичного навантаження?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981200" y="3048000"/>
            <a:ext cx="6096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FontTx/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Як пояснити, чому температура повітря над головою людини на 1 – 1,5 </a:t>
            </a:r>
            <a:r>
              <a:rPr lang="uk-UA" sz="2800" baseline="30000" dirty="0" err="1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вища за температуру навколишнього середовища?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5" descr="http://images04.kurier.at/46-49706900.jpg/16.433.286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 l="8667" r="11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Заголовок 1"/>
          <p:cNvSpPr>
            <a:spLocks noGrp="1"/>
          </p:cNvSpPr>
          <p:nvPr>
            <p:ph type="title"/>
          </p:nvPr>
        </p:nvSpPr>
        <p:spPr>
          <a:xfrm>
            <a:off x="762000" y="0"/>
            <a:ext cx="7467600" cy="1143000"/>
          </a:xfrm>
        </p:spPr>
        <p:txBody>
          <a:bodyPr/>
          <a:lstStyle/>
          <a:p>
            <a:pPr algn="l" eaLnBrk="1" hangingPunct="1"/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Цікаво знати</a:t>
            </a:r>
          </a:p>
        </p:txBody>
      </p:sp>
      <p:sp>
        <p:nvSpPr>
          <p:cNvPr id="16388" name="Содержимое 2"/>
          <p:cNvSpPr>
            <a:spLocks noGrp="1"/>
          </p:cNvSpPr>
          <p:nvPr>
            <p:ph idx="1"/>
          </p:nvPr>
        </p:nvSpPr>
        <p:spPr>
          <a:xfrm>
            <a:off x="1981200" y="1143000"/>
            <a:ext cx="67056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У Бельгії в 1958 році було зареєстровано випадок перебування людини в термокамері за температури 200 </a:t>
            </a:r>
            <a:r>
              <a:rPr lang="uk-UA" sz="2800" baseline="30000" dirty="0" err="1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упродовж 5 хвилин.</a:t>
            </a:r>
          </a:p>
          <a:p>
            <a:pPr eaLnBrk="1" hangingPunct="1">
              <a:buFontTx/>
              <a:buNone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Температура тіла підвищується до 40,3 </a:t>
            </a:r>
            <a:r>
              <a:rPr lang="uk-UA" sz="2800" baseline="30000" dirty="0" err="1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при цьому організм зневоднюється на 10%.</a:t>
            </a:r>
          </a:p>
          <a:p>
            <a:pPr eaLnBrk="1" hangingPunct="1">
              <a:buFontTx/>
              <a:buNone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Найнижча температура на кінчику носа – 22 </a:t>
            </a:r>
            <a:r>
              <a:rPr lang="uk-UA" sz="2800" baseline="30000" dirty="0" err="1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5" descr="http://images04.kurier.at/46-49706900.jpg/16.433.286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 l="8667" r="11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Содержимое 2"/>
          <p:cNvSpPr>
            <a:spLocks noGrp="1"/>
          </p:cNvSpPr>
          <p:nvPr>
            <p:ph idx="1"/>
          </p:nvPr>
        </p:nvSpPr>
        <p:spPr>
          <a:xfrm>
            <a:off x="1676400" y="1219200"/>
            <a:ext cx="7010400" cy="4906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Наше тіло через поверхню шкіри безперервно віддає надлишок тепла в довкілля – дотримується температурна рівновага.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5" descr="http://images04.kurier.at/46-49706900.jpg/16.433.286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 l="8667" r="11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467600" cy="1143000"/>
          </a:xfrm>
        </p:spPr>
        <p:txBody>
          <a:bodyPr/>
          <a:lstStyle/>
          <a:p>
            <a:pPr algn="l" eaLnBrk="1" hangingPunct="1"/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Домашнє завдання</a:t>
            </a:r>
          </a:p>
        </p:txBody>
      </p:sp>
      <p:sp>
        <p:nvSpPr>
          <p:cNvPr id="17412" name="Содержимое 2"/>
          <p:cNvSpPr>
            <a:spLocks noGrp="1"/>
          </p:cNvSpPr>
          <p:nvPr>
            <p:ph idx="1"/>
          </p:nvPr>
        </p:nvSpPr>
        <p:spPr>
          <a:xfrm>
            <a:off x="2133600" y="1600200"/>
            <a:ext cx="6553200" cy="4525963"/>
          </a:xfrm>
        </p:spPr>
        <p:txBody>
          <a:bodyPr/>
          <a:lstStyle/>
          <a:p>
            <a:pPr eaLnBrk="1" hangingPunct="1"/>
            <a:r>
              <a:rPr lang="uk-UA" sz="2800" smtClean="0">
                <a:latin typeface="Times New Roman" pitchFamily="18" charset="0"/>
                <a:cs typeface="Times New Roman" pitchFamily="18" charset="0"/>
              </a:rPr>
              <a:t>Параграф 45.</a:t>
            </a:r>
          </a:p>
          <a:p>
            <a:pPr eaLnBrk="1" hangingPunct="1"/>
            <a:r>
              <a:rPr lang="uk-UA" sz="2800" smtClean="0">
                <a:latin typeface="Times New Roman" pitchFamily="18" charset="0"/>
                <a:cs typeface="Times New Roman" pitchFamily="18" charset="0"/>
              </a:rPr>
              <a:t>Виконати практичну роботу № 7, дотримуючись правил БЖД.</a:t>
            </a:r>
          </a:p>
          <a:p>
            <a:pPr eaLnBrk="1" hangingPunct="1"/>
            <a:r>
              <a:rPr lang="uk-UA" sz="2800" smtClean="0">
                <a:latin typeface="Times New Roman" pitchFamily="18" charset="0"/>
                <a:cs typeface="Times New Roman" pitchFamily="18" charset="0"/>
              </a:rPr>
              <a:t>Творче завдання “Як змінюється тепловіддача у стані стресу”</a:t>
            </a:r>
          </a:p>
          <a:p>
            <a:pPr eaLnBrk="1" hangingPunct="1"/>
            <a:r>
              <a:rPr lang="uk-UA" sz="2800" smtClean="0">
                <a:latin typeface="Times New Roman" pitchFamily="18" charset="0"/>
                <a:cs typeface="Times New Roman" pitchFamily="18" charset="0"/>
              </a:rPr>
              <a:t>Скласти пам'ятку “Мої дії при тепловому та сонячному ударі”</a:t>
            </a:r>
          </a:p>
          <a:p>
            <a:pPr eaLnBrk="1" hangingPunct="1"/>
            <a:endParaRPr lang="uk-UA" sz="280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5" descr="http://images04.kurier.at/46-49706900.jpg/16.433.286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 l="8667" r="11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Заголовок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620000" cy="838200"/>
          </a:xfrm>
        </p:spPr>
        <p:txBody>
          <a:bodyPr/>
          <a:lstStyle/>
          <a:p>
            <a:pPr eaLnBrk="1" hangingPunct="1"/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Список використаних джерел:</a:t>
            </a:r>
          </a:p>
        </p:txBody>
      </p:sp>
      <p:sp>
        <p:nvSpPr>
          <p:cNvPr id="19460" name="Содержимое 2"/>
          <p:cNvSpPr>
            <a:spLocks noGrp="1"/>
          </p:cNvSpPr>
          <p:nvPr>
            <p:ph idx="1"/>
          </p:nvPr>
        </p:nvSpPr>
        <p:spPr>
          <a:xfrm>
            <a:off x="1371600" y="1219200"/>
            <a:ext cx="7315200" cy="4906963"/>
          </a:xfrm>
        </p:spPr>
        <p:txBody>
          <a:bodyPr/>
          <a:lstStyle/>
          <a:p>
            <a:pPr marL="457200" indent="-457200" algn="ctr" eaLnBrk="1" hangingPunct="1"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Література:</a:t>
            </a:r>
          </a:p>
          <a:p>
            <a:pPr marL="457200" indent="-457200" eaLnBrk="1" hangingPunct="1">
              <a:buFontTx/>
              <a:buAutoNum type="arabicPeriod"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Біологія людини. Посібник-конспект. 8 клас/ Упорядники: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Слабіцька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Н.П.,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Стахурська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В.П. – Тернопіль: Навчальна книга – Богдан, 2001. – 184 с. </a:t>
            </a:r>
          </a:p>
          <a:p>
            <a:pPr marL="457200" indent="-457200" eaLnBrk="1" hangingPunct="1">
              <a:buAutoNum type="arabicPeriod"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Грабовська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С.В. Роль шкіри в теплорегуляції загартування організму// Біологія. – 2007. - № 11.</a:t>
            </a:r>
          </a:p>
          <a:p>
            <a:pPr marL="457200" indent="-457200" eaLnBrk="1" hangingPunct="1">
              <a:buAutoNum type="arabicPeriod"/>
            </a:pP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Демічева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І.О. Творчі завдання та завдання підвищеної складності з біології людини. 8 клас// Біологія. – 2006. -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  №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16</a:t>
            </a:r>
          </a:p>
          <a:p>
            <a:pPr marL="457200" indent="-457200" eaLnBrk="1" hangingPunct="1">
              <a:buAutoNum type="arabicPeriod"/>
            </a:pP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Кошалковська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Л.І. Опіки. Ознаки опікового шоку. Сонячний удар, обмороження. Ураження променевою енергією й електричним струмом// Біологія. – 2007. - № 16 .</a:t>
            </a:r>
          </a:p>
          <a:p>
            <a:pPr marL="457200" indent="-457200" eaLnBrk="1" hangingPunct="1">
              <a:buAutoNum type="arabicPeriod"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Пінська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В.Г. Біологія. 9 клас. Дидактичні матеріали до курсу. Випуск 1. – Х.: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Вид.група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“Основа”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, 2009. – 127 с.\</a:t>
            </a:r>
          </a:p>
          <a:p>
            <a:pPr marL="457200" indent="-457200" eaLnBrk="1" hangingPunct="1">
              <a:buAutoNum type="arabicPeriod"/>
            </a:pP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http://images04.kurier.at/46-49706900.jpg/16.433.286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 l="8667" r="11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200" dirty="0" err="1" smtClean="0">
                <a:latin typeface="Times New Roman" pitchFamily="18" charset="0"/>
                <a:cs typeface="Times New Roman" pitchFamily="18" charset="0"/>
              </a:rPr>
              <a:t>Інтернет-ресурси</a:t>
            </a:r>
            <a:r>
              <a:rPr lang="uk-UA" sz="320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http://5ka.at.ua/load/medicina_ta_zdorov_39_ja/zagartovuvannja_organizmu_psikhichna_samoreguljacija_referat/37-1-0-20297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 descr="http://images04.kurier.at/46-49706900.jpg/16.433.286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 l="8667" r="11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Заголовок 1"/>
          <p:cNvSpPr>
            <a:spLocks noGrp="1"/>
          </p:cNvSpPr>
          <p:nvPr>
            <p:ph type="title"/>
          </p:nvPr>
        </p:nvSpPr>
        <p:spPr>
          <a:xfrm>
            <a:off x="685800" y="0"/>
            <a:ext cx="7543800" cy="838200"/>
          </a:xfrm>
        </p:spPr>
        <p:txBody>
          <a:bodyPr/>
          <a:lstStyle/>
          <a:p>
            <a:pPr algn="l" eaLnBrk="1" hangingPunct="1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Мета:</a:t>
            </a:r>
          </a:p>
        </p:txBody>
      </p:sp>
      <p:sp>
        <p:nvSpPr>
          <p:cNvPr id="3076" name="Содержимое 2"/>
          <p:cNvSpPr>
            <a:spLocks noGrp="1"/>
          </p:cNvSpPr>
          <p:nvPr>
            <p:ph idx="1"/>
          </p:nvPr>
        </p:nvSpPr>
        <p:spPr>
          <a:xfrm>
            <a:off x="1981200" y="914400"/>
            <a:ext cx="6705600" cy="5211763"/>
          </a:xfrm>
        </p:spPr>
        <p:txBody>
          <a:bodyPr/>
          <a:lstStyle/>
          <a:p>
            <a:pPr eaLnBrk="1" hangingPunct="1"/>
            <a:r>
              <a:rPr lang="uk-UA" smtClean="0">
                <a:latin typeface="Times New Roman" pitchFamily="18" charset="0"/>
                <a:cs typeface="Times New Roman" pitchFamily="18" charset="0"/>
              </a:rPr>
              <a:t>Показати значення шкіри в терморегуляції.</a:t>
            </a:r>
          </a:p>
          <a:p>
            <a:pPr eaLnBrk="1" hangingPunct="1"/>
            <a:r>
              <a:rPr lang="uk-UA" smtClean="0">
                <a:latin typeface="Times New Roman" pitchFamily="18" charset="0"/>
                <a:cs typeface="Times New Roman" pitchFamily="18" charset="0"/>
              </a:rPr>
              <a:t>Розкрити поняття теплопродукції та тепловіддачі.</a:t>
            </a:r>
          </a:p>
          <a:p>
            <a:pPr eaLnBrk="1" hangingPunct="1"/>
            <a:r>
              <a:rPr lang="uk-UA" smtClean="0">
                <a:latin typeface="Times New Roman" pitchFamily="18" charset="0"/>
                <a:cs typeface="Times New Roman" pitchFamily="18" charset="0"/>
              </a:rPr>
              <a:t>Розвивати вміння надавати першу допомогу при тепловому і сонячному ударах.</a:t>
            </a:r>
          </a:p>
          <a:p>
            <a:pPr eaLnBrk="1" hangingPunct="1"/>
            <a:r>
              <a:rPr lang="uk-UA" smtClean="0">
                <a:latin typeface="Times New Roman" pitchFamily="18" charset="0"/>
                <a:cs typeface="Times New Roman" pitchFamily="18" charset="0"/>
              </a:rPr>
              <a:t>Виховувати бережливе ставлення до свого здоров'я і здоров'я оточуючих.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http://images04.kurier.at/46-49706900.jpg/16.433.286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 l="8667" r="11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Заголовок 1"/>
          <p:cNvSpPr>
            <a:spLocks noGrp="1"/>
          </p:cNvSpPr>
          <p:nvPr>
            <p:ph type="title"/>
          </p:nvPr>
        </p:nvSpPr>
        <p:spPr>
          <a:xfrm>
            <a:off x="457200" y="1905000"/>
            <a:ext cx="1905000" cy="762000"/>
          </a:xfrm>
        </p:spPr>
        <p:txBody>
          <a:bodyPr/>
          <a:lstStyle/>
          <a:p>
            <a:pPr algn="l" eaLnBrk="1" hangingPunct="1"/>
            <a:r>
              <a:rPr lang="uk-UA" sz="3600" dirty="0" err="1" smtClean="0">
                <a:latin typeface="Times New Roman" pitchFamily="18" charset="0"/>
                <a:cs typeface="Times New Roman" pitchFamily="18" charset="0"/>
              </a:rPr>
              <a:t>“Так-Ні”</a:t>
            </a:r>
            <a:endParaRPr lang="uk-UA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0" name="Содержимое 2"/>
          <p:cNvSpPr>
            <a:spLocks noGrp="1"/>
          </p:cNvSpPr>
          <p:nvPr>
            <p:ph idx="1"/>
          </p:nvPr>
        </p:nvSpPr>
        <p:spPr>
          <a:xfrm>
            <a:off x="2362200" y="0"/>
            <a:ext cx="6477000" cy="6126163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uk-UA" sz="2000" smtClean="0">
                <a:latin typeface="Times New Roman" pitchFamily="18" charset="0"/>
                <a:cs typeface="Times New Roman" pitchFamily="18" charset="0"/>
              </a:rPr>
              <a:t>Багатошаровий плоский епітелій складає епідерміс.</a:t>
            </a:r>
          </a:p>
          <a:p>
            <a:pPr eaLnBrk="1" hangingPunct="1">
              <a:lnSpc>
                <a:spcPct val="150000"/>
              </a:lnSpc>
            </a:pPr>
            <a:r>
              <a:rPr lang="uk-UA" sz="2000" smtClean="0">
                <a:latin typeface="Times New Roman" pitchFamily="18" charset="0"/>
                <a:cs typeface="Times New Roman" pitchFamily="18" charset="0"/>
              </a:rPr>
              <a:t>Волосяні сумки шкіри розташовані у власне шкірі.</a:t>
            </a:r>
          </a:p>
          <a:p>
            <a:pPr eaLnBrk="1" hangingPunct="1">
              <a:lnSpc>
                <a:spcPct val="150000"/>
              </a:lnSpc>
            </a:pPr>
            <a:r>
              <a:rPr lang="uk-UA" sz="2000" smtClean="0">
                <a:latin typeface="Times New Roman" pitchFamily="18" charset="0"/>
                <a:cs typeface="Times New Roman" pitchFamily="18" charset="0"/>
              </a:rPr>
              <a:t>Сальні залози шкіри розташовані в дермі.</a:t>
            </a:r>
          </a:p>
          <a:p>
            <a:pPr eaLnBrk="1" hangingPunct="1">
              <a:lnSpc>
                <a:spcPct val="150000"/>
              </a:lnSpc>
            </a:pPr>
            <a:r>
              <a:rPr lang="uk-UA" sz="2000" smtClean="0">
                <a:latin typeface="Times New Roman" pitchFamily="18" charset="0"/>
                <a:cs typeface="Times New Roman" pitchFamily="18" charset="0"/>
              </a:rPr>
              <a:t>Меланін захищає шкіру від надмірного ультрафіолетового випромінювання.</a:t>
            </a:r>
          </a:p>
          <a:p>
            <a:pPr eaLnBrk="1" hangingPunct="1">
              <a:lnSpc>
                <a:spcPct val="150000"/>
              </a:lnSpc>
            </a:pPr>
            <a:r>
              <a:rPr lang="uk-UA" sz="2000" smtClean="0">
                <a:latin typeface="Times New Roman" pitchFamily="18" charset="0"/>
                <a:cs typeface="Times New Roman" pitchFamily="18" charset="0"/>
              </a:rPr>
              <a:t>Виділення поту з поверхні шкіри підвищує температуру тіла.</a:t>
            </a:r>
          </a:p>
          <a:p>
            <a:pPr eaLnBrk="1" hangingPunct="1">
              <a:lnSpc>
                <a:spcPct val="150000"/>
              </a:lnSpc>
            </a:pPr>
            <a:r>
              <a:rPr lang="uk-UA" sz="2000" smtClean="0">
                <a:latin typeface="Times New Roman" pitchFamily="18" charset="0"/>
                <a:cs typeface="Times New Roman" pitchFamily="18" charset="0"/>
              </a:rPr>
              <a:t>До похідних епідермісу належать нігті.</a:t>
            </a:r>
          </a:p>
          <a:p>
            <a:pPr eaLnBrk="1" hangingPunct="1">
              <a:lnSpc>
                <a:spcPct val="150000"/>
              </a:lnSpc>
            </a:pPr>
            <a:r>
              <a:rPr lang="uk-UA" sz="2000" smtClean="0">
                <a:latin typeface="Times New Roman" pitchFamily="18" charset="0"/>
                <a:cs typeface="Times New Roman" pitchFamily="18" charset="0"/>
              </a:rPr>
              <a:t>Шкіра утворена епітеліальною та сполучною тканинами.</a:t>
            </a:r>
          </a:p>
          <a:p>
            <a:pPr eaLnBrk="1" hangingPunct="1">
              <a:lnSpc>
                <a:spcPct val="150000"/>
              </a:lnSpc>
            </a:pPr>
            <a:r>
              <a:rPr lang="uk-UA" sz="2000" smtClean="0">
                <a:latin typeface="Times New Roman" pitchFamily="18" charset="0"/>
                <a:cs typeface="Times New Roman" pitchFamily="18" charset="0"/>
              </a:rPr>
              <a:t>Основна функція епідермісу – запобігання ударам.</a:t>
            </a:r>
          </a:p>
          <a:p>
            <a:pPr eaLnBrk="1" hangingPunct="1">
              <a:lnSpc>
                <a:spcPct val="150000"/>
              </a:lnSpc>
            </a:pPr>
            <a:r>
              <a:rPr lang="uk-UA" sz="2000" smtClean="0">
                <a:latin typeface="Times New Roman" pitchFamily="18" charset="0"/>
                <a:cs typeface="Times New Roman" pitchFamily="18" charset="0"/>
              </a:rPr>
              <a:t>У шкірі синтезується вітамін Д.</a:t>
            </a:r>
          </a:p>
          <a:p>
            <a:pPr eaLnBrk="1" hangingPunct="1">
              <a:lnSpc>
                <a:spcPct val="150000"/>
              </a:lnSpc>
            </a:pPr>
            <a:r>
              <a:rPr lang="uk-UA" sz="2000" smtClean="0">
                <a:latin typeface="Times New Roman" pitchFamily="18" charset="0"/>
                <a:cs typeface="Times New Roman" pitchFamily="18" charset="0"/>
              </a:rPr>
              <a:t>Шкіра є одним з органів чуттів.</a:t>
            </a:r>
          </a:p>
        </p:txBody>
      </p:sp>
      <p:sp>
        <p:nvSpPr>
          <p:cNvPr id="5" name="Плюс 4"/>
          <p:cNvSpPr/>
          <p:nvPr/>
        </p:nvSpPr>
        <p:spPr bwMode="auto">
          <a:xfrm>
            <a:off x="8382000" y="152400"/>
            <a:ext cx="457200" cy="381000"/>
          </a:xfrm>
          <a:prstGeom prst="mathPlus">
            <a:avLst/>
          </a:prstGeom>
          <a:solidFill>
            <a:srgbClr val="92D050"/>
          </a:solidFill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uk-UA">
              <a:cs typeface="+mn-cs"/>
            </a:endParaRPr>
          </a:p>
        </p:txBody>
      </p:sp>
      <p:sp>
        <p:nvSpPr>
          <p:cNvPr id="6" name="Умножение 5"/>
          <p:cNvSpPr/>
          <p:nvPr/>
        </p:nvSpPr>
        <p:spPr bwMode="auto">
          <a:xfrm>
            <a:off x="8229600" y="5105400"/>
            <a:ext cx="533400" cy="457200"/>
          </a:xfrm>
          <a:prstGeom prst="mathMultiply">
            <a:avLst/>
          </a:prstGeom>
          <a:solidFill>
            <a:srgbClr val="FF0000"/>
          </a:soli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uk-UA">
              <a:cs typeface="+mn-cs"/>
            </a:endParaRPr>
          </a:p>
        </p:txBody>
      </p:sp>
      <p:sp>
        <p:nvSpPr>
          <p:cNvPr id="7" name="Умножение 6"/>
          <p:cNvSpPr/>
          <p:nvPr/>
        </p:nvSpPr>
        <p:spPr bwMode="auto">
          <a:xfrm>
            <a:off x="4800600" y="3048000"/>
            <a:ext cx="533400" cy="457200"/>
          </a:xfrm>
          <a:prstGeom prst="mathMultiply">
            <a:avLst/>
          </a:prstGeom>
          <a:solidFill>
            <a:srgbClr val="FF0000"/>
          </a:soli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uk-UA">
              <a:cs typeface="+mn-cs"/>
            </a:endParaRPr>
          </a:p>
        </p:txBody>
      </p:sp>
      <p:sp>
        <p:nvSpPr>
          <p:cNvPr id="8" name="Плюс 7"/>
          <p:cNvSpPr/>
          <p:nvPr/>
        </p:nvSpPr>
        <p:spPr bwMode="auto">
          <a:xfrm>
            <a:off x="7086600" y="2133600"/>
            <a:ext cx="457200" cy="381000"/>
          </a:xfrm>
          <a:prstGeom prst="mathPlus">
            <a:avLst/>
          </a:prstGeom>
          <a:solidFill>
            <a:srgbClr val="92D050"/>
          </a:solidFill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uk-UA">
              <a:cs typeface="+mn-cs"/>
            </a:endParaRPr>
          </a:p>
        </p:txBody>
      </p:sp>
      <p:sp>
        <p:nvSpPr>
          <p:cNvPr id="9" name="Плюс 8"/>
          <p:cNvSpPr/>
          <p:nvPr/>
        </p:nvSpPr>
        <p:spPr bwMode="auto">
          <a:xfrm>
            <a:off x="7315200" y="1143000"/>
            <a:ext cx="457200" cy="381000"/>
          </a:xfrm>
          <a:prstGeom prst="mathPlus">
            <a:avLst/>
          </a:prstGeom>
          <a:solidFill>
            <a:srgbClr val="92D050"/>
          </a:solidFill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uk-UA">
              <a:cs typeface="+mn-cs"/>
            </a:endParaRPr>
          </a:p>
        </p:txBody>
      </p:sp>
      <p:sp>
        <p:nvSpPr>
          <p:cNvPr id="10" name="Плюс 9"/>
          <p:cNvSpPr/>
          <p:nvPr/>
        </p:nvSpPr>
        <p:spPr bwMode="auto">
          <a:xfrm>
            <a:off x="8305800" y="609600"/>
            <a:ext cx="457200" cy="381000"/>
          </a:xfrm>
          <a:prstGeom prst="mathPlus">
            <a:avLst/>
          </a:prstGeom>
          <a:solidFill>
            <a:srgbClr val="92D050"/>
          </a:solidFill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uk-UA">
              <a:cs typeface="+mn-cs"/>
            </a:endParaRPr>
          </a:p>
        </p:txBody>
      </p:sp>
      <p:sp>
        <p:nvSpPr>
          <p:cNvPr id="11" name="Плюс 10"/>
          <p:cNvSpPr/>
          <p:nvPr/>
        </p:nvSpPr>
        <p:spPr bwMode="auto">
          <a:xfrm>
            <a:off x="4038600" y="4572000"/>
            <a:ext cx="457200" cy="381000"/>
          </a:xfrm>
          <a:prstGeom prst="mathPlus">
            <a:avLst/>
          </a:prstGeom>
          <a:solidFill>
            <a:srgbClr val="92D050"/>
          </a:solidFill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uk-UA">
              <a:cs typeface="+mn-cs"/>
            </a:endParaRPr>
          </a:p>
        </p:txBody>
      </p:sp>
      <p:sp>
        <p:nvSpPr>
          <p:cNvPr id="12" name="Плюс 11"/>
          <p:cNvSpPr/>
          <p:nvPr/>
        </p:nvSpPr>
        <p:spPr bwMode="auto">
          <a:xfrm>
            <a:off x="7010400" y="3581400"/>
            <a:ext cx="457200" cy="381000"/>
          </a:xfrm>
          <a:prstGeom prst="mathPlus">
            <a:avLst/>
          </a:prstGeom>
          <a:solidFill>
            <a:srgbClr val="92D050"/>
          </a:solidFill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uk-UA">
              <a:cs typeface="+mn-cs"/>
            </a:endParaRPr>
          </a:p>
        </p:txBody>
      </p:sp>
      <p:sp>
        <p:nvSpPr>
          <p:cNvPr id="13" name="Плюс 12"/>
          <p:cNvSpPr/>
          <p:nvPr/>
        </p:nvSpPr>
        <p:spPr bwMode="auto">
          <a:xfrm>
            <a:off x="6172200" y="6172200"/>
            <a:ext cx="457200" cy="381000"/>
          </a:xfrm>
          <a:prstGeom prst="mathPlus">
            <a:avLst/>
          </a:prstGeom>
          <a:solidFill>
            <a:srgbClr val="92D050"/>
          </a:solidFill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uk-UA">
              <a:cs typeface="+mn-cs"/>
            </a:endParaRPr>
          </a:p>
        </p:txBody>
      </p:sp>
      <p:sp>
        <p:nvSpPr>
          <p:cNvPr id="14" name="Плюс 13"/>
          <p:cNvSpPr/>
          <p:nvPr/>
        </p:nvSpPr>
        <p:spPr bwMode="auto">
          <a:xfrm>
            <a:off x="6172200" y="5638800"/>
            <a:ext cx="457200" cy="381000"/>
          </a:xfrm>
          <a:prstGeom prst="mathPlus">
            <a:avLst/>
          </a:prstGeom>
          <a:solidFill>
            <a:srgbClr val="92D050"/>
          </a:solidFill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uk-UA"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 bwMode="auto">
          <a:xfrm>
            <a:off x="7467600" y="6248400"/>
            <a:ext cx="1524000" cy="4572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r>
              <a:rPr lang="uk-U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Перевірити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>
                                        <p:cTn id="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 descr="http://images04.kurier.at/46-49706900.jpg/16.433.286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 l="8667" r="11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762000" y="0"/>
            <a:ext cx="7467600" cy="1143000"/>
          </a:xfrm>
        </p:spPr>
        <p:txBody>
          <a:bodyPr/>
          <a:lstStyle/>
          <a:p>
            <a:pPr algn="l" eaLnBrk="1" hangingPunct="1"/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Проблемне питання</a:t>
            </a:r>
          </a:p>
        </p:txBody>
      </p:sp>
      <p:sp>
        <p:nvSpPr>
          <p:cNvPr id="5124" name="Содержимое 2"/>
          <p:cNvSpPr>
            <a:spLocks noGrp="1"/>
          </p:cNvSpPr>
          <p:nvPr>
            <p:ph idx="1"/>
          </p:nvPr>
        </p:nvSpPr>
        <p:spPr>
          <a:xfrm>
            <a:off x="1828800" y="1066800"/>
            <a:ext cx="5486400" cy="4525963"/>
          </a:xfrm>
        </p:spPr>
        <p:txBody>
          <a:bodyPr/>
          <a:lstStyle/>
          <a:p>
            <a:pPr eaLnBrk="1" hangingPunct="1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Як організм людини зберігає постійну температуру тіла (36,6 </a:t>
            </a:r>
            <a:r>
              <a:rPr lang="uk-UA" baseline="30000" dirty="0" err="1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) у літню спеку, на морозі, під час сну і виконання фізичного навантаження?</a:t>
            </a:r>
          </a:p>
        </p:txBody>
      </p:sp>
      <p:pic>
        <p:nvPicPr>
          <p:cNvPr id="5125" name="Picture 7" descr="http://www.androidpro.net/data/programs/images/cardiology-rotation-max-notes_programView4_8968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1981200"/>
            <a:ext cx="48768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6" name="Прямоугольник 7"/>
          <p:cNvSpPr>
            <a:spLocks noChangeArrowheads="1"/>
          </p:cNvSpPr>
          <p:nvPr/>
        </p:nvSpPr>
        <p:spPr bwMode="auto">
          <a:xfrm rot="-2708092">
            <a:off x="4525169" y="4377532"/>
            <a:ext cx="4694237" cy="44450"/>
          </a:xfrm>
          <a:prstGeom prst="rect">
            <a:avLst/>
          </a:prstGeom>
          <a:solidFill>
            <a:srgbClr val="92D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  <p:sp>
        <p:nvSpPr>
          <p:cNvPr id="5128" name="Прямоугольник 9"/>
          <p:cNvSpPr>
            <a:spLocks noChangeArrowheads="1"/>
          </p:cNvSpPr>
          <p:nvPr/>
        </p:nvSpPr>
        <p:spPr bwMode="auto">
          <a:xfrm rot="18891908" flipV="1">
            <a:off x="4909344" y="5330032"/>
            <a:ext cx="1971675" cy="109537"/>
          </a:xfrm>
          <a:prstGeom prst="rect">
            <a:avLst/>
          </a:prstGeom>
          <a:solidFill>
            <a:srgbClr val="00B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  <p:sp>
        <p:nvSpPr>
          <p:cNvPr id="5129" name="Прямоугольник 10"/>
          <p:cNvSpPr>
            <a:spLocks noChangeArrowheads="1"/>
          </p:cNvSpPr>
          <p:nvPr/>
        </p:nvSpPr>
        <p:spPr bwMode="auto">
          <a:xfrm rot="18891908" flipV="1">
            <a:off x="5012532" y="5547519"/>
            <a:ext cx="1325562" cy="107950"/>
          </a:xfrm>
          <a:prstGeom prst="rect">
            <a:avLst/>
          </a:prstGeom>
          <a:solidFill>
            <a:srgbClr val="00B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  <p:sp>
        <p:nvSpPr>
          <p:cNvPr id="5130" name="Прямоугольник 11"/>
          <p:cNvSpPr>
            <a:spLocks noChangeArrowheads="1"/>
          </p:cNvSpPr>
          <p:nvPr/>
        </p:nvSpPr>
        <p:spPr bwMode="auto">
          <a:xfrm rot="18891908" flipV="1">
            <a:off x="5093494" y="5738019"/>
            <a:ext cx="785812" cy="107950"/>
          </a:xfrm>
          <a:prstGeom prst="rect">
            <a:avLst/>
          </a:prstGeom>
          <a:solidFill>
            <a:srgbClr val="00B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  <p:sp>
        <p:nvSpPr>
          <p:cNvPr id="11" name="Прямоугольник 8"/>
          <p:cNvSpPr>
            <a:spLocks noChangeArrowheads="1"/>
          </p:cNvSpPr>
          <p:nvPr/>
        </p:nvSpPr>
        <p:spPr bwMode="auto">
          <a:xfrm rot="-2708092">
            <a:off x="6679758" y="3268437"/>
            <a:ext cx="2593975" cy="89951"/>
          </a:xfrm>
          <a:prstGeom prst="rect">
            <a:avLst/>
          </a:prstGeom>
          <a:solidFill>
            <a:srgbClr val="00B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  <p:sp>
        <p:nvSpPr>
          <p:cNvPr id="13" name="Прямоугольник 10"/>
          <p:cNvSpPr>
            <a:spLocks noChangeArrowheads="1"/>
          </p:cNvSpPr>
          <p:nvPr/>
        </p:nvSpPr>
        <p:spPr bwMode="auto">
          <a:xfrm rot="18891908" flipV="1">
            <a:off x="6584107" y="3834982"/>
            <a:ext cx="1645140" cy="92711"/>
          </a:xfrm>
          <a:prstGeom prst="rect">
            <a:avLst/>
          </a:prstGeom>
          <a:solidFill>
            <a:srgbClr val="00B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  <p:sp>
        <p:nvSpPr>
          <p:cNvPr id="5127" name="Прямоугольник 8"/>
          <p:cNvSpPr>
            <a:spLocks noChangeArrowheads="1"/>
          </p:cNvSpPr>
          <p:nvPr/>
        </p:nvSpPr>
        <p:spPr bwMode="auto">
          <a:xfrm rot="-2708092">
            <a:off x="6449880" y="4561056"/>
            <a:ext cx="435241" cy="104355"/>
          </a:xfrm>
          <a:prstGeom prst="rect">
            <a:avLst/>
          </a:prstGeom>
          <a:solidFill>
            <a:srgbClr val="00B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3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3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3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" presetClass="emph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" dur="3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" dur="3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3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1" presetClass="emph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6" dur="3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7" dur="3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3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1" presetClass="emph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1" dur="3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2" dur="3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3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" descr="http://images04.kurier.at/46-49706900.jpg/16.433.286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 l="8667" r="11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z="3600" smtClean="0">
                <a:latin typeface="Times New Roman" pitchFamily="18" charset="0"/>
                <a:cs typeface="Times New Roman" pitchFamily="18" charset="0"/>
              </a:rPr>
              <a:t>Добовий ритм температури тіла людини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 bwMode="auto">
          <a:xfrm rot="5400000" flipH="1" flipV="1">
            <a:off x="1" y="3657600"/>
            <a:ext cx="4114800" cy="3175"/>
          </a:xfrm>
          <a:prstGeom prst="line">
            <a:avLst/>
          </a:prstGeom>
          <a:ln>
            <a:headEnd type="none" w="med" len="med"/>
            <a:tailEnd type="arrow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 bwMode="auto">
          <a:xfrm rot="10800000">
            <a:off x="2057400" y="5715000"/>
            <a:ext cx="7086600" cy="1588"/>
          </a:xfrm>
          <a:prstGeom prst="line">
            <a:avLst/>
          </a:prstGeom>
          <a:ln>
            <a:headEnd type="arrow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150" name="Прямая соединительная линия 11"/>
          <p:cNvCxnSpPr>
            <a:cxnSpLocks noChangeShapeType="1"/>
          </p:cNvCxnSpPr>
          <p:nvPr/>
        </p:nvCxnSpPr>
        <p:spPr bwMode="auto">
          <a:xfrm rot="5400000" flipH="1" flipV="1">
            <a:off x="533401" y="3657600"/>
            <a:ext cx="4114800" cy="31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6151" name="Прямая соединительная линия 13"/>
          <p:cNvCxnSpPr>
            <a:cxnSpLocks noChangeShapeType="1"/>
          </p:cNvCxnSpPr>
          <p:nvPr/>
        </p:nvCxnSpPr>
        <p:spPr bwMode="auto">
          <a:xfrm rot="5400000" flipH="1" flipV="1">
            <a:off x="1067594" y="3656806"/>
            <a:ext cx="4114800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6152" name="Прямая соединительная линия 14"/>
          <p:cNvCxnSpPr>
            <a:cxnSpLocks noChangeShapeType="1"/>
          </p:cNvCxnSpPr>
          <p:nvPr/>
        </p:nvCxnSpPr>
        <p:spPr bwMode="auto">
          <a:xfrm rot="5400000" flipH="1" flipV="1">
            <a:off x="1600994" y="3656806"/>
            <a:ext cx="4114800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6153" name="Прямая соединительная линия 15"/>
          <p:cNvCxnSpPr>
            <a:cxnSpLocks noChangeShapeType="1"/>
          </p:cNvCxnSpPr>
          <p:nvPr/>
        </p:nvCxnSpPr>
        <p:spPr bwMode="auto">
          <a:xfrm rot="5400000" flipH="1" flipV="1">
            <a:off x="2134394" y="3656806"/>
            <a:ext cx="4114800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6154" name="Прямая соединительная линия 16"/>
          <p:cNvCxnSpPr>
            <a:cxnSpLocks noChangeShapeType="1"/>
          </p:cNvCxnSpPr>
          <p:nvPr/>
        </p:nvCxnSpPr>
        <p:spPr bwMode="auto">
          <a:xfrm rot="5400000" flipH="1" flipV="1">
            <a:off x="2667794" y="3656806"/>
            <a:ext cx="4114800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6155" name="Прямая соединительная линия 17"/>
          <p:cNvCxnSpPr>
            <a:cxnSpLocks noChangeShapeType="1"/>
          </p:cNvCxnSpPr>
          <p:nvPr/>
        </p:nvCxnSpPr>
        <p:spPr bwMode="auto">
          <a:xfrm rot="5400000" flipH="1" flipV="1">
            <a:off x="3200401" y="3657600"/>
            <a:ext cx="4114800" cy="31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6156" name="Прямая соединительная линия 18"/>
          <p:cNvCxnSpPr>
            <a:cxnSpLocks noChangeShapeType="1"/>
          </p:cNvCxnSpPr>
          <p:nvPr/>
        </p:nvCxnSpPr>
        <p:spPr bwMode="auto">
          <a:xfrm rot="5400000" flipH="1" flipV="1">
            <a:off x="3734594" y="3656806"/>
            <a:ext cx="4114800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6157" name="Прямая соединительная линия 19"/>
          <p:cNvCxnSpPr>
            <a:cxnSpLocks noChangeShapeType="1"/>
          </p:cNvCxnSpPr>
          <p:nvPr/>
        </p:nvCxnSpPr>
        <p:spPr bwMode="auto">
          <a:xfrm rot="5400000" flipH="1" flipV="1">
            <a:off x="4267994" y="3656806"/>
            <a:ext cx="4114800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6158" name="Прямая соединительная линия 20"/>
          <p:cNvCxnSpPr>
            <a:cxnSpLocks noChangeShapeType="1"/>
          </p:cNvCxnSpPr>
          <p:nvPr/>
        </p:nvCxnSpPr>
        <p:spPr bwMode="auto">
          <a:xfrm rot="5400000" flipH="1" flipV="1">
            <a:off x="4801394" y="3656806"/>
            <a:ext cx="4114800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6159" name="Прямая соединительная линия 21"/>
          <p:cNvCxnSpPr>
            <a:cxnSpLocks noChangeShapeType="1"/>
          </p:cNvCxnSpPr>
          <p:nvPr/>
        </p:nvCxnSpPr>
        <p:spPr bwMode="auto">
          <a:xfrm rot="5400000" flipH="1" flipV="1">
            <a:off x="5334794" y="3656806"/>
            <a:ext cx="4114800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6160" name="Прямая соединительная линия 22"/>
          <p:cNvCxnSpPr>
            <a:cxnSpLocks noChangeShapeType="1"/>
          </p:cNvCxnSpPr>
          <p:nvPr/>
        </p:nvCxnSpPr>
        <p:spPr bwMode="auto">
          <a:xfrm rot="5400000" flipH="1" flipV="1">
            <a:off x="5867401" y="3657600"/>
            <a:ext cx="4114800" cy="31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6161" name="Прямая соединительная линия 23"/>
          <p:cNvCxnSpPr>
            <a:cxnSpLocks noChangeShapeType="1"/>
          </p:cNvCxnSpPr>
          <p:nvPr/>
        </p:nvCxnSpPr>
        <p:spPr bwMode="auto">
          <a:xfrm rot="5400000" flipH="1" flipV="1">
            <a:off x="6401594" y="3656806"/>
            <a:ext cx="4114800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6162" name="TextBox 27"/>
          <p:cNvSpPr txBox="1">
            <a:spLocks noChangeArrowheads="1"/>
          </p:cNvSpPr>
          <p:nvPr/>
        </p:nvSpPr>
        <p:spPr bwMode="auto">
          <a:xfrm>
            <a:off x="1905000" y="5791200"/>
            <a:ext cx="30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uk-UA"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6163" name="TextBox 28"/>
          <p:cNvSpPr txBox="1">
            <a:spLocks noChangeArrowheads="1"/>
          </p:cNvSpPr>
          <p:nvPr/>
        </p:nvSpPr>
        <p:spPr bwMode="auto">
          <a:xfrm>
            <a:off x="2971800" y="5791200"/>
            <a:ext cx="4159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uk-UA"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  <p:sp>
        <p:nvSpPr>
          <p:cNvPr id="6164" name="TextBox 29"/>
          <p:cNvSpPr txBox="1">
            <a:spLocks noChangeArrowheads="1"/>
          </p:cNvSpPr>
          <p:nvPr/>
        </p:nvSpPr>
        <p:spPr bwMode="auto">
          <a:xfrm>
            <a:off x="3505200" y="5791200"/>
            <a:ext cx="4159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uk-UA">
                <a:latin typeface="Times New Roman" pitchFamily="18" charset="0"/>
                <a:cs typeface="Times New Roman" pitchFamily="18" charset="0"/>
              </a:rPr>
              <a:t>12</a:t>
            </a:r>
          </a:p>
        </p:txBody>
      </p:sp>
      <p:sp>
        <p:nvSpPr>
          <p:cNvPr id="6165" name="TextBox 30"/>
          <p:cNvSpPr txBox="1">
            <a:spLocks noChangeArrowheads="1"/>
          </p:cNvSpPr>
          <p:nvPr/>
        </p:nvSpPr>
        <p:spPr bwMode="auto">
          <a:xfrm>
            <a:off x="4572000" y="5791200"/>
            <a:ext cx="4159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uk-UA">
                <a:latin typeface="Times New Roman" pitchFamily="18" charset="0"/>
                <a:cs typeface="Times New Roman" pitchFamily="18" charset="0"/>
              </a:rPr>
              <a:t>16</a:t>
            </a:r>
          </a:p>
        </p:txBody>
      </p:sp>
      <p:sp>
        <p:nvSpPr>
          <p:cNvPr id="6166" name="TextBox 31"/>
          <p:cNvSpPr txBox="1">
            <a:spLocks noChangeArrowheads="1"/>
          </p:cNvSpPr>
          <p:nvPr/>
        </p:nvSpPr>
        <p:spPr bwMode="auto">
          <a:xfrm>
            <a:off x="4038600" y="5791200"/>
            <a:ext cx="4159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uk-UA">
                <a:latin typeface="Times New Roman" pitchFamily="18" charset="0"/>
                <a:cs typeface="Times New Roman" pitchFamily="18" charset="0"/>
              </a:rPr>
              <a:t>14</a:t>
            </a:r>
          </a:p>
        </p:txBody>
      </p:sp>
      <p:sp>
        <p:nvSpPr>
          <p:cNvPr id="6167" name="TextBox 32"/>
          <p:cNvSpPr txBox="1">
            <a:spLocks noChangeArrowheads="1"/>
          </p:cNvSpPr>
          <p:nvPr/>
        </p:nvSpPr>
        <p:spPr bwMode="auto">
          <a:xfrm>
            <a:off x="2438400" y="5791200"/>
            <a:ext cx="30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uk-UA"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6168" name="TextBox 33"/>
          <p:cNvSpPr txBox="1">
            <a:spLocks noChangeArrowheads="1"/>
          </p:cNvSpPr>
          <p:nvPr/>
        </p:nvSpPr>
        <p:spPr bwMode="auto">
          <a:xfrm>
            <a:off x="8305800" y="5791200"/>
            <a:ext cx="30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uk-UA"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6169" name="TextBox 34"/>
          <p:cNvSpPr txBox="1">
            <a:spLocks noChangeArrowheads="1"/>
          </p:cNvSpPr>
          <p:nvPr/>
        </p:nvSpPr>
        <p:spPr bwMode="auto">
          <a:xfrm>
            <a:off x="7772400" y="5791200"/>
            <a:ext cx="30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uk-UA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6170" name="TextBox 35"/>
          <p:cNvSpPr txBox="1">
            <a:spLocks noChangeArrowheads="1"/>
          </p:cNvSpPr>
          <p:nvPr/>
        </p:nvSpPr>
        <p:spPr bwMode="auto">
          <a:xfrm>
            <a:off x="7239000" y="5791200"/>
            <a:ext cx="30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uk-UA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6171" name="TextBox 36"/>
          <p:cNvSpPr txBox="1">
            <a:spLocks noChangeArrowheads="1"/>
          </p:cNvSpPr>
          <p:nvPr/>
        </p:nvSpPr>
        <p:spPr bwMode="auto">
          <a:xfrm>
            <a:off x="6705600" y="5791200"/>
            <a:ext cx="4159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uk-UA">
                <a:latin typeface="Times New Roman" pitchFamily="18" charset="0"/>
                <a:cs typeface="Times New Roman" pitchFamily="18" charset="0"/>
              </a:rPr>
              <a:t>24</a:t>
            </a:r>
          </a:p>
        </p:txBody>
      </p:sp>
      <p:sp>
        <p:nvSpPr>
          <p:cNvPr id="6172" name="TextBox 37"/>
          <p:cNvSpPr txBox="1">
            <a:spLocks noChangeArrowheads="1"/>
          </p:cNvSpPr>
          <p:nvPr/>
        </p:nvSpPr>
        <p:spPr bwMode="auto">
          <a:xfrm>
            <a:off x="6172200" y="5791200"/>
            <a:ext cx="4159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uk-UA">
                <a:latin typeface="Times New Roman" pitchFamily="18" charset="0"/>
                <a:cs typeface="Times New Roman" pitchFamily="18" charset="0"/>
              </a:rPr>
              <a:t>22</a:t>
            </a:r>
          </a:p>
        </p:txBody>
      </p:sp>
      <p:sp>
        <p:nvSpPr>
          <p:cNvPr id="6173" name="TextBox 38"/>
          <p:cNvSpPr txBox="1">
            <a:spLocks noChangeArrowheads="1"/>
          </p:cNvSpPr>
          <p:nvPr/>
        </p:nvSpPr>
        <p:spPr bwMode="auto">
          <a:xfrm>
            <a:off x="5638800" y="5791200"/>
            <a:ext cx="4159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uk-UA">
                <a:latin typeface="Times New Roman" pitchFamily="18" charset="0"/>
                <a:cs typeface="Times New Roman" pitchFamily="18" charset="0"/>
              </a:rPr>
              <a:t>20</a:t>
            </a:r>
          </a:p>
        </p:txBody>
      </p:sp>
      <p:sp>
        <p:nvSpPr>
          <p:cNvPr id="6174" name="TextBox 39"/>
          <p:cNvSpPr txBox="1">
            <a:spLocks noChangeArrowheads="1"/>
          </p:cNvSpPr>
          <p:nvPr/>
        </p:nvSpPr>
        <p:spPr bwMode="auto">
          <a:xfrm>
            <a:off x="5105400" y="5791200"/>
            <a:ext cx="4159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uk-UA">
                <a:latin typeface="Times New Roman" pitchFamily="18" charset="0"/>
                <a:cs typeface="Times New Roman" pitchFamily="18" charset="0"/>
              </a:rPr>
              <a:t>18</a:t>
            </a:r>
          </a:p>
        </p:txBody>
      </p:sp>
      <p:cxnSp>
        <p:nvCxnSpPr>
          <p:cNvPr id="6175" name="Прямая соединительная линия 44"/>
          <p:cNvCxnSpPr>
            <a:cxnSpLocks noChangeShapeType="1"/>
          </p:cNvCxnSpPr>
          <p:nvPr/>
        </p:nvCxnSpPr>
        <p:spPr bwMode="auto">
          <a:xfrm rot="10800000">
            <a:off x="2057400" y="4648200"/>
            <a:ext cx="6400800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6176" name="Прямая соединительная линия 46"/>
          <p:cNvCxnSpPr>
            <a:cxnSpLocks noChangeShapeType="1"/>
          </p:cNvCxnSpPr>
          <p:nvPr/>
        </p:nvCxnSpPr>
        <p:spPr bwMode="auto">
          <a:xfrm rot="10800000">
            <a:off x="2057400" y="3581400"/>
            <a:ext cx="6400800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6177" name="Прямая соединительная линия 48"/>
          <p:cNvCxnSpPr>
            <a:cxnSpLocks noChangeShapeType="1"/>
          </p:cNvCxnSpPr>
          <p:nvPr/>
        </p:nvCxnSpPr>
        <p:spPr bwMode="auto">
          <a:xfrm rot="10800000">
            <a:off x="2057400" y="2514600"/>
            <a:ext cx="6400800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6178" name="TextBox 51"/>
          <p:cNvSpPr txBox="1">
            <a:spLocks noChangeArrowheads="1"/>
          </p:cNvSpPr>
          <p:nvPr/>
        </p:nvSpPr>
        <p:spPr bwMode="auto">
          <a:xfrm>
            <a:off x="1600200" y="5410200"/>
            <a:ext cx="4159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uk-UA">
                <a:latin typeface="Times New Roman" pitchFamily="18" charset="0"/>
                <a:cs typeface="Times New Roman" pitchFamily="18" charset="0"/>
              </a:rPr>
              <a:t>36</a:t>
            </a:r>
          </a:p>
        </p:txBody>
      </p:sp>
      <p:sp>
        <p:nvSpPr>
          <p:cNvPr id="6179" name="TextBox 53"/>
          <p:cNvSpPr txBox="1">
            <a:spLocks noChangeArrowheads="1"/>
          </p:cNvSpPr>
          <p:nvPr/>
        </p:nvSpPr>
        <p:spPr bwMode="auto">
          <a:xfrm>
            <a:off x="1524000" y="4495800"/>
            <a:ext cx="5889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uk-UA">
                <a:latin typeface="Times New Roman" pitchFamily="18" charset="0"/>
                <a:cs typeface="Times New Roman" pitchFamily="18" charset="0"/>
              </a:rPr>
              <a:t>36,5</a:t>
            </a:r>
          </a:p>
        </p:txBody>
      </p:sp>
      <p:sp>
        <p:nvSpPr>
          <p:cNvPr id="6180" name="TextBox 55"/>
          <p:cNvSpPr txBox="1">
            <a:spLocks noChangeArrowheads="1"/>
          </p:cNvSpPr>
          <p:nvPr/>
        </p:nvSpPr>
        <p:spPr bwMode="auto">
          <a:xfrm>
            <a:off x="1600200" y="3429000"/>
            <a:ext cx="4159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uk-UA">
                <a:latin typeface="Times New Roman" pitchFamily="18" charset="0"/>
                <a:cs typeface="Times New Roman" pitchFamily="18" charset="0"/>
              </a:rPr>
              <a:t>37</a:t>
            </a:r>
          </a:p>
        </p:txBody>
      </p:sp>
      <p:sp>
        <p:nvSpPr>
          <p:cNvPr id="6181" name="TextBox 57"/>
          <p:cNvSpPr txBox="1">
            <a:spLocks noChangeArrowheads="1"/>
          </p:cNvSpPr>
          <p:nvPr/>
        </p:nvSpPr>
        <p:spPr bwMode="auto">
          <a:xfrm>
            <a:off x="1447800" y="2362200"/>
            <a:ext cx="5889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uk-UA">
                <a:latin typeface="Times New Roman" pitchFamily="18" charset="0"/>
                <a:cs typeface="Times New Roman" pitchFamily="18" charset="0"/>
              </a:rPr>
              <a:t>37,5</a:t>
            </a:r>
          </a:p>
        </p:txBody>
      </p:sp>
      <p:sp>
        <p:nvSpPr>
          <p:cNvPr id="60" name="Полилиния 59"/>
          <p:cNvSpPr>
            <a:spLocks noChangeArrowheads="1"/>
          </p:cNvSpPr>
          <p:nvPr/>
        </p:nvSpPr>
        <p:spPr bwMode="auto">
          <a:xfrm>
            <a:off x="2057400" y="2514600"/>
            <a:ext cx="6534150" cy="2674938"/>
          </a:xfrm>
          <a:custGeom>
            <a:avLst/>
            <a:gdLst>
              <a:gd name="T0" fmla="*/ 0 w 6532729"/>
              <a:gd name="T1" fmla="*/ 2158584 h 2674961"/>
              <a:gd name="T2" fmla="*/ 559802 w 6532729"/>
              <a:gd name="T3" fmla="*/ 1107726 h 2674961"/>
              <a:gd name="T4" fmla="*/ 1092297 w 6532729"/>
              <a:gd name="T5" fmla="*/ 152398 h 2674961"/>
              <a:gd name="T6" fmla="*/ 1624792 w 6532729"/>
              <a:gd name="T7" fmla="*/ 193339 h 2674961"/>
              <a:gd name="T8" fmla="*/ 2157286 w 6532729"/>
              <a:gd name="T9" fmla="*/ 261578 h 2674961"/>
              <a:gd name="T10" fmla="*/ 2689778 w 6532729"/>
              <a:gd name="T11" fmla="*/ 43218 h 2674961"/>
              <a:gd name="T12" fmla="*/ 3222273 w 6532729"/>
              <a:gd name="T13" fmla="*/ 234282 h 2674961"/>
              <a:gd name="T14" fmla="*/ 3768422 w 6532729"/>
              <a:gd name="T15" fmla="*/ 493586 h 2674961"/>
              <a:gd name="T16" fmla="*/ 4300917 w 6532729"/>
              <a:gd name="T17" fmla="*/ 1094078 h 2674961"/>
              <a:gd name="T18" fmla="*/ 4819757 w 6532729"/>
              <a:gd name="T19" fmla="*/ 2185878 h 2674961"/>
              <a:gd name="T20" fmla="*/ 5365904 w 6532729"/>
              <a:gd name="T21" fmla="*/ 2622598 h 2674961"/>
              <a:gd name="T22" fmla="*/ 5898400 w 6532729"/>
              <a:gd name="T23" fmla="*/ 2499772 h 2674961"/>
              <a:gd name="T24" fmla="*/ 6430892 w 6532729"/>
              <a:gd name="T25" fmla="*/ 2226822 h 2674961"/>
              <a:gd name="T26" fmla="*/ 6526468 w 6532729"/>
              <a:gd name="T27" fmla="*/ 2226822 h 2674961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6532729"/>
              <a:gd name="T43" fmla="*/ 0 h 2674961"/>
              <a:gd name="T44" fmla="*/ 6532729 w 6532729"/>
              <a:gd name="T45" fmla="*/ 2674961 h 2674961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6532729" h="2674961">
                <a:moveTo>
                  <a:pt x="0" y="2158621"/>
                </a:moveTo>
                <a:cubicBezTo>
                  <a:pt x="188794" y="1800367"/>
                  <a:pt x="377588" y="1442113"/>
                  <a:pt x="559558" y="1107743"/>
                </a:cubicBezTo>
                <a:cubicBezTo>
                  <a:pt x="741528" y="773373"/>
                  <a:pt x="914400" y="304800"/>
                  <a:pt x="1091821" y="152400"/>
                </a:cubicBezTo>
                <a:cubicBezTo>
                  <a:pt x="1269242" y="0"/>
                  <a:pt x="1446663" y="175146"/>
                  <a:pt x="1624084" y="193343"/>
                </a:cubicBezTo>
                <a:cubicBezTo>
                  <a:pt x="1801505" y="211540"/>
                  <a:pt x="1978926" y="286603"/>
                  <a:pt x="2156347" y="261582"/>
                </a:cubicBezTo>
                <a:cubicBezTo>
                  <a:pt x="2333768" y="236561"/>
                  <a:pt x="2511188" y="47767"/>
                  <a:pt x="2688609" y="43218"/>
                </a:cubicBezTo>
                <a:cubicBezTo>
                  <a:pt x="2866030" y="38669"/>
                  <a:pt x="3041177" y="159223"/>
                  <a:pt x="3220872" y="234286"/>
                </a:cubicBezTo>
                <a:cubicBezTo>
                  <a:pt x="3400568" y="309349"/>
                  <a:pt x="3587087" y="350293"/>
                  <a:pt x="3766782" y="493594"/>
                </a:cubicBezTo>
                <a:cubicBezTo>
                  <a:pt x="3946477" y="636895"/>
                  <a:pt x="4123899" y="812041"/>
                  <a:pt x="4299045" y="1094095"/>
                </a:cubicBezTo>
                <a:cubicBezTo>
                  <a:pt x="4474191" y="1376149"/>
                  <a:pt x="4640239" y="1931158"/>
                  <a:pt x="4817660" y="2185916"/>
                </a:cubicBezTo>
                <a:cubicBezTo>
                  <a:pt x="4995081" y="2440674"/>
                  <a:pt x="5183875" y="2570329"/>
                  <a:pt x="5363570" y="2622645"/>
                </a:cubicBezTo>
                <a:cubicBezTo>
                  <a:pt x="5543265" y="2674961"/>
                  <a:pt x="5718412" y="2565779"/>
                  <a:pt x="5895833" y="2499815"/>
                </a:cubicBezTo>
                <a:cubicBezTo>
                  <a:pt x="6073254" y="2433851"/>
                  <a:pt x="6323463" y="2272353"/>
                  <a:pt x="6428096" y="2226860"/>
                </a:cubicBezTo>
                <a:cubicBezTo>
                  <a:pt x="6532729" y="2181367"/>
                  <a:pt x="6528179" y="2204113"/>
                  <a:pt x="6523630" y="2226860"/>
                </a:cubicBezTo>
              </a:path>
            </a:pathLst>
          </a:custGeom>
          <a:noFill/>
          <a:ln w="381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6183" name="TextBox 60"/>
          <p:cNvSpPr txBox="1">
            <a:spLocks noChangeArrowheads="1"/>
          </p:cNvSpPr>
          <p:nvPr/>
        </p:nvSpPr>
        <p:spPr bwMode="auto">
          <a:xfrm>
            <a:off x="3657600" y="6172200"/>
            <a:ext cx="3810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uk-UA">
                <a:latin typeface="Times New Roman" pitchFamily="18" charset="0"/>
                <a:cs typeface="Times New Roman" pitchFamily="18" charset="0"/>
              </a:rPr>
              <a:t>Час  доби,  год</a:t>
            </a:r>
          </a:p>
        </p:txBody>
      </p:sp>
      <p:sp>
        <p:nvSpPr>
          <p:cNvPr id="6184" name="TextBox 61"/>
          <p:cNvSpPr txBox="1">
            <a:spLocks noChangeArrowheads="1"/>
          </p:cNvSpPr>
          <p:nvPr/>
        </p:nvSpPr>
        <p:spPr bwMode="auto">
          <a:xfrm rot="-5400000">
            <a:off x="-1262856" y="3320256"/>
            <a:ext cx="3810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uk-UA">
                <a:latin typeface="Times New Roman" pitchFamily="18" charset="0"/>
                <a:cs typeface="Times New Roman" pitchFamily="18" charset="0"/>
              </a:rPr>
              <a:t>Температура в прямій кишці, </a:t>
            </a:r>
            <a:r>
              <a:rPr lang="uk-UA" baseline="3000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uk-UA">
                <a:latin typeface="Times New Roman" pitchFamily="18" charset="0"/>
                <a:cs typeface="Times New Roman" pitchFamily="18" charset="0"/>
              </a:rPr>
              <a:t>С</a:t>
            </a:r>
          </a:p>
        </p:txBody>
      </p:sp>
      <p:sp>
        <p:nvSpPr>
          <p:cNvPr id="63" name="Овал 62"/>
          <p:cNvSpPr>
            <a:spLocks noChangeArrowheads="1"/>
          </p:cNvSpPr>
          <p:nvPr/>
        </p:nvSpPr>
        <p:spPr bwMode="auto">
          <a:xfrm>
            <a:off x="1981200" y="4572000"/>
            <a:ext cx="228600" cy="228600"/>
          </a:xfrm>
          <a:prstGeom prst="ellipse">
            <a:avLst/>
          </a:prstGeom>
          <a:solidFill>
            <a:srgbClr val="00206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6 -0.00346 C 0.01928 -0.05688 0.04289 -0.11029 0.06303 -0.15861 C 0.08317 -0.20693 0.09775 -0.27167 0.11667 -0.29387 C 0.1356 -0.31607 0.15678 -0.2941 0.1764 -0.29179 C 0.19601 -0.28948 0.21476 -0.27583 0.23473 -0.27977 C 0.25469 -0.2837 0.27622 -0.31491 0.29584 -0.3156 C 0.31546 -0.3163 0.33299 -0.29479 0.35261 -0.28393 C 0.37223 -0.27306 0.3941 -0.27052 0.41355 -0.24994 C 0.43334 -0.22936 0.45157 -0.20208 0.47049 -0.16069 C 0.48924 -0.1193 0.50782 -0.03861 0.52726 -0.00162 C 0.54671 0.03538 0.56702 0.0548 0.58681 0.06197 C 0.6066 0.06914 0.62692 0.05203 0.64653 0.04208 C 0.66615 0.03214 0.69289 0.00925 0.70487 0.00232 C 0.71685 -0.00462 0.71754 -0.00208 0.71824 0.00047 " pathEditMode="fixed" rAng="0" ptsTypes="aaaaaaaaaaaaaA">
                                      <p:cBhvr>
                                        <p:cTn id="10" dur="5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1" y="-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 descr="http://images04.kurier.at/46-49706900.jpg/16.433.286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 l="8667" r="11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Заголовок 1"/>
          <p:cNvSpPr>
            <a:spLocks noGrp="1"/>
          </p:cNvSpPr>
          <p:nvPr>
            <p:ph type="title"/>
          </p:nvPr>
        </p:nvSpPr>
        <p:spPr>
          <a:xfrm>
            <a:off x="609600" y="0"/>
            <a:ext cx="7620000" cy="1143000"/>
          </a:xfrm>
        </p:spPr>
        <p:txBody>
          <a:bodyPr/>
          <a:lstStyle/>
          <a:p>
            <a:pPr algn="l" eaLnBrk="1" hangingPunct="1"/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Проблемне питання</a:t>
            </a:r>
          </a:p>
        </p:txBody>
      </p:sp>
      <p:sp>
        <p:nvSpPr>
          <p:cNvPr id="7172" name="Содержимое 2"/>
          <p:cNvSpPr>
            <a:spLocks noGrp="1"/>
          </p:cNvSpPr>
          <p:nvPr>
            <p:ph idx="1"/>
          </p:nvPr>
        </p:nvSpPr>
        <p:spPr>
          <a:xfrm>
            <a:off x="2133600" y="1600200"/>
            <a:ext cx="65532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Як пояснити, чому температура повітря над головою людини на 1 – 1,5 </a:t>
            </a:r>
            <a:r>
              <a:rPr lang="uk-UA" baseline="30000" dirty="0" err="1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вища за температуру навколишнього середовища?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 descr="http://images04.kurier.at/46-49706900.jpg/16.433.286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 l="8667" r="11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Заголовок 1"/>
          <p:cNvSpPr>
            <a:spLocks noGrp="1"/>
          </p:cNvSpPr>
          <p:nvPr>
            <p:ph type="title"/>
          </p:nvPr>
        </p:nvSpPr>
        <p:spPr>
          <a:xfrm>
            <a:off x="762000" y="0"/>
            <a:ext cx="7467600" cy="1143000"/>
          </a:xfrm>
        </p:spPr>
        <p:txBody>
          <a:bodyPr/>
          <a:lstStyle/>
          <a:p>
            <a:pPr algn="l" eaLnBrk="1" hangingPunct="1"/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Задача </a:t>
            </a:r>
          </a:p>
        </p:txBody>
      </p:sp>
      <p:sp>
        <p:nvSpPr>
          <p:cNvPr id="8196" name="Содержимое 2"/>
          <p:cNvSpPr>
            <a:spLocks noGrp="1"/>
          </p:cNvSpPr>
          <p:nvPr>
            <p:ph idx="1"/>
          </p:nvPr>
        </p:nvSpPr>
        <p:spPr>
          <a:xfrm>
            <a:off x="2057400" y="990600"/>
            <a:ext cx="6629400" cy="51355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uk-UA" smtClean="0">
                <a:latin typeface="Times New Roman" pitchFamily="18" charset="0"/>
                <a:cs typeface="Times New Roman" pitchFamily="18" charset="0"/>
              </a:rPr>
              <a:t>Яку кількість теплоти виділяє людський організм за добу, якщо цього тепла достатньо, щоб довести до кипіння 33 л крижаної води (Використовувати знання з фізики).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5" descr="http://images04.kurier.at/46-49706900.jpg/16.433.286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 l="8667" r="11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Заголовок 1"/>
          <p:cNvSpPr>
            <a:spLocks noGrp="1"/>
          </p:cNvSpPr>
          <p:nvPr>
            <p:ph type="title"/>
          </p:nvPr>
        </p:nvSpPr>
        <p:spPr>
          <a:xfrm>
            <a:off x="533400" y="0"/>
            <a:ext cx="7696200" cy="762000"/>
          </a:xfrm>
        </p:spPr>
        <p:txBody>
          <a:bodyPr/>
          <a:lstStyle/>
          <a:p>
            <a:pPr algn="l" eaLnBrk="1" hangingPunct="1"/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Розв'язок</a:t>
            </a:r>
            <a:endParaRPr lang="uk-UA" sz="4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20" name="Содержимое 2"/>
          <p:cNvSpPr>
            <a:spLocks noGrp="1"/>
          </p:cNvSpPr>
          <p:nvPr>
            <p:ph idx="1"/>
          </p:nvPr>
        </p:nvSpPr>
        <p:spPr>
          <a:xfrm>
            <a:off x="1905000" y="838200"/>
            <a:ext cx="7010400" cy="5287963"/>
          </a:xfrm>
        </p:spPr>
        <p:txBody>
          <a:bodyPr/>
          <a:lstStyle/>
          <a:p>
            <a:pPr eaLnBrk="1" hangingPunct="1"/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uk-UA" sz="2800" smtClean="0">
                <a:latin typeface="Times New Roman" pitchFamily="18" charset="0"/>
                <a:cs typeface="Times New Roman" pitchFamily="18" charset="0"/>
              </a:rPr>
              <a:t> = С</a:t>
            </a:r>
            <a:r>
              <a:rPr lang="uk-UA" sz="2800" baseline="-25000" smtClean="0">
                <a:latin typeface="Times New Roman" pitchFamily="18" charset="0"/>
                <a:cs typeface="Times New Roman" pitchFamily="18" charset="0"/>
              </a:rPr>
              <a:t>х </a:t>
            </a:r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m </a:t>
            </a:r>
            <a:r>
              <a:rPr lang="uk-UA" sz="280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uk-UA" sz="2800" baseline="-250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280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uk-UA" sz="2800" baseline="-2500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uk-UA" sz="280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28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uk-UA" sz="2800" smtClean="0">
                <a:latin typeface="Times New Roman" pitchFamily="18" charset="0"/>
                <a:cs typeface="Times New Roman" pitchFamily="18" charset="0"/>
              </a:rPr>
              <a:t> – кількість теплоти</a:t>
            </a:r>
            <a:endParaRPr lang="en-US" sz="28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uk-UA" sz="2800" smtClean="0">
                <a:latin typeface="Times New Roman" pitchFamily="18" charset="0"/>
                <a:cs typeface="Times New Roman" pitchFamily="18" charset="0"/>
              </a:rPr>
              <a:t> - теплоємкість</a:t>
            </a:r>
            <a:endParaRPr lang="en-US" sz="28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uk-UA" sz="2800" smtClean="0">
                <a:latin typeface="Times New Roman" pitchFamily="18" charset="0"/>
                <a:cs typeface="Times New Roman" pitchFamily="18" charset="0"/>
              </a:rPr>
              <a:t> – маса тіла</a:t>
            </a:r>
            <a:endParaRPr lang="en-US" sz="28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uk-UA" sz="2800" baseline="-2500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smtClean="0">
                <a:latin typeface="Times New Roman" pitchFamily="18" charset="0"/>
                <a:cs typeface="Times New Roman" pitchFamily="18" charset="0"/>
              </a:rPr>
              <a:t>– початкова </a:t>
            </a:r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t</a:t>
            </a:r>
          </a:p>
          <a:p>
            <a:pPr eaLnBrk="1" hangingPunct="1"/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uk-UA" sz="2800" baseline="-250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smtClean="0">
                <a:latin typeface="Times New Roman" pitchFamily="18" charset="0"/>
                <a:cs typeface="Times New Roman" pitchFamily="18" charset="0"/>
              </a:rPr>
              <a:t>– кінцева </a:t>
            </a:r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t</a:t>
            </a:r>
          </a:p>
          <a:p>
            <a:pPr eaLnBrk="1" hangingPunct="1"/>
            <a:r>
              <a:rPr lang="uk-UA" sz="2800" smtClean="0">
                <a:latin typeface="Times New Roman" pitchFamily="18" charset="0"/>
                <a:cs typeface="Times New Roman" pitchFamily="18" charset="0"/>
              </a:rPr>
              <a:t>Теплоємкість – це кількість теплоти, яка необхідна для нагрівання 1 г або 1 кг речовини на 1 </a:t>
            </a:r>
            <a:r>
              <a:rPr lang="uk-UA" sz="2800" baseline="3000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uk-UA" sz="2800" smtClean="0">
                <a:latin typeface="Times New Roman" pitchFamily="18" charset="0"/>
                <a:cs typeface="Times New Roman" pitchFamily="18" charset="0"/>
              </a:rPr>
              <a:t>С.</a:t>
            </a:r>
          </a:p>
          <a:p>
            <a:pPr eaLnBrk="1" hangingPunct="1"/>
            <a:r>
              <a:rPr lang="uk-UA" sz="2800" smtClean="0">
                <a:latin typeface="Times New Roman" pitchFamily="18" charset="0"/>
                <a:cs typeface="Times New Roman" pitchFamily="18" charset="0"/>
              </a:rPr>
              <a:t>Ця величина для води 4200 Дж/кг*град</a:t>
            </a:r>
          </a:p>
          <a:p>
            <a:pPr algn="ctr" eaLnBrk="1" hangingPunct="1">
              <a:buFontTx/>
              <a:buNone/>
            </a:pP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uk-UA" sz="2800" b="1" smtClean="0">
                <a:latin typeface="Times New Roman" pitchFamily="18" charset="0"/>
                <a:cs typeface="Times New Roman" pitchFamily="18" charset="0"/>
              </a:rPr>
              <a:t> – 4200 Дж/кг*град х33 (100-0 град) = 1,38*10</a:t>
            </a:r>
            <a:r>
              <a:rPr lang="uk-UA" sz="2800" b="1" baseline="3000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uk-UA" sz="2800" b="1" smtClean="0">
                <a:latin typeface="Times New Roman" pitchFamily="18" charset="0"/>
                <a:cs typeface="Times New Roman" pitchFamily="18" charset="0"/>
              </a:rPr>
              <a:t> Дж</a:t>
            </a:r>
          </a:p>
          <a:p>
            <a:pPr eaLnBrk="1" hangingPunct="1"/>
            <a:endParaRPr lang="uk-UA" sz="280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5" descr="http://images04.kurier.at/46-49706900.jpg/16.433.286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 l="8667" r="11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Заголовок 1"/>
          <p:cNvSpPr>
            <a:spLocks noGrp="1"/>
          </p:cNvSpPr>
          <p:nvPr>
            <p:ph type="title"/>
          </p:nvPr>
        </p:nvSpPr>
        <p:spPr>
          <a:xfrm>
            <a:off x="685800" y="0"/>
            <a:ext cx="8458200" cy="1143000"/>
          </a:xfrm>
        </p:spPr>
        <p:txBody>
          <a:bodyPr/>
          <a:lstStyle/>
          <a:p>
            <a:pPr algn="l" eaLnBrk="1" hangingPunct="1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Співвідношення та складові процесів теплоутворення і тепловіддачі</a:t>
            </a:r>
          </a:p>
        </p:txBody>
      </p:sp>
      <p:sp>
        <p:nvSpPr>
          <p:cNvPr id="4" name="Арка 3"/>
          <p:cNvSpPr/>
          <p:nvPr/>
        </p:nvSpPr>
        <p:spPr bwMode="auto">
          <a:xfrm>
            <a:off x="3124200" y="1143000"/>
            <a:ext cx="2819400" cy="1524000"/>
          </a:xfrm>
          <a:prstGeom prst="blockArc">
            <a:avLst>
              <a:gd name="adj1" fmla="val 10800000"/>
              <a:gd name="adj2" fmla="val 0"/>
              <a:gd name="adj3" fmla="val 31355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uk-UA">
              <a:solidFill>
                <a:schemeClr val="tx1"/>
              </a:solidFill>
            </a:endParaRPr>
          </a:p>
        </p:txBody>
      </p:sp>
      <p:cxnSp>
        <p:nvCxnSpPr>
          <p:cNvPr id="10245" name="Прямая соединительная линия 7"/>
          <p:cNvCxnSpPr>
            <a:cxnSpLocks noChangeShapeType="1"/>
          </p:cNvCxnSpPr>
          <p:nvPr/>
        </p:nvCxnSpPr>
        <p:spPr bwMode="auto">
          <a:xfrm rot="5400000">
            <a:off x="4002087" y="1712913"/>
            <a:ext cx="1141413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1" name="Равнобедренный треугольник 10"/>
          <p:cNvSpPr/>
          <p:nvPr/>
        </p:nvSpPr>
        <p:spPr bwMode="auto">
          <a:xfrm>
            <a:off x="4419600" y="2286000"/>
            <a:ext cx="304800" cy="228600"/>
          </a:xfrm>
          <a:prstGeom prst="triangl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uk-UA">
              <a:solidFill>
                <a:schemeClr val="tx1"/>
              </a:solidFill>
            </a:endParaRPr>
          </a:p>
        </p:txBody>
      </p:sp>
      <p:grpSp>
        <p:nvGrpSpPr>
          <p:cNvPr id="2" name="Группа 15"/>
          <p:cNvGrpSpPr>
            <a:grpSpLocks/>
          </p:cNvGrpSpPr>
          <p:nvPr/>
        </p:nvGrpSpPr>
        <p:grpSpPr bwMode="auto">
          <a:xfrm>
            <a:off x="2743200" y="2133600"/>
            <a:ext cx="3581400" cy="914400"/>
            <a:chOff x="2590800" y="2971800"/>
            <a:chExt cx="3581400" cy="914400"/>
          </a:xfrm>
        </p:grpSpPr>
        <p:cxnSp>
          <p:nvCxnSpPr>
            <p:cNvPr id="10252" name="Прямая соединительная линия 9"/>
            <p:cNvCxnSpPr>
              <a:cxnSpLocks noChangeShapeType="1"/>
            </p:cNvCxnSpPr>
            <p:nvPr/>
          </p:nvCxnSpPr>
          <p:spPr bwMode="auto">
            <a:xfrm>
              <a:off x="2971800" y="2971800"/>
              <a:ext cx="2819400" cy="1588"/>
            </a:xfrm>
            <a:prstGeom prst="line">
              <a:avLst/>
            </a:prstGeom>
            <a:noFill/>
            <a:ln w="7620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10253" name="Правильный пятиугольник 11"/>
            <p:cNvSpPr>
              <a:spLocks noChangeArrowheads="1"/>
            </p:cNvSpPr>
            <p:nvPr/>
          </p:nvSpPr>
          <p:spPr bwMode="auto">
            <a:xfrm>
              <a:off x="2590800" y="2971800"/>
              <a:ext cx="762000" cy="914400"/>
            </a:xfrm>
            <a:prstGeom prst="pentagon">
              <a:avLst/>
            </a:prstGeom>
            <a:gradFill rotWithShape="1">
              <a:gsLst>
                <a:gs pos="0">
                  <a:srgbClr val="006D2A"/>
                </a:gs>
                <a:gs pos="50000">
                  <a:srgbClr val="009E41"/>
                </a:gs>
                <a:gs pos="100000">
                  <a:srgbClr val="00BD4F"/>
                </a:gs>
              </a:gsLst>
              <a:lin ang="2700000" scaled="1"/>
            </a:gra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uk-UA"/>
            </a:p>
          </p:txBody>
        </p:sp>
        <p:sp>
          <p:nvSpPr>
            <p:cNvPr id="10254" name="Правильный пятиугольник 12"/>
            <p:cNvSpPr>
              <a:spLocks noChangeArrowheads="1"/>
            </p:cNvSpPr>
            <p:nvPr/>
          </p:nvSpPr>
          <p:spPr bwMode="auto">
            <a:xfrm>
              <a:off x="5410200" y="2971800"/>
              <a:ext cx="762000" cy="914400"/>
            </a:xfrm>
            <a:prstGeom prst="pentagon">
              <a:avLst/>
            </a:prstGeom>
            <a:gradFill rotWithShape="1">
              <a:gsLst>
                <a:gs pos="0">
                  <a:srgbClr val="006D2A"/>
                </a:gs>
                <a:gs pos="50000">
                  <a:srgbClr val="009E41"/>
                </a:gs>
                <a:gs pos="100000">
                  <a:srgbClr val="00BD4F"/>
                </a:gs>
              </a:gsLst>
              <a:lin ang="2700000" scaled="1"/>
            </a:gra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uk-UA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2743200" y="3200400"/>
              <a:ext cx="457200" cy="4616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ru-RU" sz="2400" b="1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1</a:t>
              </a:r>
              <a:endParaRPr lang="ru-RU" sz="5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5562600" y="3200400"/>
              <a:ext cx="457200" cy="4616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ru-RU" sz="2400" b="1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5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0248" name="TextBox 17"/>
          <p:cNvSpPr txBox="1">
            <a:spLocks noChangeArrowheads="1"/>
          </p:cNvSpPr>
          <p:nvPr/>
        </p:nvSpPr>
        <p:spPr bwMode="auto">
          <a:xfrm>
            <a:off x="2209800" y="1524000"/>
            <a:ext cx="838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uk-UA">
                <a:latin typeface="Times New Roman" pitchFamily="18" charset="0"/>
                <a:cs typeface="Times New Roman" pitchFamily="18" charset="0"/>
              </a:rPr>
              <a:t>36 </a:t>
            </a:r>
            <a:r>
              <a:rPr lang="uk-UA" baseline="3000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uk-UA">
                <a:latin typeface="Times New Roman" pitchFamily="18" charset="0"/>
                <a:cs typeface="Times New Roman" pitchFamily="18" charset="0"/>
              </a:rPr>
              <a:t>С</a:t>
            </a:r>
          </a:p>
        </p:txBody>
      </p:sp>
      <p:sp>
        <p:nvSpPr>
          <p:cNvPr id="10249" name="TextBox 18"/>
          <p:cNvSpPr txBox="1">
            <a:spLocks noChangeArrowheads="1"/>
          </p:cNvSpPr>
          <p:nvPr/>
        </p:nvSpPr>
        <p:spPr bwMode="auto">
          <a:xfrm>
            <a:off x="5943600" y="1524000"/>
            <a:ext cx="838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uk-UA">
                <a:latin typeface="Times New Roman" pitchFamily="18" charset="0"/>
                <a:cs typeface="Times New Roman" pitchFamily="18" charset="0"/>
              </a:rPr>
              <a:t>37 </a:t>
            </a:r>
            <a:r>
              <a:rPr lang="uk-UA" baseline="3000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uk-UA">
                <a:latin typeface="Times New Roman" pitchFamily="18" charset="0"/>
                <a:cs typeface="Times New Roman" pitchFamily="18" charset="0"/>
              </a:rPr>
              <a:t>С</a:t>
            </a:r>
          </a:p>
        </p:txBody>
      </p:sp>
      <p:sp>
        <p:nvSpPr>
          <p:cNvPr id="20" name="Прямоугольник 19"/>
          <p:cNvSpPr/>
          <p:nvPr/>
        </p:nvSpPr>
        <p:spPr bwMode="auto">
          <a:xfrm>
            <a:off x="152400" y="2895600"/>
            <a:ext cx="4343400" cy="3962400"/>
          </a:xfrm>
          <a:prstGeom prst="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r>
              <a:rPr lang="uk-UA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Хімічна  теплорегуляція</a:t>
            </a:r>
          </a:p>
          <a:p>
            <a:pPr eaLnBrk="0" hangingPunct="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uk-UA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Клітинний метаболізм</a:t>
            </a:r>
          </a:p>
          <a:p>
            <a:pPr eaLnBrk="0" hangingPunct="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uk-UA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Катаболізм вуглеводів</a:t>
            </a:r>
          </a:p>
          <a:p>
            <a:pPr eaLnBrk="0" hangingPunct="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uk-UA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Утворення АТФ</a:t>
            </a:r>
          </a:p>
          <a:p>
            <a:pPr eaLnBrk="0" hangingPunct="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uk-UA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Нервові та гуморальні впливи на клітинний метаболізм</a:t>
            </a:r>
          </a:p>
          <a:p>
            <a:pPr eaLnBrk="0" hangingPunct="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uk-UA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Робота скелетних м'язів</a:t>
            </a:r>
          </a:p>
          <a:p>
            <a:pPr eaLnBrk="0" hangingPunct="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uk-UA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Участь печінки</a:t>
            </a:r>
          </a:p>
        </p:txBody>
      </p:sp>
      <p:sp>
        <p:nvSpPr>
          <p:cNvPr id="21" name="Прямоугольник 20"/>
          <p:cNvSpPr/>
          <p:nvPr/>
        </p:nvSpPr>
        <p:spPr bwMode="auto">
          <a:xfrm>
            <a:off x="4648200" y="2895600"/>
            <a:ext cx="4343400" cy="3962400"/>
          </a:xfrm>
          <a:prstGeom prst="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r>
              <a:rPr lang="uk-UA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Фізична теплорегуляція</a:t>
            </a:r>
          </a:p>
          <a:p>
            <a:pPr eaLnBrk="0" hangingPunct="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uk-UA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Тепловипромінювання, конвекція, </a:t>
            </a:r>
            <a:r>
              <a:rPr lang="uk-UA" sz="2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теплопроведення</a:t>
            </a:r>
            <a:r>
              <a:rPr lang="uk-UA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випаровування води шкірою та легенями</a:t>
            </a:r>
          </a:p>
          <a:p>
            <a:pPr eaLnBrk="0" hangingPunct="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uk-UA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Реакція шкірних судин</a:t>
            </a:r>
          </a:p>
          <a:p>
            <a:pPr eaLnBrk="0" hangingPunct="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uk-UA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Потовиділення</a:t>
            </a:r>
          </a:p>
          <a:p>
            <a:pPr eaLnBrk="0" hangingPunct="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uk-UA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Випаровування води легенями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809</TotalTime>
  <Words>764</Words>
  <Application>Microsoft Office PowerPoint</Application>
  <PresentationFormat>Экран (4:3)</PresentationFormat>
  <Paragraphs>143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Мета:</vt:lpstr>
      <vt:lpstr>“Так-Ні”</vt:lpstr>
      <vt:lpstr>Проблемне питання</vt:lpstr>
      <vt:lpstr>Добовий ритм температури тіла людини</vt:lpstr>
      <vt:lpstr>Проблемне питання</vt:lpstr>
      <vt:lpstr>Задача </vt:lpstr>
      <vt:lpstr>Розв'язок</vt:lpstr>
      <vt:lpstr>Співвідношення та складові процесів теплоутворення і тепловіддачі</vt:lpstr>
      <vt:lpstr>Надання першої допомоги при тепловому та сонячному ударах</vt:lpstr>
      <vt:lpstr>Практична робота № 7 “Вимірювання температури тіла в різних його ділянках”</vt:lpstr>
      <vt:lpstr>Заповнити таблицю</vt:lpstr>
      <vt:lpstr>Закінчити речення</vt:lpstr>
      <vt:lpstr>ЧОМУ?</vt:lpstr>
      <vt:lpstr>Цікаво знати</vt:lpstr>
      <vt:lpstr>Слайд 16</vt:lpstr>
      <vt:lpstr>Домашнє завдання</vt:lpstr>
      <vt:lpstr>Список використаних джерел:</vt:lpstr>
      <vt:lpstr>Інтернет-ресурси: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Семья Демидових</dc:creator>
  <cp:lastModifiedBy>ADMIN</cp:lastModifiedBy>
  <cp:revision>72</cp:revision>
  <cp:lastPrinted>1601-01-01T00:00:00Z</cp:lastPrinted>
  <dcterms:created xsi:type="dcterms:W3CDTF">2016-01-09T08:01:18Z</dcterms:created>
  <dcterms:modified xsi:type="dcterms:W3CDTF">2016-02-18T06:34:50Z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