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634" autoAdjust="0"/>
  </p:normalViewPr>
  <p:slideViewPr>
    <p:cSldViewPr>
      <p:cViewPr varScale="1">
        <p:scale>
          <a:sx n="82" d="100"/>
          <a:sy n="82" d="100"/>
        </p:scale>
        <p:origin x="-4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76879-8A4C-4391-87B6-3B85139E8A5A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955D86-657E-420F-B1FA-F0D38634F7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55D86-657E-420F-B1FA-F0D38634F7D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8.jpeg"/><Relationship Id="rId9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mediclab.com.ua/index.php?newsid=12408" TargetMode="External"/><Relationship Id="rId3" Type="http://schemas.openxmlformats.org/officeDocument/2006/relationships/image" Target="../media/image8.jpeg"/><Relationship Id="rId7" Type="http://schemas.openxmlformats.org/officeDocument/2006/relationships/hyperlink" Target="https://uk.wikipedia.org/wiki/%D0%9B%D0%B0%D1%81%D1%82%D0%BE%D0%B2%D0%B8%D0%BD%D0%BD%D1%8F" TargetMode="External"/><Relationship Id="rId12" Type="http://schemas.openxmlformats.org/officeDocument/2006/relationships/hyperlink" Target="https://uk.wikipedia.org/wiki/%D0%A1%D0%B5%D0%B1%D0%BE%D1%80%D0%B5%D1%8F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pteka-traw.com/medicina-i-zdorovya-gribok-kandida.html" TargetMode="External"/><Relationship Id="rId11" Type="http://schemas.openxmlformats.org/officeDocument/2006/relationships/hyperlink" Target="http://medprice.com.ua/ukr/articles/korosta-simptomi-i-likuvannya-u-ditey-ta-doroslih-932.html" TargetMode="External"/><Relationship Id="rId5" Type="http://schemas.openxmlformats.org/officeDocument/2006/relationships/hyperlink" Target="http://medserver.com.ua/vshi" TargetMode="External"/><Relationship Id="rId10" Type="http://schemas.openxmlformats.org/officeDocument/2006/relationships/hyperlink" Target="https://uk.wikipedia.org/wiki/%D0%9A%D0%BE%D1%80%D0%BE%D1%81%D1%82%D0%B0" TargetMode="External"/><Relationship Id="rId4" Type="http://schemas.openxmlformats.org/officeDocument/2006/relationships/hyperlink" Target="https://docviewer.yandex.ua/?url=http://teacherjournal.com.ua/attachments/20248_9%D0%BA%D0%BB%D0%B0%D1%81.doc&amp;name=20248_9%D0%BA%D0%BB%D0%B0%D1%81.doc&amp;lang=uk&amp;c=56b08062ec27" TargetMode="External"/><Relationship Id="rId9" Type="http://schemas.openxmlformats.org/officeDocument/2006/relationships/hyperlink" Target="http://sperco.com.ua/ua/encyclopedia/dermatit/88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6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8" name="Picture 10" descr="http://horoshieprivychki.ru/wp-content/uploads/2015/06/wa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 flipV="1"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4365104"/>
            <a:ext cx="3682736" cy="1752600"/>
          </a:xfrm>
        </p:spPr>
        <p:txBody>
          <a:bodyPr>
            <a:noAutofit/>
          </a:bodyPr>
          <a:lstStyle/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Михайленко Тетяна Петрівна</a:t>
            </a:r>
          </a:p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біології</a:t>
            </a:r>
          </a:p>
          <a:p>
            <a:pPr algn="l"/>
            <a:r>
              <a:rPr lang="uk-UA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Дзензелівської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загальноосвітньої школи І-ІІІ ступенів </a:t>
            </a:r>
          </a:p>
          <a:p>
            <a:pPr algn="l"/>
            <a:r>
              <a:rPr lang="uk-UA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районної ради</a:t>
            </a:r>
          </a:p>
        </p:txBody>
      </p:sp>
      <p:pic>
        <p:nvPicPr>
          <p:cNvPr id="4" name="Picture 2" descr="http://www.radardanet.com/wp-content/uploads/2010/06/vichy-cosm%C3%A9ticos-produtos-vich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0"/>
            <a:ext cx="5364088" cy="679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http://palomnichestvo.net/otzyvy-o-pohude/imgs/47055-menyu-aglyutenovoy-die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92699">
            <a:off x="3752946" y="2297972"/>
            <a:ext cx="1348906" cy="1678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2" name="Picture 4" descr="http://okeydoc.ru/wp-content/uploads/2015/11/Sonnenschutz.jpg"/>
          <p:cNvPicPr>
            <a:picLocks noChangeAspect="1" noChangeArrowheads="1"/>
          </p:cNvPicPr>
          <p:nvPr/>
        </p:nvPicPr>
        <p:blipFill>
          <a:blip r:embed="rId5" cstate="print"/>
          <a:srcRect l="27957"/>
          <a:stretch>
            <a:fillRect/>
          </a:stretch>
        </p:blipFill>
        <p:spPr bwMode="auto">
          <a:xfrm>
            <a:off x="971600" y="5301208"/>
            <a:ext cx="1250848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4" name="Picture 6" descr="https://c2.staticflickr.com/4/3540/12990498803_146a34066c_b.jpg"/>
          <p:cNvPicPr>
            <a:picLocks noChangeAspect="1" noChangeArrowheads="1"/>
          </p:cNvPicPr>
          <p:nvPr/>
        </p:nvPicPr>
        <p:blipFill>
          <a:blip r:embed="rId6" cstate="print"/>
          <a:srcRect l="21439" t="1786" r="32110" b="35714"/>
          <a:stretch>
            <a:fillRect/>
          </a:stretch>
        </p:blipFill>
        <p:spPr bwMode="auto">
          <a:xfrm>
            <a:off x="0" y="3717032"/>
            <a:ext cx="1115616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0" descr="http://horoshieprivychki.ru/wp-content/uploads/2015/06/water.jpg"/>
          <p:cNvPicPr>
            <a:picLocks noChangeAspect="1" noChangeArrowheads="1"/>
          </p:cNvPicPr>
          <p:nvPr/>
        </p:nvPicPr>
        <p:blipFill>
          <a:blip r:embed="rId2" cstate="print"/>
          <a:srcRect l="42125" r="46063" b="71077"/>
          <a:stretch>
            <a:fillRect/>
          </a:stretch>
        </p:blipFill>
        <p:spPr bwMode="auto">
          <a:xfrm flipH="1" flipV="1">
            <a:off x="4211960" y="4869160"/>
            <a:ext cx="1080120" cy="1988840"/>
          </a:xfrm>
          <a:prstGeom prst="rect">
            <a:avLst/>
          </a:prstGeom>
          <a:noFill/>
        </p:spPr>
      </p:pic>
      <p:pic>
        <p:nvPicPr>
          <p:cNvPr id="17420" name="Picture 12" descr="http://www.ellf.ru/uploads/posts/2008-11/1225825726_03_11_2008_0567556001225721576_laura_peltr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418496" flipH="1">
            <a:off x="951127" y="2385870"/>
            <a:ext cx="1238927" cy="948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5976" y="260648"/>
            <a:ext cx="4788024" cy="2046089"/>
          </a:xfrm>
        </p:spPr>
        <p:txBody>
          <a:bodyPr>
            <a:no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Роль шкіри в терморегуляції. Профілактика захворювань шкіри. Практична робота № 7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“Вимірювання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температури тіла в різних його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ділянках”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7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568952" cy="25003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Які з вивчених організмів можуть завдати</a:t>
            </a:r>
          </a:p>
          <a:p>
            <a:pPr algn="ctr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шкоду шкірі людини?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8860" y="3071810"/>
            <a:ext cx="4179606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- Грибок роду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Кандида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- Воші 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18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19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Воші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916832"/>
            <a:ext cx="3571900" cy="6429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Ознаки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1916832"/>
            <a:ext cx="3571900" cy="6429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Профілактика 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702650"/>
            <a:ext cx="3571900" cy="11430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4131410"/>
            <a:ext cx="357190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5066374"/>
            <a:ext cx="3571900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4137680"/>
            <a:ext cx="357190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2708920"/>
            <a:ext cx="3571900" cy="11430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TextBox 10"/>
          <p:cNvSpPr txBox="1"/>
          <p:nvPr/>
        </p:nvSpPr>
        <p:spPr>
          <a:xfrm>
            <a:off x="827584" y="2636912"/>
            <a:ext cx="27440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Ураження окремих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ділянок шкіри,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переважно голови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6924" y="2851796"/>
            <a:ext cx="27967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Не користуватися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чужими гребінцями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04048" y="4209118"/>
            <a:ext cx="3657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Тримати волосся в чистоті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5576" y="4221088"/>
            <a:ext cx="2146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Свербіж шкіри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048" y="5137812"/>
            <a:ext cx="29309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Обмежити контакт з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хворими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500958" y="6286520"/>
            <a:ext cx="142876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Перевірити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http://fs1.uclg.ru/images/52fff78228286adc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8EB"/>
              </a:clrFrom>
              <a:clrTo>
                <a:srgbClr val="F6F8EB">
                  <a:alpha val="0"/>
                </a:srgbClr>
              </a:clrTo>
            </a:clrChange>
          </a:blip>
          <a:srcRect r="40938" b="6668"/>
          <a:stretch>
            <a:fillRect/>
          </a:stretch>
        </p:blipFill>
        <p:spPr bwMode="auto">
          <a:xfrm>
            <a:off x="7164288" y="188640"/>
            <a:ext cx="1728192" cy="1382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25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2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Грибок роду</a:t>
            </a:r>
            <a:r>
              <a:rPr kumimoji="0" lang="uk-U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uk-UA" sz="3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Кандида</a:t>
            </a:r>
            <a:endParaRPr kumimoji="0" lang="uk-UA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285860"/>
            <a:ext cx="3571900" cy="6429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Ознаки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1285860"/>
            <a:ext cx="3571900" cy="6429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Профілактика 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2071678"/>
            <a:ext cx="3571900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857496"/>
            <a:ext cx="357190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5000628" y="2071678"/>
            <a:ext cx="3571900" cy="11430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TextBox 11"/>
          <p:cNvSpPr txBox="1"/>
          <p:nvPr/>
        </p:nvSpPr>
        <p:spPr>
          <a:xfrm>
            <a:off x="785786" y="2071678"/>
            <a:ext cx="3431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Ураження ділянок шкіри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43504" y="2214554"/>
            <a:ext cx="28497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Профілактика після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відвідування лазні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5786" y="2928934"/>
            <a:ext cx="2885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Почервоніння шкіри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2910" y="3714752"/>
            <a:ext cx="357190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857224" y="3786190"/>
            <a:ext cx="1279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Свербіж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42910" y="4572008"/>
            <a:ext cx="357190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TextBox 19"/>
          <p:cNvSpPr txBox="1"/>
          <p:nvPr/>
        </p:nvSpPr>
        <p:spPr>
          <a:xfrm>
            <a:off x="857224" y="4643446"/>
            <a:ext cx="2697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Утворення виразок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2910" y="5429264"/>
            <a:ext cx="3571900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TextBox 21"/>
          <p:cNvSpPr txBox="1"/>
          <p:nvPr/>
        </p:nvSpPr>
        <p:spPr>
          <a:xfrm>
            <a:off x="857224" y="5500702"/>
            <a:ext cx="30094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Руйнування нігтьової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пластинки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500958" y="6215082"/>
            <a:ext cx="142876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Перевірити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36.media.tumblr.com/e96b907d46a07765f46c313e8deb89b8/tumblr_inline_nrf9z5sLJr1tu86r4_4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454774"/>
            <a:ext cx="2448272" cy="249450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8" grpId="0"/>
      <p:bldP spid="20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834064" cy="1143000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Робота з підручником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16832"/>
            <a:ext cx="8229600" cy="451256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Доповнити речення.</a:t>
            </a:r>
          </a:p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Наприклад:</a:t>
            </a:r>
          </a:p>
          <a:p>
            <a:pPr>
              <a:buNone/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Дерматити – запалення шкіри, викликане чинниками зовнішнього середовища, які призводять до почервоніння, </a:t>
            </a:r>
            <a:r>
              <a:rPr lang="uk-UA" sz="2400" i="1" dirty="0" err="1" smtClean="0">
                <a:latin typeface="Times New Roman" pitchFamily="18" charset="0"/>
                <a:cs typeface="Times New Roman" pitchFamily="18" charset="0"/>
              </a:rPr>
              <a:t>свербіжу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і запальних реакцій шкіри. Профілактикою є уникнення негативного впливу сонця, морозу, вітру, хімічних реакцій, бактерій.</a:t>
            </a: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Вітиліго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- …</a:t>
            </a: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Себорея - …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4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0"/>
            <a:ext cx="8229600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Лікар не встановив діагноз, але написав заключення. Допоможи дерматологу, визначте хвороби.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611560" y="1988840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Натискай на кнопки з номерами заключення та доповни епікриз хвороби.</a:t>
            </a:r>
            <a:endParaRPr kumimoji="0" lang="uk-UA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51520" y="2348880"/>
            <a:ext cx="720080" cy="64807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51520" y="2996952"/>
            <a:ext cx="720080" cy="64807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51520" y="3645024"/>
            <a:ext cx="720080" cy="64807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51520" y="4293096"/>
            <a:ext cx="720080" cy="64807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51520" y="4941168"/>
            <a:ext cx="720080" cy="64807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51520" y="5589240"/>
            <a:ext cx="720080" cy="64807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7" name="Picture 7" descr="C:\Documents and Settings\Admin\Рабочий стол\Цифрові ресурси\3 Профілактика захворювань шкіри\себоре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1484784"/>
            <a:ext cx="6638925" cy="4962525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3851920" y="2636912"/>
            <a:ext cx="1040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Себорея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51920" y="3068960"/>
            <a:ext cx="51335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Збільшення секреції сальних залоз, гормональне порушення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6" descr="C:\Documents and Settings\Admin\Рабочий стол\Цифрові ресурси\3 Профілактика захворювань шкіри\веснянк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1556792"/>
            <a:ext cx="6696744" cy="4829175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779912" y="2492896"/>
            <a:ext cx="1203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Веснянки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9912" y="2780928"/>
            <a:ext cx="3014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Порушення пігментації шкіри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71600" y="3356992"/>
            <a:ext cx="1368152" cy="5040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Перевірити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71600" y="3356992"/>
            <a:ext cx="1368152" cy="5040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Перевірити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 descr="C:\Documents and Settings\Admin\Рабочий стол\Цифрові ресурси\3 Профілактика захворювань шкіри\витиліго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7744" y="1556792"/>
            <a:ext cx="5438775" cy="4867275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971600" y="3356992"/>
            <a:ext cx="1368152" cy="5040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Перевірити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779912" y="2852936"/>
            <a:ext cx="3367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Відсутність пігменту меланіну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707904" y="2492896"/>
            <a:ext cx="1126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Витиліго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C:\Documents and Settings\Admin\Рабочий стол\Цифрові ресурси\3 Профілактика захворювань шкіри\Воші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67744" y="1700808"/>
            <a:ext cx="6624736" cy="4630514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971600" y="3356992"/>
            <a:ext cx="1368152" cy="5040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Перевірити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79912" y="3140968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Воші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79912" y="2708920"/>
            <a:ext cx="1413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Педикульоз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Documents and Settings\Admin\Рабочий стол\Цифрові ресурси\3 Профілактика захворювань шкіри\дерматити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67744" y="1628800"/>
            <a:ext cx="5976664" cy="4853463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899592" y="3356992"/>
            <a:ext cx="1368152" cy="5040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Перевірити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79912" y="2636912"/>
            <a:ext cx="1332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Дерматити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Admin\Рабочий стол\Цифрові ресурси\3 Профілактика захворювань шкіри\корост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39752" y="1124744"/>
            <a:ext cx="6624736" cy="5486400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899592" y="3356992"/>
            <a:ext cx="1368152" cy="5040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Перевірити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07904" y="2060848"/>
            <a:ext cx="1033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Короста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779912" y="2420888"/>
            <a:ext cx="2016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Коростяний кліщ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26" grpId="0" animBg="1"/>
      <p:bldP spid="26" grpId="1" animBg="1"/>
      <p:bldP spid="25" grpId="0" animBg="1"/>
      <p:bldP spid="25" grpId="1" animBg="1"/>
      <p:bldP spid="24" grpId="0" animBg="1"/>
      <p:bldP spid="33" grpId="0"/>
      <p:bldP spid="33" grpId="1"/>
      <p:bldP spid="34" grpId="0"/>
      <p:bldP spid="34" grpId="1"/>
      <p:bldP spid="23" grpId="0" animBg="1"/>
      <p:bldP spid="35" grpId="0"/>
      <p:bldP spid="35" grpId="1"/>
      <p:bldP spid="36" grpId="0"/>
      <p:bldP spid="36" grpId="1"/>
      <p:bldP spid="22" grpId="0" animBg="1"/>
      <p:bldP spid="37" grpId="0"/>
      <p:bldP spid="37" grpId="1"/>
      <p:bldP spid="21" grpId="0" animBg="1"/>
      <p:bldP spid="31" grpId="0"/>
      <p:bldP spid="31" grpId="1"/>
      <p:bldP spid="38" grpId="0"/>
      <p:bldP spid="3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Цікаво знати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Трихологи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– це лікарі-спеціалісти зі зміцнення шкіри. 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Сонячне світло корисне для шкіри, якщо воно не надмірно інтенсивне й не діє занадто довго. 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Сонячне випромінювання зміцнює імунну систему й поліпшує кровообіг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46449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Терморегуляція – врівноваженість процесів утворення і віддачі тепла організмом.</a:t>
            </a:r>
          </a:p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Хвороби шкіри – дерматити,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вітиліго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педикульоз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короста, грибкові ураження, себорея.</a:t>
            </a:r>
          </a:p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Профілактика: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Особиста гігієна.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Зменшення чинників зовнішнього середовища (сонця, вітру, морозу, бактерій).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Поповнення організму мікроелементами (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Fe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Збалансоване раціональне харчування.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Уникнення контакту з хворими.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586690" cy="1143000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Параграф 46.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Підготувати інформацію про хвороби шкіри, які не були зазначені в ході уроку, або як за зовнішнім виглядом шкіри визначити стан здоров'я.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Опрацювати завдання на сторінці 127.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>
            <a:normAutofit/>
          </a:bodyPr>
          <a:lstStyle/>
          <a:p>
            <a:pPr marL="457200" indent="-45720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Література:</a:t>
            </a:r>
          </a:p>
          <a:p>
            <a:pPr marL="457200" indent="-4572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Біологія людини. Посібник-конспект. 8 клас/ Упорядники: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Слабіцька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Н.П.,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Стахурська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В.П. – Тернопіль: Навчальна книга – Богдан, 2001. – 184 с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Нові педагогічні технології для вчителів біології. Випуск 2. – Х.: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Вид.група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“Основа”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2010. – 158 с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Розвиток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інтелекту та пізнавальної діяльності учнів на уроках біології/ Уклад. К.М.Задорожний. – Х.: Вид. група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“Основа”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2009. – 110 </a:t>
            </a: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https://docviewer.yandex.ua/?url=http%3A%2F%2Fteacherjournal.com.ua%2Fattachments%2F20248_9%25D0%25BA%25D0%25BB%25D0%25B0%25D1%2581.doc&amp;name=20248_9%D0%BA%D0%BB%D0%B0%D1%81.doc&amp;lang=uk&amp;c=56b08062ec27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18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http://medserver.com.ua/vshi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18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http://apteka-traw.com/medicina-i-zdorovya-gribok-kandida.html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18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https://uk.wikipedia.org/wiki/%D0%9B%D0%B0%D1%81%D1%82%D0%BE%D0%B2%D0%B8%D0%BD%D0%BD%D1%8F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18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http://mediclab.com.ua/index.php?newsid=12408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18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http://sperco.com.ua/ua/encyclopedia/dermatit/88/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18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https://uk.wikipedia.org/wiki/%D0%9A%D0%BE%D1%80%D0%BE%D1%81%D1%82%D0%B0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18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http://medprice.com.ua/ukr/articles/korosta-simptomi-i-likuvannya-u-ditey-ta-doroslih-932.html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18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https://uk.wikipedia.org/wiki/%D0%A1%D0%B5%D0%B1%D0%BE%D1%80%D0%B5%D1%8F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16388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442104" cy="1143000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Мета: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16832"/>
            <a:ext cx="7416824" cy="4464496"/>
          </a:xfrm>
        </p:spPr>
        <p:txBody>
          <a:bodyPr>
            <a:norm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Розкрити роль шкіри в терморегуляції організму.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З'ясувати найпоширеніші захворювання шкіри та заходи їхньої профілактики.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Розвивати вміння встановлювати причинно-наслідкові зв'язки.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Виховувати бережливе ставлення до власного здоров'я.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Группа 70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73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>
              <a:lum bright="30000"/>
            </a:blip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74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>
              <a:lum bright="30000"/>
            </a:blip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429652" cy="642918"/>
          </a:xfrm>
        </p:spPr>
        <p:txBody>
          <a:bodyPr>
            <a:normAutofit/>
          </a:bodyPr>
          <a:lstStyle/>
          <a:p>
            <a:pPr algn="l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Визначте за алгоритмом механізм терморегуляції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28926" y="714356"/>
            <a:ext cx="3214710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Якщо знижується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aseline="300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середовища, до судин шкіри по нервах надходять збудження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72264" y="785794"/>
            <a:ext cx="2214578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При цьому м'язові стінки кровоносних судин звужуються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928670"/>
            <a:ext cx="1857388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До судин шкіри не надходять нервові збудження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2071678"/>
            <a:ext cx="1857388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Відбувається гуморальна регуляція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143116"/>
            <a:ext cx="1857388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Кровоносні судини розширюються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1785926"/>
            <a:ext cx="2786082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До шкіри надходить більше крові і тепловіддача збільшується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71604" y="3000372"/>
            <a:ext cx="1857388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Кровоносні судини звужуються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72132" y="3857628"/>
            <a:ext cx="2643206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До шкіри надходить менше крові і тепловіддача зменшується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72132" y="2857496"/>
            <a:ext cx="2714644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До шкіри надходить менше крові і тепловіддача збільшується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29190" y="5214950"/>
            <a:ext cx="3857652" cy="14287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Коли температура повітря підвищується, кровоносні судини шкіри завдяки нервовій регуляції розширюються. По них протікає більше крові, через що збільшується віддача тепла організмом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28662" y="4214818"/>
            <a:ext cx="3643338" cy="11430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Коли температура повітря підвищується, кровоносні судини шкіри завдяки нервовій регуляції звужуються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Соединительная линия уступом 21"/>
          <p:cNvCxnSpPr>
            <a:stCxn id="4" idx="3"/>
            <a:endCxn id="5" idx="0"/>
          </p:cNvCxnSpPr>
          <p:nvPr/>
        </p:nvCxnSpPr>
        <p:spPr>
          <a:xfrm flipV="1">
            <a:off x="6143636" y="785794"/>
            <a:ext cx="1535917" cy="285752"/>
          </a:xfrm>
          <a:prstGeom prst="bentConnector4">
            <a:avLst>
              <a:gd name="adj1" fmla="val 13953"/>
              <a:gd name="adj2" fmla="val 17156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>
            <a:stCxn id="4" idx="1"/>
            <a:endCxn id="6" idx="0"/>
          </p:cNvCxnSpPr>
          <p:nvPr/>
        </p:nvCxnSpPr>
        <p:spPr>
          <a:xfrm rot="10800000">
            <a:off x="1428728" y="928670"/>
            <a:ext cx="1500198" cy="142876"/>
          </a:xfrm>
          <a:prstGeom prst="bentConnector4">
            <a:avLst>
              <a:gd name="adj1" fmla="val 19048"/>
              <a:gd name="adj2" fmla="val 25999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>
            <a:stCxn id="6" idx="2"/>
            <a:endCxn id="7" idx="0"/>
          </p:cNvCxnSpPr>
          <p:nvPr/>
        </p:nvCxnSpPr>
        <p:spPr>
          <a:xfrm rot="16200000" flipH="1">
            <a:off x="2321703" y="750075"/>
            <a:ext cx="428628" cy="221457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Соединительная линия уступом 41"/>
          <p:cNvCxnSpPr>
            <a:stCxn id="6" idx="1"/>
            <a:endCxn id="8" idx="0"/>
          </p:cNvCxnSpPr>
          <p:nvPr/>
        </p:nvCxnSpPr>
        <p:spPr>
          <a:xfrm rot="10800000" flipH="1" flipV="1">
            <a:off x="500034" y="1285860"/>
            <a:ext cx="642942" cy="857256"/>
          </a:xfrm>
          <a:prstGeom prst="bentConnector4">
            <a:avLst>
              <a:gd name="adj1" fmla="val -35555"/>
              <a:gd name="adj2" fmla="val 7083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Соединительная линия уступом 44"/>
          <p:cNvCxnSpPr>
            <a:stCxn id="8" idx="3"/>
            <a:endCxn id="10" idx="0"/>
          </p:cNvCxnSpPr>
          <p:nvPr/>
        </p:nvCxnSpPr>
        <p:spPr>
          <a:xfrm>
            <a:off x="2071670" y="2500306"/>
            <a:ext cx="428628" cy="50006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8" idx="2"/>
          </p:cNvCxnSpPr>
          <p:nvPr/>
        </p:nvCxnSpPr>
        <p:spPr>
          <a:xfrm rot="5400000">
            <a:off x="892943" y="3107529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stCxn id="10" idx="2"/>
          </p:cNvCxnSpPr>
          <p:nvPr/>
        </p:nvCxnSpPr>
        <p:spPr>
          <a:xfrm rot="5400000">
            <a:off x="2321703" y="3893347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7" idx="3"/>
          </p:cNvCxnSpPr>
          <p:nvPr/>
        </p:nvCxnSpPr>
        <p:spPr>
          <a:xfrm>
            <a:off x="4572000" y="2428868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>
            <a:stCxn id="10" idx="3"/>
          </p:cNvCxnSpPr>
          <p:nvPr/>
        </p:nvCxnSpPr>
        <p:spPr>
          <a:xfrm>
            <a:off x="3428992" y="3357562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stCxn id="7" idx="2"/>
          </p:cNvCxnSpPr>
          <p:nvPr/>
        </p:nvCxnSpPr>
        <p:spPr>
          <a:xfrm rot="16200000" flipH="1">
            <a:off x="3857620" y="2571744"/>
            <a:ext cx="285752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>
            <a:stCxn id="9" idx="3"/>
          </p:cNvCxnSpPr>
          <p:nvPr/>
        </p:nvCxnSpPr>
        <p:spPr>
          <a:xfrm>
            <a:off x="8358214" y="2143116"/>
            <a:ext cx="285752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9" idx="0"/>
            <a:endCxn id="5" idx="2"/>
          </p:cNvCxnSpPr>
          <p:nvPr/>
        </p:nvCxnSpPr>
        <p:spPr>
          <a:xfrm rot="5400000" flipH="1" flipV="1">
            <a:off x="7179487" y="1285860"/>
            <a:ext cx="285752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stCxn id="9" idx="2"/>
            <a:endCxn id="12" idx="0"/>
          </p:cNvCxnSpPr>
          <p:nvPr/>
        </p:nvCxnSpPr>
        <p:spPr>
          <a:xfrm rot="5400000">
            <a:off x="6768719" y="2661042"/>
            <a:ext cx="357190" cy="35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>
            <a:stCxn id="12" idx="2"/>
            <a:endCxn id="11" idx="0"/>
          </p:cNvCxnSpPr>
          <p:nvPr/>
        </p:nvCxnSpPr>
        <p:spPr>
          <a:xfrm rot="5400000">
            <a:off x="6768719" y="3696893"/>
            <a:ext cx="285752" cy="35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stCxn id="12" idx="1"/>
          </p:cNvCxnSpPr>
          <p:nvPr/>
        </p:nvCxnSpPr>
        <p:spPr>
          <a:xfrm rot="10800000" flipV="1">
            <a:off x="5072066" y="3214686"/>
            <a:ext cx="50006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>
            <a:stCxn id="11" idx="3"/>
          </p:cNvCxnSpPr>
          <p:nvPr/>
        </p:nvCxnSpPr>
        <p:spPr>
          <a:xfrm>
            <a:off x="8215338" y="4214818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>
            <a:endCxn id="14" idx="1"/>
          </p:cNvCxnSpPr>
          <p:nvPr/>
        </p:nvCxnSpPr>
        <p:spPr>
          <a:xfrm>
            <a:off x="571472" y="4786322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Соединительная линия уступом 90"/>
          <p:cNvCxnSpPr>
            <a:stCxn id="11" idx="2"/>
            <a:endCxn id="14" idx="3"/>
          </p:cNvCxnSpPr>
          <p:nvPr/>
        </p:nvCxnSpPr>
        <p:spPr>
          <a:xfrm rot="5400000">
            <a:off x="5625711" y="3518298"/>
            <a:ext cx="214314" cy="2321735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>
            <a:stCxn id="13" idx="0"/>
          </p:cNvCxnSpPr>
          <p:nvPr/>
        </p:nvCxnSpPr>
        <p:spPr>
          <a:xfrm rot="5400000" flipH="1" flipV="1">
            <a:off x="7179487" y="4679165"/>
            <a:ext cx="214314" cy="857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 rot="10800000" flipV="1">
            <a:off x="4357686" y="6357958"/>
            <a:ext cx="571504" cy="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1785918" y="428604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429388" y="500042"/>
            <a:ext cx="607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ТАК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00034" y="1643050"/>
            <a:ext cx="607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ТАК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500298" y="1500174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643306" y="2857496"/>
            <a:ext cx="607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ТАК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643438" y="2071678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143108" y="2214554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500430" y="3357562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00034" y="2928934"/>
            <a:ext cx="607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ТАК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857356" y="3714752"/>
            <a:ext cx="607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ТАК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500826" y="1500174"/>
            <a:ext cx="607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ТАК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8718884" y="1285860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1" name="Прямая соединительная линия 110"/>
          <p:cNvCxnSpPr/>
          <p:nvPr/>
        </p:nvCxnSpPr>
        <p:spPr>
          <a:xfrm rot="16200000" flipH="1">
            <a:off x="8572528" y="1500174"/>
            <a:ext cx="285752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8358214" y="2000240"/>
            <a:ext cx="607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ТАК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500826" y="2500306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8286776" y="3786190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500826" y="3571876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929190" y="3000372"/>
            <a:ext cx="607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ТАК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4929190" y="4429132"/>
            <a:ext cx="607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ТАК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85720" y="4429132"/>
            <a:ext cx="607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ТАК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7" name="Соединительная линия уступом 126"/>
          <p:cNvCxnSpPr>
            <a:stCxn id="14" idx="2"/>
            <a:endCxn id="13" idx="1"/>
          </p:cNvCxnSpPr>
          <p:nvPr/>
        </p:nvCxnSpPr>
        <p:spPr>
          <a:xfrm rot="16200000" flipH="1">
            <a:off x="3554014" y="4554142"/>
            <a:ext cx="571492" cy="217885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2786050" y="5572140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7000892" y="4786322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НІ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286248" y="6000768"/>
            <a:ext cx="607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ТАК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Овал 131"/>
          <p:cNvSpPr/>
          <p:nvPr/>
        </p:nvSpPr>
        <p:spPr>
          <a:xfrm>
            <a:off x="3857620" y="3214686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Овал 132"/>
          <p:cNvSpPr/>
          <p:nvPr/>
        </p:nvSpPr>
        <p:spPr>
          <a:xfrm>
            <a:off x="8501090" y="2357430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Овал 133"/>
          <p:cNvSpPr/>
          <p:nvPr/>
        </p:nvSpPr>
        <p:spPr>
          <a:xfrm>
            <a:off x="928662" y="3214686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Овал 134"/>
          <p:cNvSpPr/>
          <p:nvPr/>
        </p:nvSpPr>
        <p:spPr>
          <a:xfrm>
            <a:off x="4286248" y="2928934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Овал 135"/>
          <p:cNvSpPr/>
          <p:nvPr/>
        </p:nvSpPr>
        <p:spPr>
          <a:xfrm>
            <a:off x="5000628" y="2285992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Овал 136"/>
          <p:cNvSpPr/>
          <p:nvPr/>
        </p:nvSpPr>
        <p:spPr>
          <a:xfrm>
            <a:off x="8572528" y="1643050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Овал 137"/>
          <p:cNvSpPr/>
          <p:nvPr/>
        </p:nvSpPr>
        <p:spPr>
          <a:xfrm>
            <a:off x="7643834" y="4714884"/>
            <a:ext cx="642942" cy="35719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-57150"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Овал 138"/>
          <p:cNvSpPr/>
          <p:nvPr/>
        </p:nvSpPr>
        <p:spPr>
          <a:xfrm>
            <a:off x="8501090" y="4143380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" name="Овал 139"/>
          <p:cNvSpPr/>
          <p:nvPr/>
        </p:nvSpPr>
        <p:spPr>
          <a:xfrm>
            <a:off x="4786314" y="3286124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Овал 140"/>
          <p:cNvSpPr/>
          <p:nvPr/>
        </p:nvSpPr>
        <p:spPr>
          <a:xfrm>
            <a:off x="2428860" y="3786190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Овал 141"/>
          <p:cNvSpPr/>
          <p:nvPr/>
        </p:nvSpPr>
        <p:spPr>
          <a:xfrm>
            <a:off x="3786182" y="6143644"/>
            <a:ext cx="642942" cy="35719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-57150"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" name="Овал 142"/>
          <p:cNvSpPr/>
          <p:nvPr/>
        </p:nvSpPr>
        <p:spPr>
          <a:xfrm>
            <a:off x="0" y="4714884"/>
            <a:ext cx="642942" cy="35719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-57150"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214282" y="6143644"/>
            <a:ext cx="142876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Перевірити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</p:childTnLst>
        </p:cTn>
      </p:par>
    </p:tnLst>
    <p:bldLst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1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17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pic>
        <p:nvPicPr>
          <p:cNvPr id="14340" name="Picture 4" descr="http://newimages.ru/wallpapers/big_1712_oboi_list_v_kletochk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204864"/>
            <a:ext cx="7848872" cy="432048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143116"/>
            <a:ext cx="7848872" cy="435771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Організм як саморегульована біологічна система намагається позбутися надлишку тепла. У таких випадках сприймання тепла зменшується за рахунок рефлекторного скорочення з поверхні тіла.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515252" cy="1143000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Лекція-парадокс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71472" y="1412776"/>
            <a:ext cx="76581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Знайти та виправи помилки</a:t>
            </a:r>
            <a:endParaRPr kumimoji="0" lang="uk-UA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096" y="3717032"/>
            <a:ext cx="13437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віддача</a:t>
            </a:r>
            <a:endParaRPr lang="uk-UA" sz="2400" b="1" i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4509120"/>
            <a:ext cx="23439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збільшується</a:t>
            </a:r>
            <a:endParaRPr lang="uk-UA" sz="2400" b="1" i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5373216"/>
            <a:ext cx="2581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потовиділення</a:t>
            </a:r>
            <a:endParaRPr lang="uk-UA" sz="2400" b="1" i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5976" y="530120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шкіри</a:t>
            </a:r>
            <a:endParaRPr lang="uk-UA" sz="2400" b="1" i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5076056" y="4221088"/>
            <a:ext cx="1928826" cy="285752"/>
          </a:xfrm>
          <a:prstGeom prst="line">
            <a:avLst/>
          </a:prstGeom>
          <a:ln>
            <a:solidFill>
              <a:srgbClr val="FF5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4499992" y="5949280"/>
            <a:ext cx="857256" cy="142876"/>
          </a:xfrm>
          <a:prstGeom prst="line">
            <a:avLst/>
          </a:prstGeom>
          <a:ln>
            <a:solidFill>
              <a:srgbClr val="FF5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971600" y="5949280"/>
            <a:ext cx="1857388" cy="214314"/>
          </a:xfrm>
          <a:prstGeom prst="line">
            <a:avLst/>
          </a:prstGeom>
          <a:ln>
            <a:solidFill>
              <a:srgbClr val="FF5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043608" y="5085184"/>
            <a:ext cx="2071702" cy="214314"/>
          </a:xfrm>
          <a:prstGeom prst="line">
            <a:avLst/>
          </a:prstGeom>
          <a:ln>
            <a:solidFill>
              <a:srgbClr val="FF5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7524328" y="6237312"/>
            <a:ext cx="142876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Перевірити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2" name="Picture 6" descr="http://www.cdschools.org/cms/lib04/PA09000075/Centricity/Domain/1066/checkmark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40734">
            <a:off x="6372200" y="5805264"/>
            <a:ext cx="504056" cy="504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188640"/>
            <a:ext cx="5673824" cy="714356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Проблемна ситуація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3768" y="1916832"/>
            <a:ext cx="6174428" cy="42484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“В 1646 році заради забави знатних гостей міланського герцога Моно був організований хід, який очолював хлопчик, тіло якого було пофарбовано золотою фарбою. Він уособлював собою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“золотий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вік”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розкіш замку, але потім був забутий, всю ніч провів на кам'яній підлозі, а вранці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помер”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105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 Чому так сталося?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8" name="Picture 6" descr="1700-1 (152x350, 31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241176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658128" cy="1143000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Аналіз практичної роботи № 7 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Чи однакова температура протягом дня?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Продемонструвати графіки залежності температури тіла від часу доби.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Чому різна температура тіла в залежності від часу доби?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1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20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586690" cy="1143000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Яке значення терморегуляції?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6143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Доповніть асоціативний кущ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85786" y="2500306"/>
            <a:ext cx="2357454" cy="114300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Шкіра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2857496"/>
            <a:ext cx="3000396" cy="7858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4643446"/>
            <a:ext cx="3000396" cy="785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Тепловіддача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4643446"/>
            <a:ext cx="3000396" cy="7858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9" name="Прямая со стрелкой 8"/>
          <p:cNvCxnSpPr>
            <a:stCxn id="4" idx="6"/>
            <a:endCxn id="5" idx="1"/>
          </p:cNvCxnSpPr>
          <p:nvPr/>
        </p:nvCxnSpPr>
        <p:spPr>
          <a:xfrm>
            <a:off x="3143240" y="3071810"/>
            <a:ext cx="1428760" cy="1785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5" idx="2"/>
            <a:endCxn id="7" idx="0"/>
          </p:cNvCxnSpPr>
          <p:nvPr/>
        </p:nvCxnSpPr>
        <p:spPr>
          <a:xfrm rot="5400000">
            <a:off x="4500562" y="3071810"/>
            <a:ext cx="1000132" cy="21431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5" idx="2"/>
            <a:endCxn id="6" idx="0"/>
          </p:cNvCxnSpPr>
          <p:nvPr/>
        </p:nvCxnSpPr>
        <p:spPr>
          <a:xfrm rot="16200000" flipH="1">
            <a:off x="6215074" y="3500438"/>
            <a:ext cx="1000132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500958" y="6286520"/>
            <a:ext cx="142876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Перевірити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6314" y="2928934"/>
            <a:ext cx="25646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Терморегуляція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43174" y="4786322"/>
            <a:ext cx="26588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Теплоутворення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5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 на нашу шкіру впливає температура, сонячне опромінення, шкідливі речовини, віруси, бактерії, гриби?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6" name="Picture 6" descr="http://votkinsk.net/sites/default/files/vopros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4365104"/>
            <a:ext cx="1445795" cy="1979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pic>
          <p:nvPicPr>
            <p:cNvPr id="16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"/>
              <a:ext cx="9144000" cy="3861048"/>
            </a:xfrm>
            <a:prstGeom prst="rect">
              <a:avLst/>
            </a:prstGeom>
            <a:noFill/>
          </p:spPr>
        </p:pic>
        <p:pic>
          <p:nvPicPr>
            <p:cNvPr id="17" name="Picture 4" descr="http://hddesktopwallpapers.in/wp-content/uploads/2015/09/blue-water-hd.jpg"/>
            <p:cNvPicPr>
              <a:picLocks noChangeAspect="1" noChangeArrowheads="1"/>
            </p:cNvPicPr>
            <p:nvPr/>
          </p:nvPicPr>
          <p:blipFill>
            <a:blip r:embed="rId3" cstate="print"/>
            <a:srcRect t="50928"/>
            <a:stretch>
              <a:fillRect/>
            </a:stretch>
          </p:blipFill>
          <p:spPr bwMode="auto">
            <a:xfrm>
              <a:off x="0" y="2060848"/>
              <a:ext cx="9144000" cy="4797152"/>
            </a:xfrm>
            <a:prstGeom prst="rect">
              <a:avLst/>
            </a:prstGeom>
            <a:noFill/>
          </p:spPr>
        </p:pic>
      </p:grpSp>
      <p:sp>
        <p:nvSpPr>
          <p:cNvPr id="5" name="Прямоугольник 4"/>
          <p:cNvSpPr/>
          <p:nvPr/>
        </p:nvSpPr>
        <p:spPr>
          <a:xfrm>
            <a:off x="285720" y="285728"/>
            <a:ext cx="8501122" cy="621510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85720" y="2571744"/>
            <a:ext cx="3286148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500430" y="2571744"/>
            <a:ext cx="3286148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6786578" y="1857364"/>
            <a:ext cx="2000264" cy="71438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2428860" y="4143380"/>
            <a:ext cx="3929090" cy="78581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3036083" y="821513"/>
            <a:ext cx="2286016" cy="121444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ая прямоугольная выноска 19"/>
          <p:cNvSpPr/>
          <p:nvPr/>
        </p:nvSpPr>
        <p:spPr>
          <a:xfrm>
            <a:off x="6228184" y="404664"/>
            <a:ext cx="2428892" cy="1143008"/>
          </a:xfrm>
          <a:prstGeom prst="wedgeRoundRectCallout">
            <a:avLst>
              <a:gd name="adj1" fmla="val -63320"/>
              <a:gd name="adj2" fmla="val -18642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мене висип, почервоніння, нестерпний свербіж!!?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1500166" y="2714620"/>
            <a:ext cx="2428892" cy="1143008"/>
          </a:xfrm>
          <a:prstGeom prst="wedgeRoundRectCallout">
            <a:avLst>
              <a:gd name="adj1" fmla="val -55791"/>
              <a:gd name="adj2" fmla="val 85357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вас був контакт з хворим на коросту?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ая прямоугольная выноска 21"/>
          <p:cNvSpPr/>
          <p:nvPr/>
        </p:nvSpPr>
        <p:spPr>
          <a:xfrm>
            <a:off x="5868144" y="2708920"/>
            <a:ext cx="2857520" cy="1499058"/>
          </a:xfrm>
          <a:prstGeom prst="wedgeRoundRectCallout">
            <a:avLst>
              <a:gd name="adj1" fmla="val -24947"/>
              <a:gd name="adj2" fmla="val 76810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Збудник – коростяний кліщ. Раджу уникати контакту з хворими, бути обережним з чужими речами.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s00.yaplakal.com/pics/pics_original/5/4/3/6147345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5144"/>
          <a:stretch>
            <a:fillRect/>
          </a:stretch>
        </p:blipFill>
        <p:spPr bwMode="auto">
          <a:xfrm>
            <a:off x="4860032" y="4581128"/>
            <a:ext cx="2088232" cy="1953816"/>
          </a:xfrm>
          <a:prstGeom prst="rect">
            <a:avLst/>
          </a:prstGeom>
          <a:noFill/>
        </p:spPr>
      </p:pic>
      <p:pic>
        <p:nvPicPr>
          <p:cNvPr id="9220" name="Picture 4" descr="http://www.volynnews.com/files/news/2008/12-09/3657-1u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60648"/>
            <a:ext cx="2520280" cy="2169242"/>
          </a:xfrm>
          <a:prstGeom prst="rect">
            <a:avLst/>
          </a:prstGeom>
          <a:noFill/>
        </p:spPr>
      </p:pic>
      <p:pic>
        <p:nvPicPr>
          <p:cNvPr id="9222" name="Picture 6" descr="http://www.studfiles.ru/html/2706/419/html_gWBycUvdCX.R29r/htmlconvd-b6PS4j_html_5c98126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933056"/>
            <a:ext cx="3518497" cy="2592288"/>
          </a:xfrm>
          <a:prstGeom prst="rect">
            <a:avLst/>
          </a:prstGeom>
          <a:noFill/>
        </p:spPr>
      </p:pic>
      <p:pic>
        <p:nvPicPr>
          <p:cNvPr id="9226" name="Picture 10" descr="http://www.ptitclic.net/coloriagesimprimer/ccolohopital/colo1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404664"/>
            <a:ext cx="1512168" cy="20296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824</Words>
  <Application>Microsoft Office PowerPoint</Application>
  <PresentationFormat>Экран (4:3)</PresentationFormat>
  <Paragraphs>180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Роль шкіри в терморегуляції. Профілактика захворювань шкіри. Практична робота № 7 “Вимірювання температури тіла в різних його ділянках”</vt:lpstr>
      <vt:lpstr>Мета:</vt:lpstr>
      <vt:lpstr>Визначте за алгоритмом механізм терморегуляції</vt:lpstr>
      <vt:lpstr>Лекція-парадокс</vt:lpstr>
      <vt:lpstr>Проблемна ситуація</vt:lpstr>
      <vt:lpstr>Аналіз практичної роботи № 7 </vt:lpstr>
      <vt:lpstr>Яке значення терморегуляції?</vt:lpstr>
      <vt:lpstr>Слайд 8</vt:lpstr>
      <vt:lpstr>Слайд 9</vt:lpstr>
      <vt:lpstr>Слайд 10</vt:lpstr>
      <vt:lpstr>Воші </vt:lpstr>
      <vt:lpstr>Слайд 12</vt:lpstr>
      <vt:lpstr>Робота з підручником</vt:lpstr>
      <vt:lpstr>Слайд 14</vt:lpstr>
      <vt:lpstr>Цікаво знати</vt:lpstr>
      <vt:lpstr>Слайд 16</vt:lpstr>
      <vt:lpstr>Домашнє завдання</vt:lpstr>
      <vt:lpstr>Список використаних джерел:</vt:lpstr>
      <vt:lpstr>Інтернет-ресурси: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шкіри в терморегуляції. Профілактика захворювань шкіри. Практична робота № 7 “Вимірювання температури тіла в різних його ділянках”</dc:title>
  <dc:creator>Семья Демидових</dc:creator>
  <cp:lastModifiedBy>ADMIN</cp:lastModifiedBy>
  <cp:revision>72</cp:revision>
  <dcterms:created xsi:type="dcterms:W3CDTF">2016-01-09T17:15:13Z</dcterms:created>
  <dcterms:modified xsi:type="dcterms:W3CDTF">2016-02-18T06:36:30Z</dcterms:modified>
</cp:coreProperties>
</file>