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4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71" r:id="rId13"/>
    <p:sldId id="266" r:id="rId14"/>
    <p:sldId id="267" r:id="rId15"/>
    <p:sldId id="268" r:id="rId16"/>
    <p:sldId id="272" r:id="rId17"/>
    <p:sldId id="273" r:id="rId18"/>
    <p:sldId id="277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09" autoAdjust="0"/>
  </p:normalViewPr>
  <p:slideViewPr>
    <p:cSldViewPr>
      <p:cViewPr>
        <p:scale>
          <a:sx n="65" d="100"/>
          <a:sy n="65" d="100"/>
        </p:scale>
        <p:origin x="-1536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08.04.2015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0"/>
            <a:ext cx="7854696" cy="6572272"/>
          </a:xfrm>
        </p:spPr>
        <p:txBody>
          <a:bodyPr/>
          <a:lstStyle/>
          <a:p>
            <a:r>
              <a:rPr lang="uk-UA" sz="2800" dirty="0" smtClean="0">
                <a:solidFill>
                  <a:schemeClr val="accent5"/>
                </a:solidFill>
              </a:rPr>
              <a:t> </a:t>
            </a:r>
          </a:p>
          <a:p>
            <a:r>
              <a:rPr lang="uk-UA" sz="2800" dirty="0" smtClean="0"/>
              <a:t> </a:t>
            </a:r>
            <a:r>
              <a:rPr lang="uk-UA" sz="2800" dirty="0" err="1" smtClean="0"/>
              <a:t>Міхаель</a:t>
            </a:r>
            <a:r>
              <a:rPr lang="uk-UA" sz="2800" dirty="0" smtClean="0"/>
              <a:t> </a:t>
            </a:r>
            <a:r>
              <a:rPr lang="uk-UA" sz="2800" dirty="0" err="1" smtClean="0"/>
              <a:t>Андреас</a:t>
            </a:r>
            <a:r>
              <a:rPr lang="uk-UA" sz="2800" dirty="0" smtClean="0"/>
              <a:t> Гельмут </a:t>
            </a:r>
            <a:r>
              <a:rPr lang="uk-UA" sz="2800" dirty="0" err="1" smtClean="0"/>
              <a:t>Енде</a:t>
            </a:r>
            <a:r>
              <a:rPr lang="uk-UA" sz="2800" dirty="0" smtClean="0"/>
              <a:t> </a:t>
            </a:r>
          </a:p>
          <a:p>
            <a:r>
              <a:rPr lang="uk-UA" sz="2800" dirty="0" smtClean="0"/>
              <a:t> </a:t>
            </a:r>
            <a:r>
              <a:rPr lang="uk-UA" sz="2800" dirty="0" err="1" smtClean="0"/>
              <a:t>“Джим</a:t>
            </a:r>
            <a:r>
              <a:rPr lang="uk-UA" sz="2800" dirty="0" smtClean="0"/>
              <a:t> Ґудзик і машиніст </a:t>
            </a:r>
            <a:r>
              <a:rPr lang="uk-UA" sz="2800" dirty="0" err="1" smtClean="0"/>
              <a:t>Лукас”</a:t>
            </a:r>
            <a:r>
              <a:rPr lang="uk-UA" sz="2800" dirty="0" smtClean="0"/>
              <a:t>. </a:t>
            </a:r>
          </a:p>
          <a:p>
            <a:r>
              <a:rPr lang="uk-UA" sz="2800" dirty="0" smtClean="0"/>
              <a:t>Моральні цінності, що утверджуються у творі.</a:t>
            </a:r>
          </a:p>
          <a:p>
            <a:endParaRPr lang="uk-UA" sz="2400" dirty="0" smtClean="0"/>
          </a:p>
          <a:p>
            <a:endParaRPr lang="uk-UA" sz="2400" dirty="0" smtClean="0"/>
          </a:p>
          <a:p>
            <a:r>
              <a:rPr lang="uk-UA" sz="1800" b="1" dirty="0" smtClean="0"/>
              <a:t>Презентацію підготувала</a:t>
            </a:r>
          </a:p>
          <a:p>
            <a:r>
              <a:rPr lang="uk-UA" sz="1800" b="1" dirty="0" smtClean="0"/>
              <a:t>вчитель світової літератури</a:t>
            </a:r>
          </a:p>
          <a:p>
            <a:r>
              <a:rPr lang="uk-UA" sz="1800" b="1" dirty="0" err="1" smtClean="0"/>
              <a:t>Степанківської</a:t>
            </a:r>
            <a:r>
              <a:rPr lang="uk-UA" sz="1800" b="1" dirty="0" smtClean="0"/>
              <a:t> ЗОШ </a:t>
            </a:r>
          </a:p>
          <a:p>
            <a:r>
              <a:rPr lang="uk-UA" sz="1800" b="1" dirty="0" smtClean="0"/>
              <a:t>І – ІІІ ступенів</a:t>
            </a:r>
          </a:p>
          <a:p>
            <a:r>
              <a:rPr lang="uk-UA" sz="1800" b="1" dirty="0" smtClean="0"/>
              <a:t>Черкаської районної ради</a:t>
            </a:r>
          </a:p>
          <a:p>
            <a:r>
              <a:rPr lang="uk-UA" sz="1800" b="1" dirty="0" smtClean="0"/>
              <a:t>Черкаської області</a:t>
            </a:r>
          </a:p>
          <a:p>
            <a:r>
              <a:rPr lang="uk-UA" sz="1800" b="1" dirty="0" smtClean="0"/>
              <a:t>Тищенко Людмила Петрівна</a:t>
            </a:r>
            <a:endParaRPr lang="ru-RU" sz="1800" b="1" dirty="0"/>
          </a:p>
        </p:txBody>
      </p:sp>
      <p:pic>
        <p:nvPicPr>
          <p:cNvPr id="3074" name="Picture 2" descr="C:\Documents and Settings\Администратор\Мои документы\Гудз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14554"/>
            <a:ext cx="4286216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571480"/>
          </a:xfrm>
        </p:spPr>
        <p:txBody>
          <a:bodyPr>
            <a:normAutofit fontScale="90000"/>
          </a:bodyPr>
          <a:lstStyle/>
          <a:p>
            <a:r>
              <a:rPr lang="uk-UA" sz="3200" dirty="0" smtClean="0"/>
              <a:t>Подорож </a:t>
            </a:r>
            <a:r>
              <a:rPr lang="uk-UA" sz="3200" dirty="0" err="1" smtClean="0"/>
              <a:t>Джима</a:t>
            </a:r>
            <a:r>
              <a:rPr lang="uk-UA" sz="3200" dirty="0" smtClean="0"/>
              <a:t> </a:t>
            </a:r>
            <a:r>
              <a:rPr lang="uk-UA" sz="3200" dirty="0" err="1" smtClean="0"/>
              <a:t>Гудзика</a:t>
            </a:r>
            <a:r>
              <a:rPr lang="uk-UA" sz="3200" dirty="0" smtClean="0"/>
              <a:t> та машиніста </a:t>
            </a:r>
            <a:r>
              <a:rPr lang="uk-UA" sz="3200" dirty="0" err="1" smtClean="0"/>
              <a:t>Лукаса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0042"/>
            <a:ext cx="9144000" cy="6357958"/>
          </a:xfrm>
        </p:spPr>
        <p:txBody>
          <a:bodyPr/>
          <a:lstStyle/>
          <a:p>
            <a:pPr algn="ctr"/>
            <a:r>
              <a:rPr lang="uk-UA" dirty="0" err="1" smtClean="0"/>
              <a:t>Усландія</a:t>
            </a:r>
            <a:endParaRPr lang="uk-UA" dirty="0" smtClean="0"/>
          </a:p>
          <a:p>
            <a:pPr algn="l"/>
            <a:r>
              <a:rPr lang="uk-UA" sz="1800" dirty="0" smtClean="0"/>
              <a:t>        Машиніст  </a:t>
            </a:r>
            <a:r>
              <a:rPr lang="uk-UA" sz="1800" dirty="0" err="1" smtClean="0"/>
              <a:t>Лукас</a:t>
            </a:r>
            <a:r>
              <a:rPr lang="uk-UA" sz="1800" dirty="0" smtClean="0"/>
              <a:t>                                                                             пані </a:t>
            </a:r>
            <a:r>
              <a:rPr lang="uk-UA" sz="1800" dirty="0" err="1" smtClean="0"/>
              <a:t>Ваас</a:t>
            </a:r>
            <a:endParaRPr lang="uk-UA" sz="1800" dirty="0" smtClean="0"/>
          </a:p>
          <a:p>
            <a:pPr algn="l"/>
            <a:endParaRPr lang="uk-UA" sz="1800" dirty="0" smtClean="0"/>
          </a:p>
          <a:p>
            <a:pPr algn="l"/>
            <a:endParaRPr lang="uk-UA" sz="1800" dirty="0" smtClean="0"/>
          </a:p>
          <a:p>
            <a:pPr algn="l"/>
            <a:endParaRPr lang="uk-UA" sz="1800" dirty="0" smtClean="0"/>
          </a:p>
          <a:p>
            <a:pPr algn="l"/>
            <a:r>
              <a:rPr lang="uk-UA" sz="1800" dirty="0" smtClean="0"/>
              <a:t>      </a:t>
            </a:r>
            <a:r>
              <a:rPr lang="uk-UA" sz="1800" dirty="0" err="1" smtClean="0"/>
              <a:t>паротяжиха</a:t>
            </a:r>
            <a:r>
              <a:rPr lang="uk-UA" sz="1800" dirty="0" smtClean="0"/>
              <a:t> Емма                                                                              пан </a:t>
            </a:r>
            <a:r>
              <a:rPr lang="uk-UA" sz="1800" dirty="0" err="1" smtClean="0"/>
              <a:t>Ермель</a:t>
            </a:r>
            <a:endParaRPr lang="uk-UA" sz="1800" dirty="0" smtClean="0"/>
          </a:p>
          <a:p>
            <a:pPr algn="ctr"/>
            <a:r>
              <a:rPr lang="uk-UA" sz="1800" dirty="0" smtClean="0"/>
              <a:t>Загадкова посилка</a:t>
            </a:r>
          </a:p>
          <a:p>
            <a:pPr algn="ctr"/>
            <a:endParaRPr lang="uk-UA" sz="1800" dirty="0" smtClean="0"/>
          </a:p>
          <a:p>
            <a:pPr algn="ctr"/>
            <a:endParaRPr lang="uk-UA" sz="1800" dirty="0" smtClean="0"/>
          </a:p>
          <a:p>
            <a:pPr algn="l"/>
            <a:endParaRPr lang="uk-UA" sz="1800" dirty="0" smtClean="0"/>
          </a:p>
          <a:p>
            <a:pPr algn="l"/>
            <a:endParaRPr lang="uk-UA" sz="1800" dirty="0" smtClean="0"/>
          </a:p>
          <a:p>
            <a:pPr algn="l"/>
            <a:endParaRPr lang="ru-RU" sz="1800" dirty="0"/>
          </a:p>
        </p:txBody>
      </p:sp>
      <p:sp>
        <p:nvSpPr>
          <p:cNvPr id="4" name="Овал 3"/>
          <p:cNvSpPr/>
          <p:nvPr/>
        </p:nvSpPr>
        <p:spPr>
          <a:xfrm>
            <a:off x="3357554" y="1142984"/>
            <a:ext cx="2357454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Король </a:t>
            </a:r>
          </a:p>
          <a:p>
            <a:pPr algn="ctr"/>
            <a:r>
              <a:rPr lang="uk-UA" dirty="0" smtClean="0"/>
              <a:t>Альфонс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>
            <a:off x="2357422" y="1214422"/>
            <a:ext cx="785818" cy="2857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5786446" y="1214422"/>
            <a:ext cx="571504" cy="2857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 flipV="1">
            <a:off x="2500298" y="2143116"/>
            <a:ext cx="785818" cy="2143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786446" y="2143116"/>
            <a:ext cx="642942" cy="2143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C:\Documents and Settings\Администратор\Мои документы\large_лукас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286124"/>
            <a:ext cx="4572000" cy="31908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-500090"/>
            <a:ext cx="785164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/>
            <a:r>
              <a:rPr lang="uk-UA" dirty="0" err="1" smtClean="0"/>
              <a:t>Мигдалія</a:t>
            </a:r>
            <a:endParaRPr lang="uk-UA" dirty="0" smtClean="0"/>
          </a:p>
          <a:p>
            <a:pPr algn="l"/>
            <a:r>
              <a:rPr lang="uk-UA" sz="1800" dirty="0" smtClean="0"/>
              <a:t>         Міністерство</a:t>
            </a:r>
            <a:r>
              <a:rPr lang="uk-UA" dirty="0" smtClean="0"/>
              <a:t>                                                             </a:t>
            </a:r>
            <a:r>
              <a:rPr lang="uk-UA" sz="1800" dirty="0" smtClean="0"/>
              <a:t>Освіта</a:t>
            </a:r>
            <a:endParaRPr lang="uk-UA" dirty="0" smtClean="0"/>
          </a:p>
          <a:p>
            <a:pPr algn="l"/>
            <a:r>
              <a:rPr lang="uk-UA" sz="1800" dirty="0" smtClean="0"/>
              <a:t>           (бонзи)                                                                                    (</a:t>
            </a:r>
            <a:r>
              <a:rPr lang="uk-UA" sz="2000" dirty="0" smtClean="0"/>
              <a:t>21</a:t>
            </a:r>
            <a:r>
              <a:rPr lang="uk-UA" sz="1800" dirty="0" smtClean="0"/>
              <a:t> Квітуча Вченість)</a:t>
            </a:r>
          </a:p>
          <a:p>
            <a:pPr algn="l"/>
            <a:endParaRPr lang="uk-UA" sz="1800" dirty="0" smtClean="0"/>
          </a:p>
          <a:p>
            <a:pPr algn="l"/>
            <a:r>
              <a:rPr lang="uk-UA" sz="1800" dirty="0" smtClean="0"/>
              <a:t>                                                                     </a:t>
            </a:r>
            <a:r>
              <a:rPr lang="uk-UA" sz="2400" dirty="0" smtClean="0"/>
              <a:t>Звичаї</a:t>
            </a:r>
          </a:p>
          <a:p>
            <a:pPr algn="l"/>
            <a:endParaRPr lang="uk-UA" sz="1800" dirty="0" smtClean="0"/>
          </a:p>
          <a:p>
            <a:pPr algn="l"/>
            <a:endParaRPr lang="uk-UA" sz="1800" dirty="0" smtClean="0"/>
          </a:p>
          <a:p>
            <a:pPr algn="l"/>
            <a:endParaRPr lang="uk-UA" sz="1800" dirty="0" smtClean="0"/>
          </a:p>
          <a:p>
            <a:pPr algn="l"/>
            <a:endParaRPr lang="uk-UA" sz="1800" dirty="0" smtClean="0"/>
          </a:p>
          <a:p>
            <a:pPr algn="l"/>
            <a:endParaRPr lang="uk-UA" sz="1800" dirty="0" smtClean="0"/>
          </a:p>
          <a:p>
            <a:pPr algn="l"/>
            <a:endParaRPr lang="uk-UA" sz="1800" dirty="0" smtClean="0"/>
          </a:p>
          <a:p>
            <a:pPr algn="l"/>
            <a:endParaRPr lang="uk-UA" sz="1800" dirty="0" smtClean="0"/>
          </a:p>
          <a:p>
            <a:pPr algn="l"/>
            <a:r>
              <a:rPr lang="uk-UA" sz="2400" dirty="0" smtClean="0"/>
              <a:t>                                                   </a:t>
            </a:r>
            <a:endParaRPr lang="ru-RU" sz="2400" dirty="0"/>
          </a:p>
        </p:txBody>
      </p:sp>
      <p:sp>
        <p:nvSpPr>
          <p:cNvPr id="4" name="Овал 3"/>
          <p:cNvSpPr/>
          <p:nvPr/>
        </p:nvSpPr>
        <p:spPr>
          <a:xfrm>
            <a:off x="2571736" y="714356"/>
            <a:ext cx="3571900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Імператор </a:t>
            </a:r>
            <a:r>
              <a:rPr lang="uk-UA" dirty="0" err="1" smtClean="0">
                <a:solidFill>
                  <a:schemeClr val="tx1"/>
                </a:solidFill>
              </a:rPr>
              <a:t>Пунь</a:t>
            </a:r>
            <a:r>
              <a:rPr lang="uk-UA" dirty="0" smtClean="0">
                <a:solidFill>
                  <a:schemeClr val="tx1"/>
                </a:solidFill>
              </a:rPr>
              <a:t> </a:t>
            </a:r>
            <a:r>
              <a:rPr lang="uk-UA" dirty="0" err="1" smtClean="0">
                <a:solidFill>
                  <a:schemeClr val="tx1"/>
                </a:solidFill>
              </a:rPr>
              <a:t>Гінь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785786" y="2000240"/>
            <a:ext cx="2071702" cy="1785950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Цирк</a:t>
            </a:r>
            <a:endParaRPr lang="ru-RU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6286512" y="2000240"/>
            <a:ext cx="1928826" cy="1785950"/>
          </a:xfrm>
          <a:prstGeom prst="triangle">
            <a:avLst>
              <a:gd name="adj" fmla="val 515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Дракон-місто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286116" y="4286256"/>
            <a:ext cx="2143140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Лі Сі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-357214"/>
            <a:ext cx="7851648" cy="3572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0"/>
            <a:ext cx="7854696" cy="6858000"/>
          </a:xfrm>
        </p:spPr>
        <p:txBody>
          <a:bodyPr/>
          <a:lstStyle/>
          <a:p>
            <a:pPr algn="ctr"/>
            <a:r>
              <a:rPr lang="uk-UA" sz="2400" dirty="0" smtClean="0"/>
              <a:t>Дракон – місто</a:t>
            </a:r>
          </a:p>
          <a:p>
            <a:pPr algn="l"/>
            <a:r>
              <a:rPr lang="uk-UA" sz="1800" dirty="0" smtClean="0"/>
              <a:t>Перевтілення Емми                                                            Школа пані </a:t>
            </a:r>
            <a:r>
              <a:rPr lang="uk-UA" sz="2000" dirty="0" err="1" smtClean="0"/>
              <a:t>Мальцан</a:t>
            </a:r>
            <a:r>
              <a:rPr lang="uk-UA" sz="2000" dirty="0" smtClean="0"/>
              <a:t>      </a:t>
            </a:r>
          </a:p>
          <a:p>
            <a:pPr algn="ctr"/>
            <a:endParaRPr lang="uk-UA" sz="2000" dirty="0" smtClean="0"/>
          </a:p>
          <a:p>
            <a:pPr algn="ctr"/>
            <a:endParaRPr lang="uk-UA" sz="2000" dirty="0" smtClean="0"/>
          </a:p>
          <a:p>
            <a:pPr algn="ctr"/>
            <a:endParaRPr lang="uk-UA" sz="2000" dirty="0" smtClean="0"/>
          </a:p>
          <a:p>
            <a:pPr algn="ctr"/>
            <a:endParaRPr lang="uk-UA" sz="1800" dirty="0" smtClean="0"/>
          </a:p>
          <a:p>
            <a:pPr algn="ctr"/>
            <a:endParaRPr lang="uk-UA" sz="1800" dirty="0" smtClean="0"/>
          </a:p>
          <a:p>
            <a:pPr algn="ctr"/>
            <a:endParaRPr lang="uk-UA" sz="1800" dirty="0" smtClean="0"/>
          </a:p>
          <a:p>
            <a:pPr algn="ctr"/>
            <a:endParaRPr lang="uk-UA" sz="1800" dirty="0" smtClean="0"/>
          </a:p>
          <a:p>
            <a:pPr algn="ctr"/>
            <a:endParaRPr lang="uk-UA" sz="1800" dirty="0" smtClean="0"/>
          </a:p>
          <a:p>
            <a:pPr algn="ctr"/>
            <a:endParaRPr lang="uk-UA" sz="1800" dirty="0" smtClean="0"/>
          </a:p>
          <a:p>
            <a:pPr algn="ctr"/>
            <a:endParaRPr lang="uk-UA" sz="1800" dirty="0" smtClean="0"/>
          </a:p>
          <a:p>
            <a:pPr algn="ctr"/>
            <a:endParaRPr lang="uk-UA" sz="1800" dirty="0" smtClean="0"/>
          </a:p>
          <a:p>
            <a:pPr algn="ctr"/>
            <a:endParaRPr lang="uk-UA" sz="1800" dirty="0" smtClean="0"/>
          </a:p>
          <a:p>
            <a:pPr algn="ctr"/>
            <a:endParaRPr lang="uk-UA" sz="1800" dirty="0" smtClean="0"/>
          </a:p>
          <a:p>
            <a:pPr algn="ctr"/>
            <a:endParaRPr lang="ru-RU" sz="18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3000364" y="357166"/>
            <a:ext cx="428628" cy="1428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643570" y="357166"/>
            <a:ext cx="357190" cy="1428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4214810" y="857232"/>
            <a:ext cx="42862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3214678" y="1214422"/>
            <a:ext cx="2428892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Тринадцять </a:t>
            </a:r>
          </a:p>
          <a:p>
            <a:pPr algn="ctr"/>
            <a:r>
              <a:rPr lang="uk-UA" sz="2000" dirty="0" smtClean="0"/>
              <a:t>Лютих</a:t>
            </a:r>
            <a:endParaRPr lang="ru-RU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214686"/>
            <a:ext cx="750099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533400" y="-500090"/>
            <a:ext cx="7851648" cy="5000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0"/>
            <a:ext cx="9001156" cy="7072338"/>
          </a:xfrm>
        </p:spPr>
        <p:txBody>
          <a:bodyPr/>
          <a:lstStyle/>
          <a:p>
            <a:pPr algn="ctr"/>
            <a:r>
              <a:rPr lang="uk-UA" b="1" dirty="0" smtClean="0"/>
              <a:t>Робота в парах </a:t>
            </a:r>
          </a:p>
          <a:p>
            <a:pPr algn="l"/>
            <a:r>
              <a:rPr lang="uk-UA" dirty="0" smtClean="0"/>
              <a:t>1.За схемою сюжету казки М. </a:t>
            </a:r>
            <a:r>
              <a:rPr lang="uk-UA" dirty="0" err="1" smtClean="0"/>
              <a:t>Енде</a:t>
            </a:r>
            <a:r>
              <a:rPr lang="uk-UA" dirty="0" smtClean="0"/>
              <a:t> прослідкуйте  ті ключові моменти твору, які розкривають моральні якості </a:t>
            </a:r>
            <a:r>
              <a:rPr lang="uk-UA" dirty="0" err="1" smtClean="0"/>
              <a:t>Лукаса</a:t>
            </a:r>
            <a:r>
              <a:rPr lang="uk-UA" dirty="0" smtClean="0"/>
              <a:t> та </a:t>
            </a:r>
            <a:r>
              <a:rPr lang="uk-UA" dirty="0" err="1" smtClean="0"/>
              <a:t>Джима</a:t>
            </a:r>
            <a:r>
              <a:rPr lang="uk-UA" dirty="0" smtClean="0"/>
              <a:t>.</a:t>
            </a:r>
          </a:p>
          <a:p>
            <a:pPr algn="l"/>
            <a:r>
              <a:rPr lang="uk-UA" dirty="0" smtClean="0"/>
              <a:t>2. Запишіть якості  героїв.</a:t>
            </a:r>
          </a:p>
          <a:p>
            <a:pPr algn="l"/>
            <a:r>
              <a:rPr lang="uk-UA" dirty="0" smtClean="0"/>
              <a:t>3. Обміняйтеся зошитами з </a:t>
            </a:r>
            <a:r>
              <a:rPr lang="uk-UA" dirty="0" smtClean="0"/>
              <a:t>сусідом </a:t>
            </a:r>
            <a:r>
              <a:rPr lang="uk-UA" dirty="0" smtClean="0"/>
              <a:t>по парті.</a:t>
            </a:r>
          </a:p>
          <a:p>
            <a:pPr algn="l"/>
            <a:r>
              <a:rPr lang="uk-UA" dirty="0" smtClean="0"/>
              <a:t>4. Назвіть, які спільні та відмінні риси характеру у </a:t>
            </a:r>
            <a:r>
              <a:rPr lang="uk-UA" dirty="0" err="1" smtClean="0"/>
              <a:t>Лукаса</a:t>
            </a:r>
            <a:r>
              <a:rPr lang="uk-UA" dirty="0" smtClean="0"/>
              <a:t> та </a:t>
            </a:r>
            <a:r>
              <a:rPr lang="uk-UA" dirty="0" err="1" smtClean="0"/>
              <a:t>Джима</a:t>
            </a:r>
            <a:r>
              <a:rPr lang="uk-UA" dirty="0" smtClean="0"/>
              <a:t>.</a:t>
            </a:r>
          </a:p>
          <a:p>
            <a:pPr algn="l"/>
            <a:endParaRPr lang="uk-UA" dirty="0" smtClean="0"/>
          </a:p>
          <a:p>
            <a:pPr algn="ctr"/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643314"/>
            <a:ext cx="5929354" cy="271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-214338"/>
            <a:ext cx="7851648" cy="2143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/>
            <a:r>
              <a:rPr lang="uk-UA" b="1" dirty="0" smtClean="0"/>
              <a:t>Поміркуй!</a:t>
            </a:r>
          </a:p>
          <a:p>
            <a:pPr algn="ctr"/>
            <a:r>
              <a:rPr lang="uk-UA" dirty="0" smtClean="0"/>
              <a:t>Подолання самотності та страху для наших мандрівників – то найбільше випробування. </a:t>
            </a:r>
          </a:p>
          <a:p>
            <a:r>
              <a:rPr lang="uk-UA" dirty="0" smtClean="0"/>
              <a:t>Завдання: переглянь ілюстрації до книги, назви епізоди твору, які підтверджують нашу думку.</a:t>
            </a:r>
          </a:p>
          <a:p>
            <a:endParaRPr lang="ru-RU" dirty="0"/>
          </a:p>
        </p:txBody>
      </p:sp>
      <p:pic>
        <p:nvPicPr>
          <p:cNvPr id="1026" name="Picture 2" descr="C:\Documents and Settings\Администратор\Мои документы\i_0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643182"/>
            <a:ext cx="3071834" cy="1871666"/>
          </a:xfrm>
          <a:prstGeom prst="rect">
            <a:avLst/>
          </a:prstGeom>
          <a:noFill/>
        </p:spPr>
      </p:pic>
      <p:pic>
        <p:nvPicPr>
          <p:cNvPr id="1027" name="Picture 3" descr="C:\Documents and Settings\Администратор\Мои документы\2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786058"/>
            <a:ext cx="3643338" cy="1709742"/>
          </a:xfrm>
          <a:prstGeom prst="rect">
            <a:avLst/>
          </a:prstGeom>
          <a:noFill/>
        </p:spPr>
      </p:pic>
      <p:pic>
        <p:nvPicPr>
          <p:cNvPr id="1028" name="Picture 4" descr="C:\Documents and Settings\Администратор\Мои документы\i_0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714884"/>
            <a:ext cx="2928958" cy="1643073"/>
          </a:xfrm>
          <a:prstGeom prst="rect">
            <a:avLst/>
          </a:prstGeom>
          <a:noFill/>
        </p:spPr>
      </p:pic>
      <p:pic>
        <p:nvPicPr>
          <p:cNvPr id="1029" name="Picture 5" descr="C:\Documents and Settings\Администратор\Мои документы\3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4714884"/>
            <a:ext cx="3143272" cy="17859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-260057"/>
            <a:ext cx="785164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643998" cy="6643710"/>
          </a:xfrm>
        </p:spPr>
        <p:txBody>
          <a:bodyPr/>
          <a:lstStyle/>
          <a:p>
            <a:pPr algn="ctr"/>
            <a:r>
              <a:rPr lang="uk-UA" b="1" dirty="0" smtClean="0"/>
              <a:t>Подискутуй!</a:t>
            </a:r>
          </a:p>
          <a:p>
            <a:pPr marL="514350" indent="-514350" algn="ctr">
              <a:buAutoNum type="arabicPeriod"/>
            </a:pPr>
            <a:endParaRPr lang="uk-UA" dirty="0" smtClean="0"/>
          </a:p>
          <a:p>
            <a:pPr marL="514350" indent="-514350" algn="ctr">
              <a:buAutoNum type="arabicPeriod"/>
            </a:pPr>
            <a:endParaRPr lang="uk-UA" dirty="0" smtClean="0"/>
          </a:p>
          <a:p>
            <a:pPr marL="514350" indent="-514350" algn="ctr">
              <a:buAutoNum type="arabicPeriod"/>
            </a:pPr>
            <a:endParaRPr lang="uk-UA" dirty="0" smtClean="0"/>
          </a:p>
          <a:p>
            <a:pPr marL="514350" indent="-514350" algn="ctr">
              <a:buAutoNum type="arabicPeriod"/>
            </a:pPr>
            <a:r>
              <a:rPr lang="uk-UA" dirty="0" smtClean="0"/>
              <a:t>Знайди  </a:t>
            </a:r>
            <a:r>
              <a:rPr lang="uk-UA" dirty="0" smtClean="0"/>
              <a:t>діалог </a:t>
            </a:r>
            <a:r>
              <a:rPr lang="uk-UA" dirty="0" err="1" smtClean="0"/>
              <a:t>Джима</a:t>
            </a:r>
            <a:r>
              <a:rPr lang="uk-UA" dirty="0" smtClean="0"/>
              <a:t> і принцеси Лі Сі про освіту в тексті повісті – казки М. </a:t>
            </a:r>
            <a:r>
              <a:rPr lang="uk-UA" dirty="0" err="1" smtClean="0"/>
              <a:t>Енде</a:t>
            </a:r>
            <a:r>
              <a:rPr lang="uk-UA" dirty="0" smtClean="0"/>
              <a:t>, розіграй його в особах зі своїми однокласниками.</a:t>
            </a:r>
          </a:p>
          <a:p>
            <a:pPr marL="514350" indent="-514350" algn="ctr">
              <a:buAutoNum type="arabicPeriod"/>
            </a:pPr>
            <a:r>
              <a:rPr lang="uk-UA" dirty="0" smtClean="0"/>
              <a:t>Вислови свою думку щодо  </a:t>
            </a:r>
            <a:r>
              <a:rPr lang="uk-UA" dirty="0" smtClean="0"/>
              <a:t>порушеної проблеми</a:t>
            </a:r>
            <a:r>
              <a:rPr lang="uk-UA" dirty="0" smtClean="0"/>
              <a:t>.</a:t>
            </a:r>
          </a:p>
          <a:p>
            <a:pPr marL="514350" indent="-514350" algn="ctr">
              <a:buAutoNum type="arabicPeriod"/>
            </a:pPr>
            <a:r>
              <a:rPr lang="uk-UA" dirty="0" smtClean="0"/>
              <a:t>Спробуй  примирити </a:t>
            </a:r>
            <a:r>
              <a:rPr lang="uk-UA" dirty="0" err="1" smtClean="0"/>
              <a:t>Джима</a:t>
            </a:r>
            <a:r>
              <a:rPr lang="uk-UA" dirty="0" smtClean="0"/>
              <a:t> та принцесу Лі Сі. 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/>
            <a:r>
              <a:rPr lang="uk-UA" dirty="0" smtClean="0"/>
              <a:t>Чи потрібно дитині вчитися?</a:t>
            </a:r>
          </a:p>
          <a:p>
            <a:pPr algn="ctr"/>
            <a:r>
              <a:rPr lang="en-US" dirty="0" smtClean="0"/>
              <a:t>“ </a:t>
            </a:r>
            <a:r>
              <a:rPr lang="uk-UA" dirty="0" smtClean="0"/>
              <a:t>Мужність та  хоробрість важливіші, ніж навчання</a:t>
            </a:r>
            <a:r>
              <a:rPr lang="en-US" dirty="0" smtClean="0"/>
              <a:t>”</a:t>
            </a:r>
          </a:p>
          <a:p>
            <a:pPr algn="ctr"/>
            <a:r>
              <a:rPr lang="en-US" dirty="0" smtClean="0"/>
              <a:t>(</a:t>
            </a:r>
            <a:r>
              <a:rPr lang="uk-UA" dirty="0" err="1" smtClean="0"/>
              <a:t>Джим</a:t>
            </a:r>
            <a:r>
              <a:rPr lang="uk-UA" dirty="0" smtClean="0"/>
              <a:t> Ґудзик)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785786" y="1643050"/>
            <a:ext cx="2357454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Відсутність школи в </a:t>
            </a:r>
            <a:r>
              <a:rPr lang="uk-UA" dirty="0" err="1" smtClean="0"/>
              <a:t>Усландії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857884" y="1571612"/>
            <a:ext cx="2571768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Школа пані </a:t>
            </a:r>
            <a:r>
              <a:rPr lang="uk-UA" dirty="0" err="1" smtClean="0"/>
              <a:t>Мальцан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3428992" y="2928934"/>
            <a:ext cx="2357454" cy="2000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Розвинена система освіти в </a:t>
            </a:r>
            <a:r>
              <a:rPr lang="uk-UA" dirty="0" err="1" smtClean="0"/>
              <a:t>Мигдалії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928662" y="5500702"/>
            <a:ext cx="721523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Діалог </a:t>
            </a:r>
            <a:r>
              <a:rPr lang="uk-UA" dirty="0" err="1" smtClean="0"/>
              <a:t>Джима</a:t>
            </a:r>
            <a:r>
              <a:rPr lang="uk-UA" dirty="0" smtClean="0"/>
              <a:t> </a:t>
            </a:r>
            <a:r>
              <a:rPr lang="uk-UA" dirty="0" err="1" smtClean="0"/>
              <a:t>Гудзика</a:t>
            </a:r>
            <a:r>
              <a:rPr lang="uk-UA" dirty="0" smtClean="0"/>
              <a:t> і принцеси Лі Сі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3143240" y="1500174"/>
            <a:ext cx="428628" cy="35719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429256" y="1357298"/>
            <a:ext cx="500066" cy="4286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3893339" y="2035959"/>
            <a:ext cx="1143008" cy="714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4429124" y="5143512"/>
            <a:ext cx="357190" cy="714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5536413" y="3893347"/>
            <a:ext cx="1643074" cy="8572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14290"/>
            <a:ext cx="8786874" cy="6643710"/>
          </a:xfrm>
        </p:spPr>
        <p:txBody>
          <a:bodyPr/>
          <a:lstStyle/>
          <a:p>
            <a:pPr algn="ctr"/>
            <a:r>
              <a:rPr lang="uk-UA" b="1" dirty="0" smtClean="0"/>
              <a:t>Пофантазуй!</a:t>
            </a:r>
          </a:p>
          <a:p>
            <a:pPr algn="ctr"/>
            <a:r>
              <a:rPr lang="uk-UA" dirty="0" err="1" smtClean="0"/>
              <a:t>Джим</a:t>
            </a:r>
            <a:r>
              <a:rPr lang="uk-UA" dirty="0" smtClean="0"/>
              <a:t>  та  </a:t>
            </a:r>
            <a:r>
              <a:rPr lang="uk-UA" dirty="0" err="1" smtClean="0"/>
              <a:t>Лукас</a:t>
            </a:r>
            <a:r>
              <a:rPr lang="uk-UA" dirty="0" smtClean="0"/>
              <a:t> звільняють із полону пані </a:t>
            </a:r>
            <a:r>
              <a:rPr lang="uk-UA" dirty="0" err="1" smtClean="0"/>
              <a:t>Мальцан</a:t>
            </a:r>
            <a:r>
              <a:rPr lang="uk-UA" dirty="0" smtClean="0"/>
              <a:t>  діток різних рас та націй.</a:t>
            </a:r>
          </a:p>
          <a:p>
            <a:pPr algn="ctr"/>
            <a:r>
              <a:rPr lang="uk-UA" dirty="0" smtClean="0"/>
              <a:t>Завдання: від імені дітей склади лист подяки </a:t>
            </a:r>
            <a:r>
              <a:rPr lang="uk-UA" dirty="0" smtClean="0"/>
              <a:t>героям</a:t>
            </a:r>
            <a:endParaRPr lang="uk-UA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714620"/>
            <a:ext cx="750099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14290"/>
            <a:ext cx="7854696" cy="6357982"/>
          </a:xfrm>
        </p:spPr>
        <p:txBody>
          <a:bodyPr/>
          <a:lstStyle/>
          <a:p>
            <a:pPr algn="ctr"/>
            <a:r>
              <a:rPr lang="uk-UA" dirty="0" smtClean="0"/>
              <a:t>Інтерактивна вправа </a:t>
            </a:r>
            <a:r>
              <a:rPr lang="uk-UA" dirty="0" err="1" smtClean="0"/>
              <a:t>“Мікрофон”</a:t>
            </a:r>
            <a:endParaRPr lang="uk-UA" dirty="0" smtClean="0"/>
          </a:p>
          <a:p>
            <a:pPr algn="ctr"/>
            <a:r>
              <a:rPr lang="uk-UA" dirty="0" smtClean="0"/>
              <a:t> Продовжте речення.</a:t>
            </a:r>
          </a:p>
          <a:p>
            <a:pPr algn="ctr"/>
            <a:r>
              <a:rPr lang="uk-UA" dirty="0" smtClean="0"/>
              <a:t> - Повість – казку М. </a:t>
            </a:r>
            <a:r>
              <a:rPr lang="uk-UA" dirty="0" err="1" smtClean="0"/>
              <a:t>Енде</a:t>
            </a:r>
            <a:r>
              <a:rPr lang="uk-UA" dirty="0" smtClean="0"/>
              <a:t> </a:t>
            </a:r>
            <a:r>
              <a:rPr lang="uk-UA" dirty="0" err="1" smtClean="0"/>
              <a:t>“Джим</a:t>
            </a:r>
            <a:r>
              <a:rPr lang="uk-UA" dirty="0" smtClean="0"/>
              <a:t> Ґудзик і </a:t>
            </a:r>
            <a:r>
              <a:rPr lang="uk-UA" dirty="0" err="1" smtClean="0"/>
              <a:t>машиність</a:t>
            </a:r>
            <a:r>
              <a:rPr lang="uk-UA" dirty="0" smtClean="0"/>
              <a:t> </a:t>
            </a:r>
            <a:r>
              <a:rPr lang="uk-UA" dirty="0" err="1" smtClean="0"/>
              <a:t>Лукас”</a:t>
            </a:r>
            <a:r>
              <a:rPr lang="uk-UA" dirty="0" smtClean="0"/>
              <a:t> можна вважати сучасною казкою, тому що автор розкриває в ній такі проблеми сьогодення, як…</a:t>
            </a:r>
          </a:p>
          <a:p>
            <a:pPr algn="ctr"/>
            <a:endParaRPr lang="ru-RU" dirty="0"/>
          </a:p>
        </p:txBody>
      </p:sp>
      <p:pic>
        <p:nvPicPr>
          <p:cNvPr id="1026" name="Picture 2" descr="C:\Documents and Settings\Администратор\Мои документы\Миш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857496"/>
            <a:ext cx="4857784" cy="364333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851648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500042"/>
            <a:ext cx="7854696" cy="6072230"/>
          </a:xfrm>
        </p:spPr>
        <p:txBody>
          <a:bodyPr/>
          <a:lstStyle/>
          <a:p>
            <a:r>
              <a:rPr lang="uk-UA" dirty="0" smtClean="0"/>
              <a:t>Домашнє завдання.</a:t>
            </a:r>
          </a:p>
          <a:p>
            <a:r>
              <a:rPr lang="uk-UA" dirty="0" err="1" smtClean="0"/>
              <a:t>Джим</a:t>
            </a:r>
            <a:r>
              <a:rPr lang="uk-UA" dirty="0" smtClean="0"/>
              <a:t>  та принцеса  Лі Сі просять вас, друзі, продовжити казку – повість про їхнє майбутнє доросле життя.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500306"/>
            <a:ext cx="600079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714348" y="214290"/>
            <a:ext cx="7851648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57166"/>
            <a:ext cx="7854696" cy="5857916"/>
          </a:xfrm>
        </p:spPr>
        <p:txBody>
          <a:bodyPr>
            <a:normAutofit/>
          </a:bodyPr>
          <a:lstStyle/>
          <a:p>
            <a:pPr algn="ctr"/>
            <a:endParaRPr lang="uk-UA" sz="2400" dirty="0" smtClean="0"/>
          </a:p>
          <a:p>
            <a:pPr algn="ctr"/>
            <a:r>
              <a:rPr lang="uk-UA" sz="3200" dirty="0" smtClean="0">
                <a:solidFill>
                  <a:schemeClr val="accent5"/>
                </a:solidFill>
              </a:rPr>
              <a:t>Ідея</a:t>
            </a:r>
            <a:r>
              <a:rPr lang="uk-UA" sz="2400" dirty="0" smtClean="0"/>
              <a:t>:  Мандри та освіта – наймудріша школа життя, яка навчає нас цінувати свою родину, берегти кохання, любити Батьківщину, бути вірним другом, толерантно ставитися до представників різних рас і національностей.</a:t>
            </a:r>
          </a:p>
          <a:p>
            <a:pPr algn="ctr"/>
            <a:endParaRPr lang="uk-UA" sz="3200" dirty="0" smtClean="0">
              <a:solidFill>
                <a:schemeClr val="accent5"/>
              </a:solidFill>
            </a:endParaRPr>
          </a:p>
          <a:p>
            <a:pPr algn="ctr"/>
            <a:r>
              <a:rPr lang="uk-UA" sz="3200" dirty="0" smtClean="0">
                <a:solidFill>
                  <a:schemeClr val="accent5"/>
                </a:solidFill>
              </a:rPr>
              <a:t>       Проблеми</a:t>
            </a:r>
            <a:r>
              <a:rPr lang="uk-UA" sz="2400" dirty="0" smtClean="0"/>
              <a:t>: Зростання дитини та її взаємини зі світом ; подолання страху, самотності в моменти складних життєвих ситуацій.</a:t>
            </a:r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57166"/>
            <a:ext cx="7854696" cy="6286544"/>
          </a:xfrm>
        </p:spPr>
        <p:txBody>
          <a:bodyPr>
            <a:noAutofit/>
          </a:bodyPr>
          <a:lstStyle/>
          <a:p>
            <a:pPr algn="ctr"/>
            <a:r>
              <a:rPr lang="uk-UA" sz="2400" dirty="0" smtClean="0"/>
              <a:t>Використані джерела:</a:t>
            </a:r>
          </a:p>
          <a:p>
            <a:pPr marL="514350" indent="-514350" algn="ctr">
              <a:buAutoNum type="arabicPeriod"/>
            </a:pPr>
            <a:r>
              <a:rPr lang="uk-UA" sz="1600" dirty="0" smtClean="0"/>
              <a:t>Концепція літературної освіти в 11 – річній загальноосвітній школі (наказ МОН № 58 від 26. 01. 20011р.) // Директор школи (Шкільний світ). – 2011. - № 27/28. – с. 58 – 63.</a:t>
            </a:r>
            <a:endParaRPr lang="ru-RU" sz="1600" dirty="0" smtClean="0"/>
          </a:p>
          <a:p>
            <a:pPr marL="514350" indent="-514350" algn="ctr">
              <a:buAutoNum type="arabicPeriod"/>
            </a:pPr>
            <a:r>
              <a:rPr lang="uk-UA" sz="1600" dirty="0" err="1" smtClean="0"/>
              <a:t>Міхаель</a:t>
            </a:r>
            <a:r>
              <a:rPr lang="uk-UA" sz="1600" dirty="0" smtClean="0"/>
              <a:t> </a:t>
            </a:r>
            <a:r>
              <a:rPr lang="uk-UA" sz="1600" dirty="0" err="1" smtClean="0"/>
              <a:t>Енде</a:t>
            </a:r>
            <a:r>
              <a:rPr lang="uk-UA" sz="1600" dirty="0" smtClean="0"/>
              <a:t> </a:t>
            </a:r>
            <a:r>
              <a:rPr lang="uk-UA" sz="1600" dirty="0" err="1" smtClean="0"/>
              <a:t>“Джим</a:t>
            </a:r>
            <a:r>
              <a:rPr lang="uk-UA" sz="1600" dirty="0" smtClean="0"/>
              <a:t> Ґудзик і машиніст </a:t>
            </a:r>
            <a:r>
              <a:rPr lang="uk-UA" sz="1600" dirty="0" err="1" smtClean="0"/>
              <a:t>Лукас”</a:t>
            </a:r>
            <a:r>
              <a:rPr lang="uk-UA" sz="1600" dirty="0" smtClean="0"/>
              <a:t> Видавництво: Грані – Т. Переклад Ігоря Андрущенко</a:t>
            </a:r>
          </a:p>
          <a:p>
            <a:pPr marL="514350" indent="-514350" algn="ctr">
              <a:buAutoNum type="arabicPeriod"/>
            </a:pPr>
            <a:r>
              <a:rPr lang="uk-UA" sz="1600" dirty="0" smtClean="0"/>
              <a:t>Навчальні програми для загальноосвітніх </a:t>
            </a:r>
            <a:r>
              <a:rPr lang="uk-UA" sz="1600" dirty="0" err="1" smtClean="0"/>
              <a:t>навчалних</a:t>
            </a:r>
            <a:r>
              <a:rPr lang="uk-UA" sz="1600" dirty="0" smtClean="0"/>
              <a:t> закладів з навчанням українською мовою: Світова література. 5 – 9 класи. – К.: Видавничий дім </a:t>
            </a:r>
            <a:r>
              <a:rPr lang="uk-UA" sz="1600" dirty="0" err="1" smtClean="0"/>
              <a:t>“Освіта”</a:t>
            </a:r>
            <a:r>
              <a:rPr lang="uk-UA" sz="1600" dirty="0" smtClean="0"/>
              <a:t>, 2013. – 80 с.</a:t>
            </a:r>
          </a:p>
          <a:p>
            <a:pPr marL="514350" indent="-514350" algn="ctr">
              <a:buAutoNum type="arabicPeriod"/>
            </a:pPr>
            <a:r>
              <a:rPr lang="uk-UA" sz="1600" dirty="0" err="1" smtClean="0"/>
              <a:t>Пометун</a:t>
            </a:r>
            <a:r>
              <a:rPr lang="uk-UA" sz="1600" dirty="0" smtClean="0"/>
              <a:t> О. І. Сучасний урок. Інтерактивні технології навчання: науково – методичний посібник; (за ред. О. І. </a:t>
            </a:r>
            <a:r>
              <a:rPr lang="uk-UA" sz="1600" dirty="0" err="1" smtClean="0"/>
              <a:t>Пометун</a:t>
            </a:r>
            <a:r>
              <a:rPr lang="uk-UA" sz="1600" dirty="0" smtClean="0"/>
              <a:t>) – К.: </a:t>
            </a:r>
            <a:r>
              <a:rPr lang="uk-UA" sz="1600" dirty="0" err="1" smtClean="0"/>
              <a:t>АСК</a:t>
            </a:r>
            <a:r>
              <a:rPr lang="uk-UA" sz="1600" dirty="0" smtClean="0"/>
              <a:t>, 2004 -192 с.</a:t>
            </a:r>
          </a:p>
          <a:p>
            <a:pPr marL="514350" indent="-514350" algn="ctr">
              <a:buAutoNum type="arabicPeriod"/>
            </a:pPr>
            <a:r>
              <a:rPr lang="en-US" sz="1600" dirty="0" err="1" smtClean="0"/>
              <a:t>metodportal</a:t>
            </a:r>
            <a:r>
              <a:rPr lang="en-US" sz="1600" dirty="0" smtClean="0"/>
              <a:t>. net  </a:t>
            </a:r>
            <a:r>
              <a:rPr lang="uk-UA" sz="1600" dirty="0" smtClean="0"/>
              <a:t>Позакласне читання  М. </a:t>
            </a:r>
            <a:r>
              <a:rPr lang="uk-UA" sz="1600" dirty="0" err="1" smtClean="0"/>
              <a:t>Енде</a:t>
            </a:r>
            <a:r>
              <a:rPr lang="uk-UA" sz="1600" dirty="0" smtClean="0"/>
              <a:t>  </a:t>
            </a:r>
            <a:r>
              <a:rPr lang="uk-UA" sz="1600" dirty="0" err="1" smtClean="0"/>
              <a:t>“Джим</a:t>
            </a:r>
            <a:r>
              <a:rPr lang="uk-UA" sz="1600" dirty="0" smtClean="0"/>
              <a:t> Ґудзик і машиніст </a:t>
            </a:r>
            <a:r>
              <a:rPr lang="uk-UA" sz="1600" dirty="0" err="1" smtClean="0"/>
              <a:t>Лукас”</a:t>
            </a:r>
            <a:r>
              <a:rPr lang="uk-UA" sz="1600" dirty="0" smtClean="0"/>
              <a:t> Опубліковано: Галина </a:t>
            </a:r>
            <a:r>
              <a:rPr lang="uk-UA" sz="1600" dirty="0" err="1" smtClean="0"/>
              <a:t>Веремчук</a:t>
            </a:r>
            <a:r>
              <a:rPr lang="uk-UA" sz="1600" dirty="0" smtClean="0"/>
              <a:t>  Вт, 2014 – 11 - 25</a:t>
            </a:r>
            <a:r>
              <a:rPr lang="en-US" sz="1600" dirty="0" smtClean="0"/>
              <a:t> </a:t>
            </a:r>
            <a:endParaRPr lang="uk-UA" sz="1600" dirty="0" smtClean="0"/>
          </a:p>
          <a:p>
            <a:pPr marL="514350" indent="-514350" algn="ctr">
              <a:buAutoNum type="arabicPeriod"/>
            </a:pPr>
            <a:r>
              <a:rPr lang="en-US" sz="1600" dirty="0" smtClean="0"/>
              <a:t>www. </a:t>
            </a:r>
            <a:r>
              <a:rPr lang="en-US" sz="1600" dirty="0" err="1" smtClean="0"/>
              <a:t>kassiopeya</a:t>
            </a:r>
            <a:r>
              <a:rPr lang="en-US" sz="1600" dirty="0" smtClean="0"/>
              <a:t>.</a:t>
            </a:r>
            <a:r>
              <a:rPr lang="uk-UA" sz="1600" dirty="0" smtClean="0"/>
              <a:t> с</a:t>
            </a:r>
            <a:r>
              <a:rPr lang="en-US" sz="1600" dirty="0" err="1" smtClean="0"/>
              <a:t>om</a:t>
            </a:r>
            <a:r>
              <a:rPr lang="en-US" sz="1600" dirty="0" smtClean="0"/>
              <a:t>  </a:t>
            </a:r>
            <a:r>
              <a:rPr lang="uk-UA" sz="1600" dirty="0" err="1" smtClean="0"/>
              <a:t>Джим</a:t>
            </a:r>
            <a:r>
              <a:rPr lang="uk-UA" sz="1600" dirty="0" smtClean="0"/>
              <a:t> Ґудзик і машиніст </a:t>
            </a:r>
            <a:r>
              <a:rPr lang="uk-UA" sz="1600" dirty="0" err="1" smtClean="0"/>
              <a:t>Лукас</a:t>
            </a:r>
            <a:r>
              <a:rPr lang="uk-UA" sz="1600" dirty="0" smtClean="0"/>
              <a:t>. </a:t>
            </a:r>
            <a:r>
              <a:rPr lang="uk-UA" sz="1600" dirty="0" err="1" smtClean="0"/>
              <a:t>Міхаель</a:t>
            </a:r>
            <a:r>
              <a:rPr lang="uk-UA" sz="1600" dirty="0" smtClean="0"/>
              <a:t> </a:t>
            </a:r>
            <a:r>
              <a:rPr lang="uk-UA" sz="1600" dirty="0" err="1" smtClean="0"/>
              <a:t>Енде</a:t>
            </a:r>
            <a:r>
              <a:rPr lang="uk-UA" sz="1600" dirty="0" smtClean="0"/>
              <a:t>.</a:t>
            </a:r>
            <a:endParaRPr lang="en-US" sz="1600" dirty="0" smtClean="0"/>
          </a:p>
          <a:p>
            <a:pPr marL="514350" indent="-514350" algn="ctr">
              <a:buAutoNum type="arabicPeriod"/>
            </a:pPr>
            <a:r>
              <a:rPr lang="en-US" sz="1600" dirty="0" smtClean="0"/>
              <a:t>www. </a:t>
            </a:r>
            <a:r>
              <a:rPr lang="en-US" sz="1600" dirty="0" err="1" smtClean="0"/>
              <a:t>moippo</a:t>
            </a:r>
            <a:r>
              <a:rPr lang="en-US" sz="1600" dirty="0" smtClean="0"/>
              <a:t>.  mk. </a:t>
            </a:r>
            <a:r>
              <a:rPr lang="en-US" sz="1600" dirty="0" err="1" smtClean="0"/>
              <a:t>ua</a:t>
            </a:r>
            <a:r>
              <a:rPr lang="en-US" sz="1600" dirty="0" smtClean="0"/>
              <a:t>/</a:t>
            </a:r>
            <a:r>
              <a:rPr lang="en-US" sz="1600" dirty="0" err="1" smtClean="0"/>
              <a:t>atta</a:t>
            </a:r>
            <a:r>
              <a:rPr lang="en-US" sz="1600" dirty="0" smtClean="0"/>
              <a:t>/ article/ 1941/ </a:t>
            </a:r>
            <a:r>
              <a:rPr lang="uk-UA" sz="1600" dirty="0" smtClean="0"/>
              <a:t>ЕНДЕ</a:t>
            </a:r>
          </a:p>
          <a:p>
            <a:pPr marL="514350" indent="-514350" algn="ctr">
              <a:buAutoNum type="arabicPeriod"/>
            </a:pPr>
            <a:r>
              <a:rPr lang="en-US" sz="1600" dirty="0" err="1" smtClean="0"/>
              <a:t>fantlab</a:t>
            </a:r>
            <a:r>
              <a:rPr lang="en-US" sz="1600" dirty="0" smtClean="0"/>
              <a:t>.  </a:t>
            </a:r>
            <a:r>
              <a:rPr lang="en-US" sz="1600" dirty="0" err="1" smtClean="0"/>
              <a:t>ru</a:t>
            </a:r>
            <a:r>
              <a:rPr lang="en-US" sz="1600" dirty="0" smtClean="0"/>
              <a:t>&gt; work  226315 </a:t>
            </a:r>
            <a:r>
              <a:rPr lang="ru-RU" sz="1600" dirty="0" smtClean="0"/>
              <a:t>Михаэль </a:t>
            </a:r>
            <a:r>
              <a:rPr lang="ru-RU" sz="1600" dirty="0" err="1" smtClean="0"/>
              <a:t>Энде</a:t>
            </a:r>
            <a:r>
              <a:rPr lang="ru-RU" sz="1600" dirty="0" smtClean="0"/>
              <a:t> «Джим Пуговка и </a:t>
            </a:r>
            <a:r>
              <a:rPr lang="ru-RU" sz="1600" dirty="0" err="1" smtClean="0"/>
              <a:t>Лукас</a:t>
            </a:r>
            <a:r>
              <a:rPr lang="ru-RU" sz="1600" dirty="0" smtClean="0"/>
              <a:t>  </a:t>
            </a:r>
            <a:r>
              <a:rPr lang="ru-RU" sz="1600" smtClean="0"/>
              <a:t>- машинист</a:t>
            </a:r>
            <a:r>
              <a:rPr lang="ru-RU" sz="1600" dirty="0" smtClean="0"/>
              <a:t>» </a:t>
            </a:r>
            <a:endParaRPr lang="en-US" sz="1600" dirty="0" smtClean="0"/>
          </a:p>
          <a:p>
            <a:pPr marL="514350" indent="-514350" algn="ctr">
              <a:buAutoNum type="arabicPeriod"/>
            </a:pPr>
            <a:endParaRPr lang="uk-UA" sz="16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42910" y="0"/>
            <a:ext cx="7851648" cy="55720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533400" y="571480"/>
            <a:ext cx="7854696" cy="378621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400" dirty="0" smtClean="0"/>
              <a:t>Любі хлопчики й дівчатка, зайчики та каченята! Хто з вас ще не читав неймовірну книжку </a:t>
            </a:r>
            <a:r>
              <a:rPr lang="uk-UA" sz="2400" dirty="0" err="1" smtClean="0"/>
              <a:t>Міхаеля</a:t>
            </a:r>
            <a:r>
              <a:rPr lang="uk-UA" sz="2400" dirty="0" smtClean="0"/>
              <a:t> </a:t>
            </a:r>
            <a:r>
              <a:rPr lang="uk-UA" sz="2400" dirty="0" err="1" smtClean="0"/>
              <a:t>Енде</a:t>
            </a:r>
            <a:r>
              <a:rPr lang="uk-UA" sz="2400" dirty="0" smtClean="0"/>
              <a:t> </a:t>
            </a:r>
            <a:r>
              <a:rPr lang="uk-UA" sz="2400" dirty="0" err="1" smtClean="0"/>
              <a:t>“Джим</a:t>
            </a:r>
            <a:r>
              <a:rPr lang="uk-UA" sz="2400" dirty="0" smtClean="0"/>
              <a:t> Ґудзик і машиніст </a:t>
            </a:r>
            <a:r>
              <a:rPr lang="uk-UA" sz="2400" dirty="0" err="1" smtClean="0"/>
              <a:t>Лукас</a:t>
            </a:r>
            <a:r>
              <a:rPr lang="uk-UA" sz="2400" dirty="0" smtClean="0"/>
              <a:t>?”  Саме з неї розпочалася всесвітня слава німецького письменника, автора ряду творів для дітей. Серед них також </a:t>
            </a:r>
            <a:r>
              <a:rPr lang="uk-UA" sz="2400" dirty="0" err="1" smtClean="0"/>
              <a:t>“Момо”</a:t>
            </a:r>
            <a:r>
              <a:rPr lang="uk-UA" sz="2400" dirty="0" smtClean="0"/>
              <a:t>, “</a:t>
            </a:r>
            <a:r>
              <a:rPr lang="ru-RU" sz="2400" dirty="0" smtClean="0"/>
              <a:t>Н</a:t>
            </a:r>
            <a:r>
              <a:rPr lang="uk-UA" sz="2400" dirty="0" err="1" smtClean="0"/>
              <a:t>ескінченна</a:t>
            </a:r>
            <a:r>
              <a:rPr lang="uk-UA" sz="2400" dirty="0" smtClean="0"/>
              <a:t> </a:t>
            </a:r>
            <a:r>
              <a:rPr lang="uk-UA" sz="2400" dirty="0" err="1" smtClean="0"/>
              <a:t>історія”</a:t>
            </a:r>
            <a:r>
              <a:rPr lang="uk-UA" sz="2400" dirty="0" smtClean="0"/>
              <a:t>, </a:t>
            </a:r>
            <a:r>
              <a:rPr lang="uk-UA" sz="2400" dirty="0" err="1" smtClean="0"/>
              <a:t>“Чарівний</a:t>
            </a:r>
            <a:r>
              <a:rPr lang="uk-UA" sz="2400" dirty="0" smtClean="0"/>
              <a:t> </a:t>
            </a:r>
            <a:r>
              <a:rPr lang="uk-UA" sz="2400" dirty="0" err="1" smtClean="0"/>
              <a:t>напій”</a:t>
            </a:r>
            <a:endParaRPr lang="ru-RU" sz="2400" dirty="0"/>
          </a:p>
        </p:txBody>
      </p:sp>
      <p:pic>
        <p:nvPicPr>
          <p:cNvPr id="1027" name="Picture 3" descr="C:\Documents and Settings\Администратор\Мои документы\Енд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928934"/>
            <a:ext cx="5715040" cy="37147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533400" y="1142984"/>
            <a:ext cx="7851648" cy="2286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00042"/>
            <a:ext cx="7854696" cy="2466980"/>
          </a:xfrm>
        </p:spPr>
        <p:txBody>
          <a:bodyPr>
            <a:normAutofit/>
          </a:bodyPr>
          <a:lstStyle/>
          <a:p>
            <a:pPr algn="l"/>
            <a:r>
              <a:rPr lang="uk-UA" sz="2400" dirty="0" smtClean="0"/>
              <a:t>Якщо доросла людина пише казки дітям, то, мабуть, така особистість має бути тільки доброю. Чи не так?</a:t>
            </a:r>
          </a:p>
          <a:p>
            <a:pPr algn="l"/>
            <a:r>
              <a:rPr lang="uk-UA" sz="2400" dirty="0" smtClean="0"/>
              <a:t>Погляньте на цю фотографію. Що б ви могли сказати про </a:t>
            </a:r>
            <a:r>
              <a:rPr lang="uk-UA" sz="2400" dirty="0" err="1" smtClean="0"/>
              <a:t>Енде</a:t>
            </a:r>
            <a:r>
              <a:rPr lang="uk-UA" sz="2400" dirty="0" smtClean="0"/>
              <a:t> як про людину?</a:t>
            </a:r>
            <a:endParaRPr lang="ru-RU" sz="2400" dirty="0"/>
          </a:p>
        </p:txBody>
      </p:sp>
      <p:pic>
        <p:nvPicPr>
          <p:cNvPr id="1026" name="Picture 2" descr="C:\Documents and Settings\Администратор\Мои документы\michael-ende-605892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357430"/>
            <a:ext cx="4000496" cy="385765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0"/>
            <a:ext cx="7851648" cy="2142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85728"/>
            <a:ext cx="8324880" cy="6572272"/>
          </a:xfrm>
        </p:spPr>
        <p:txBody>
          <a:bodyPr>
            <a:normAutofit/>
          </a:bodyPr>
          <a:lstStyle/>
          <a:p>
            <a:r>
              <a:rPr lang="uk-UA" sz="2400" dirty="0" smtClean="0"/>
              <a:t>Отже, знайомимося з головним героєм книги – </a:t>
            </a:r>
            <a:r>
              <a:rPr lang="uk-UA" sz="2400" dirty="0" err="1" smtClean="0"/>
              <a:t>Джимом</a:t>
            </a:r>
            <a:r>
              <a:rPr lang="uk-UA" sz="2400" dirty="0" smtClean="0"/>
              <a:t> </a:t>
            </a:r>
            <a:r>
              <a:rPr lang="uk-UA" sz="2400" dirty="0" err="1" smtClean="0"/>
              <a:t>Гудзиком</a:t>
            </a:r>
            <a:r>
              <a:rPr lang="uk-UA" sz="2400" dirty="0" smtClean="0"/>
              <a:t>.</a:t>
            </a:r>
            <a:r>
              <a:rPr lang="en-US" sz="2400" dirty="0" smtClean="0"/>
              <a:t> </a:t>
            </a:r>
            <a:r>
              <a:rPr lang="uk-UA" sz="2400" dirty="0" smtClean="0"/>
              <a:t>Ох, цей </a:t>
            </a:r>
            <a:r>
              <a:rPr lang="uk-UA" sz="2400" dirty="0" err="1" smtClean="0"/>
              <a:t>Джим</a:t>
            </a:r>
            <a:r>
              <a:rPr lang="uk-UA" sz="2400" dirty="0" smtClean="0"/>
              <a:t>! Скільки ще небезпечних  пригод буде в нього! Зустрінуться на його шляху: і дракони, і принцеси,  багато чого іншого. А чому наш герой -  Ґудзик? Зараз ви допоможете знайти розгадку його імені.</a:t>
            </a:r>
          </a:p>
          <a:p>
            <a:endParaRPr lang="uk-UA" sz="2400" dirty="0" smtClean="0"/>
          </a:p>
          <a:p>
            <a:endParaRPr lang="uk-UA" sz="2400" dirty="0" smtClean="0"/>
          </a:p>
          <a:p>
            <a:endParaRPr lang="uk-UA" sz="2400" dirty="0" smtClean="0"/>
          </a:p>
          <a:p>
            <a:r>
              <a:rPr lang="uk-UA" sz="2400" dirty="0" smtClean="0"/>
              <a:t>Літературна гра </a:t>
            </a:r>
          </a:p>
          <a:p>
            <a:r>
              <a:rPr lang="uk-UA" sz="2400" dirty="0" err="1" smtClean="0"/>
              <a:t>“Чи</a:t>
            </a:r>
            <a:r>
              <a:rPr lang="uk-UA" sz="2400" dirty="0" smtClean="0"/>
              <a:t> уважний ти читач?”</a:t>
            </a:r>
          </a:p>
          <a:p>
            <a:r>
              <a:rPr lang="uk-UA" sz="2400" dirty="0" smtClean="0"/>
              <a:t>Виправ допущені помилки в тексті.</a:t>
            </a:r>
          </a:p>
          <a:p>
            <a:r>
              <a:rPr lang="uk-UA" sz="2400" dirty="0" smtClean="0"/>
              <a:t>“У </a:t>
            </a:r>
            <a:r>
              <a:rPr lang="uk-UA" sz="2400" dirty="0" err="1" smtClean="0"/>
              <a:t>Джима</a:t>
            </a:r>
            <a:r>
              <a:rPr lang="uk-UA" sz="2400" dirty="0" smtClean="0"/>
              <a:t> щоразу на одному й тому місці одягу була  величезна кишеня. Разів сто пані </a:t>
            </a:r>
            <a:r>
              <a:rPr lang="uk-UA" sz="2400" dirty="0" err="1" smtClean="0"/>
              <a:t>Ваас</a:t>
            </a:r>
            <a:r>
              <a:rPr lang="uk-UA" sz="2400" dirty="0" smtClean="0"/>
              <a:t> приставляла  до неї носовичка, однак той щоразу кудись зникав, а кишеня лишалася . Врешті – решт </a:t>
            </a:r>
            <a:r>
              <a:rPr lang="uk-UA" sz="2400" dirty="0" err="1" smtClean="0"/>
              <a:t>Ваас</a:t>
            </a:r>
            <a:r>
              <a:rPr lang="uk-UA" sz="2400" dirty="0" smtClean="0"/>
              <a:t> зашила її і зробила з одного боку дірку, з іншого пришила велику </a:t>
            </a:r>
            <a:r>
              <a:rPr lang="uk-UA" sz="2400" dirty="0" err="1" smtClean="0"/>
              <a:t>аплікацію.”</a:t>
            </a:r>
            <a:endParaRPr lang="ru-RU" sz="2400" dirty="0"/>
          </a:p>
        </p:txBody>
      </p:sp>
      <p:pic>
        <p:nvPicPr>
          <p:cNvPr id="2051" name="Picture 3" descr="C:\Documents and Settings\Администратор\Мои документы\shop_items_catalog_image17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14554"/>
            <a:ext cx="3429024" cy="25003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85164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/>
            <a:r>
              <a:rPr lang="uk-UA" dirty="0" smtClean="0"/>
              <a:t>Літературознавча розминка</a:t>
            </a:r>
          </a:p>
          <a:p>
            <a:pPr algn="ctr"/>
            <a:r>
              <a:rPr lang="uk-UA" dirty="0" smtClean="0"/>
              <a:t>Жанр твору </a:t>
            </a:r>
            <a:r>
              <a:rPr lang="uk-UA" dirty="0" err="1" smtClean="0"/>
              <a:t>Енде</a:t>
            </a:r>
            <a:r>
              <a:rPr lang="uk-UA" dirty="0" smtClean="0"/>
              <a:t> </a:t>
            </a:r>
            <a:r>
              <a:rPr lang="uk-UA" dirty="0" err="1" smtClean="0"/>
              <a:t>“Джим</a:t>
            </a:r>
            <a:r>
              <a:rPr lang="uk-UA" dirty="0" smtClean="0"/>
              <a:t> Ґудзик і машиніст </a:t>
            </a:r>
            <a:r>
              <a:rPr lang="uk-UA" dirty="0" err="1" smtClean="0"/>
              <a:t>Лукас”</a:t>
            </a:r>
            <a:r>
              <a:rPr lang="uk-UA" dirty="0" smtClean="0"/>
              <a:t> – пригодницька повість – казка. Давайте доведемо цю думку, </a:t>
            </a:r>
          </a:p>
          <a:p>
            <a:pPr algn="ctr"/>
            <a:r>
              <a:rPr lang="uk-UA" dirty="0" smtClean="0"/>
              <a:t>Заповнивши таблицю</a:t>
            </a:r>
            <a:r>
              <a:rPr lang="uk-UA" dirty="0" smtClean="0"/>
              <a:t> та</a:t>
            </a:r>
            <a:r>
              <a:rPr lang="uk-UA" dirty="0" smtClean="0"/>
              <a:t> </a:t>
            </a:r>
            <a:r>
              <a:rPr lang="uk-UA" dirty="0" smtClean="0"/>
              <a:t>підтвердивши ознаки літературної казки прикладами із твору.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28662" y="2714620"/>
          <a:ext cx="6858048" cy="3786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5838"/>
                <a:gridCol w="3402210"/>
              </a:tblGrid>
              <a:tr h="968984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Ознаки літературної казки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Приклади з твору</a:t>
                      </a:r>
                      <a:endParaRPr lang="ru-RU" sz="2400" dirty="0"/>
                    </a:p>
                  </a:txBody>
                  <a:tcPr/>
                </a:tc>
              </a:tr>
              <a:tr h="436641">
                <a:tc>
                  <a:txBody>
                    <a:bodyPr/>
                    <a:lstStyle/>
                    <a:p>
                      <a:r>
                        <a:rPr lang="uk-UA" dirty="0" smtClean="0"/>
                        <a:t>Зв’язок  із сучасністю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6641">
                <a:tc>
                  <a:txBody>
                    <a:bodyPr/>
                    <a:lstStyle/>
                    <a:p>
                      <a:r>
                        <a:rPr lang="uk-UA" dirty="0" smtClean="0"/>
                        <a:t>Розлогі описи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3654">
                <a:tc>
                  <a:txBody>
                    <a:bodyPr/>
                    <a:lstStyle/>
                    <a:p>
                      <a:r>
                        <a:rPr lang="uk-UA" dirty="0" smtClean="0"/>
                        <a:t>Персонажі, яких не могло бути в народній</a:t>
                      </a:r>
                      <a:r>
                        <a:rPr lang="uk-UA" baseline="0" dirty="0" smtClean="0"/>
                        <a:t> казці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3654">
                <a:tc>
                  <a:txBody>
                    <a:bodyPr/>
                    <a:lstStyle/>
                    <a:p>
                      <a:r>
                        <a:rPr lang="uk-UA" dirty="0" smtClean="0"/>
                        <a:t>Заглиблення </a:t>
                      </a:r>
                      <a:r>
                        <a:rPr lang="uk-UA" baseline="0" dirty="0" smtClean="0"/>
                        <a:t> у внутрішній світ героя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6641">
                <a:tc>
                  <a:txBody>
                    <a:bodyPr/>
                    <a:lstStyle/>
                    <a:p>
                      <a:r>
                        <a:rPr lang="uk-UA" dirty="0" smtClean="0"/>
                        <a:t>Відкритий фінал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-1500222"/>
            <a:ext cx="7851648" cy="1428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85728"/>
            <a:ext cx="7854696" cy="5643602"/>
          </a:xfrm>
        </p:spPr>
        <p:txBody>
          <a:bodyPr>
            <a:normAutofit/>
          </a:bodyPr>
          <a:lstStyle/>
          <a:p>
            <a:r>
              <a:rPr lang="uk-UA" sz="2400" dirty="0" smtClean="0"/>
              <a:t>Установи відповідність між ознаками повісті та прикладами із твору  </a:t>
            </a:r>
            <a:r>
              <a:rPr lang="uk-UA" sz="2400" dirty="0" err="1" smtClean="0"/>
              <a:t>“Джим</a:t>
            </a:r>
            <a:r>
              <a:rPr lang="uk-UA" sz="2400" dirty="0" smtClean="0"/>
              <a:t> Ґудзик і машиніст </a:t>
            </a:r>
            <a:r>
              <a:rPr lang="uk-UA" sz="2400" dirty="0" err="1" smtClean="0"/>
              <a:t>Лукас”</a:t>
            </a:r>
            <a:endParaRPr lang="uk-UA" sz="2400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38" y="1397000"/>
          <a:ext cx="7143800" cy="5032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8183"/>
                <a:gridCol w="3655617"/>
              </a:tblGrid>
              <a:tr h="1917103"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FF0000"/>
                          </a:solidFill>
                        </a:rPr>
                        <a:t>А.  </a:t>
                      </a:r>
                      <a:r>
                        <a:rPr lang="uk-UA" dirty="0" smtClean="0"/>
                        <a:t>У повісті можуть змальовуватися кілька подій,</a:t>
                      </a:r>
                      <a:r>
                        <a:rPr lang="uk-UA" baseline="0" dirty="0" smtClean="0"/>
                        <a:t> об'єднаних  навколо одного  або кількох персонажів.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FF0000"/>
                          </a:solidFill>
                        </a:rPr>
                        <a:t>1. </a:t>
                      </a:r>
                      <a:r>
                        <a:rPr lang="uk-UA" dirty="0" smtClean="0"/>
                        <a:t>Альфонс без п'ятнадцяти  дванадцять, пан </a:t>
                      </a:r>
                      <a:r>
                        <a:rPr lang="uk-UA" dirty="0" err="1" smtClean="0"/>
                        <a:t>Ермель</a:t>
                      </a:r>
                      <a:r>
                        <a:rPr lang="uk-UA" dirty="0" smtClean="0"/>
                        <a:t>, </a:t>
                      </a:r>
                      <a:r>
                        <a:rPr lang="uk-UA" dirty="0" err="1" smtClean="0"/>
                        <a:t>Пунь</a:t>
                      </a:r>
                      <a:r>
                        <a:rPr lang="uk-UA" baseline="0" dirty="0" smtClean="0"/>
                        <a:t> </a:t>
                      </a:r>
                      <a:r>
                        <a:rPr lang="uk-UA" baseline="0" dirty="0" err="1" smtClean="0"/>
                        <a:t>Гінь</a:t>
                      </a:r>
                      <a:r>
                        <a:rPr lang="uk-UA" baseline="0" dirty="0" smtClean="0"/>
                        <a:t>, Лі Сі, Пін </a:t>
                      </a:r>
                      <a:r>
                        <a:rPr lang="uk-UA" baseline="0" dirty="0" err="1" smtClean="0"/>
                        <a:t>Понг</a:t>
                      </a:r>
                      <a:r>
                        <a:rPr lang="uk-UA" baseline="0" dirty="0" smtClean="0"/>
                        <a:t>, жителі </a:t>
                      </a:r>
                      <a:r>
                        <a:rPr lang="uk-UA" baseline="0" dirty="0" err="1" smtClean="0"/>
                        <a:t>Мигдалії</a:t>
                      </a:r>
                      <a:r>
                        <a:rPr lang="uk-UA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1557646"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FF0000"/>
                          </a:solidFill>
                        </a:rPr>
                        <a:t>Б.</a:t>
                      </a:r>
                      <a:r>
                        <a:rPr lang="uk-UA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uk-UA" baseline="0" dirty="0" smtClean="0"/>
                        <a:t>Більша кількість персонажів, повніша та глибша їхня характеристика.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FF0000"/>
                          </a:solidFill>
                        </a:rPr>
                        <a:t>2. </a:t>
                      </a:r>
                      <a:r>
                        <a:rPr lang="uk-UA" dirty="0" smtClean="0"/>
                        <a:t>Машиніст </a:t>
                      </a:r>
                      <a:r>
                        <a:rPr lang="uk-UA" dirty="0" err="1" smtClean="0"/>
                        <a:t>Лукас</a:t>
                      </a:r>
                      <a:r>
                        <a:rPr lang="uk-UA" baseline="0" dirty="0" smtClean="0"/>
                        <a:t> </a:t>
                      </a:r>
                      <a:r>
                        <a:rPr lang="uk-UA" dirty="0" smtClean="0"/>
                        <a:t>та </a:t>
                      </a:r>
                      <a:r>
                        <a:rPr lang="uk-UA" dirty="0" err="1" smtClean="0"/>
                        <a:t>Джим</a:t>
                      </a:r>
                      <a:r>
                        <a:rPr lang="uk-UA" dirty="0" smtClean="0"/>
                        <a:t> Ґудзик подорожують казковими країнами .</a:t>
                      </a:r>
                      <a:endParaRPr lang="ru-RU" dirty="0"/>
                    </a:p>
                  </a:txBody>
                  <a:tcPr/>
                </a:tc>
              </a:tr>
              <a:tr h="1557646"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FF0000"/>
                          </a:solidFill>
                        </a:rPr>
                        <a:t>В. </a:t>
                      </a:r>
                      <a:r>
                        <a:rPr lang="uk-UA" dirty="0" smtClean="0"/>
                        <a:t>Велика роль різноманітних</a:t>
                      </a:r>
                      <a:r>
                        <a:rPr lang="uk-UA" baseline="0" dirty="0" smtClean="0"/>
                        <a:t> описів, у тому числі портретів, пейзажів.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FF0000"/>
                          </a:solidFill>
                        </a:rPr>
                        <a:t>3.</a:t>
                      </a:r>
                      <a:r>
                        <a:rPr lang="uk-UA" baseline="0" dirty="0" smtClean="0"/>
                        <a:t> Опис устрою </a:t>
                      </a:r>
                      <a:r>
                        <a:rPr lang="uk-UA" baseline="0" dirty="0" err="1" smtClean="0"/>
                        <a:t>Усландії</a:t>
                      </a:r>
                      <a:r>
                        <a:rPr lang="uk-UA" baseline="0" dirty="0" smtClean="0"/>
                        <a:t>, </a:t>
                      </a:r>
                      <a:r>
                        <a:rPr lang="uk-UA" baseline="0" dirty="0" err="1" smtClean="0"/>
                        <a:t>Мигдалії</a:t>
                      </a:r>
                      <a:r>
                        <a:rPr lang="uk-UA" baseline="0" dirty="0" smtClean="0"/>
                        <a:t>, портрет </a:t>
                      </a:r>
                      <a:r>
                        <a:rPr lang="uk-UA" baseline="0" dirty="0" err="1" smtClean="0"/>
                        <a:t>Лукаса</a:t>
                      </a:r>
                      <a:r>
                        <a:rPr lang="uk-UA" baseline="0" dirty="0" smtClean="0"/>
                        <a:t>,</a:t>
                      </a:r>
                      <a:r>
                        <a:rPr lang="ru-RU" baseline="0" dirty="0" smtClean="0"/>
                        <a:t> описи </a:t>
                      </a:r>
                      <a:r>
                        <a:rPr lang="ru-RU" baseline="0" dirty="0" err="1" smtClean="0"/>
                        <a:t>Лісу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Тисячі</a:t>
                      </a:r>
                      <a:r>
                        <a:rPr lang="ru-RU" baseline="0" dirty="0" smtClean="0"/>
                        <a:t> див.</a:t>
                      </a:r>
                      <a:endParaRPr lang="uk-UA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-207163"/>
            <a:ext cx="7851648" cy="4143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500042"/>
            <a:ext cx="8396318" cy="6072230"/>
          </a:xfrm>
        </p:spPr>
        <p:txBody>
          <a:bodyPr/>
          <a:lstStyle/>
          <a:p>
            <a:pPr algn="ctr"/>
            <a:r>
              <a:rPr lang="uk-UA" dirty="0" smtClean="0"/>
              <a:t>Поміркуй!</a:t>
            </a:r>
            <a:endParaRPr lang="en-US" dirty="0" smtClean="0"/>
          </a:p>
          <a:p>
            <a:pPr algn="ctr"/>
            <a:r>
              <a:rPr lang="uk-UA" dirty="0" smtClean="0"/>
              <a:t>Знайди у повісті – казці епізод появи </a:t>
            </a:r>
            <a:r>
              <a:rPr lang="uk-UA" dirty="0" err="1" smtClean="0"/>
              <a:t>Джима</a:t>
            </a:r>
            <a:r>
              <a:rPr lang="uk-UA" dirty="0" smtClean="0"/>
              <a:t> в </a:t>
            </a:r>
            <a:r>
              <a:rPr lang="uk-UA" dirty="0" err="1" smtClean="0"/>
              <a:t>Усландії</a:t>
            </a:r>
            <a:r>
              <a:rPr lang="uk-UA" dirty="0" smtClean="0"/>
              <a:t>. Зачитай цей фрагмент та поміркуй над питанням: які моральні якості проявляють </a:t>
            </a:r>
            <a:r>
              <a:rPr lang="uk-UA" dirty="0" err="1" smtClean="0"/>
              <a:t>усландці</a:t>
            </a:r>
            <a:r>
              <a:rPr lang="uk-UA" dirty="0" smtClean="0"/>
              <a:t> у ставленні до нашого героя  в такій незвичайній ситуації.</a:t>
            </a:r>
            <a:endParaRPr lang="en-US" dirty="0" smtClean="0"/>
          </a:p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026" name="Picture 2" descr="C:\Documents and Settings\Администратор\Мои документы\Появ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143248"/>
            <a:ext cx="3571900" cy="3157539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143248"/>
            <a:ext cx="392909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-285776"/>
            <a:ext cx="7851648" cy="2857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0"/>
            <a:ext cx="7854696" cy="6286520"/>
          </a:xfrm>
        </p:spPr>
        <p:txBody>
          <a:bodyPr/>
          <a:lstStyle/>
          <a:p>
            <a:pPr algn="ctr"/>
            <a:endParaRPr lang="uk-UA" dirty="0" smtClean="0"/>
          </a:p>
          <a:p>
            <a:pPr algn="ctr"/>
            <a:endParaRPr lang="uk-UA" dirty="0" smtClean="0"/>
          </a:p>
          <a:p>
            <a:pPr algn="ctr"/>
            <a:r>
              <a:rPr lang="uk-UA" dirty="0" smtClean="0"/>
              <a:t>Здогадайся!</a:t>
            </a:r>
          </a:p>
          <a:p>
            <a:pPr algn="ctr"/>
            <a:r>
              <a:rPr lang="uk-UA" dirty="0" smtClean="0"/>
              <a:t>Переглянь схему подорожі </a:t>
            </a:r>
            <a:r>
              <a:rPr lang="uk-UA" dirty="0" err="1" smtClean="0"/>
              <a:t>Джима</a:t>
            </a:r>
            <a:r>
              <a:rPr lang="uk-UA" dirty="0" smtClean="0"/>
              <a:t> </a:t>
            </a:r>
            <a:r>
              <a:rPr lang="uk-UA" dirty="0" err="1" smtClean="0"/>
              <a:t>Гудзика</a:t>
            </a:r>
            <a:r>
              <a:rPr lang="uk-UA" dirty="0" smtClean="0"/>
              <a:t> та машиніста </a:t>
            </a:r>
            <a:r>
              <a:rPr lang="uk-UA" dirty="0" err="1" smtClean="0"/>
              <a:t>Лукаса</a:t>
            </a:r>
            <a:r>
              <a:rPr lang="uk-UA" dirty="0" smtClean="0"/>
              <a:t>. Чи співпадає сюжет казки – повісті зі схемою? Знання якого морального закону допомогли нашим героям пройти свій нелегкий шлях мандрів?</a:t>
            </a:r>
          </a:p>
          <a:p>
            <a:pPr algn="ctr"/>
            <a:endParaRPr lang="ru-RU" dirty="0"/>
          </a:p>
        </p:txBody>
      </p:sp>
      <p:pic>
        <p:nvPicPr>
          <p:cNvPr id="4098" name="Picture 2" descr="C:\Documents and Settings\Администратор\Мои документы\6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500438"/>
            <a:ext cx="5572164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1054</TotalTime>
  <Words>1060</Words>
  <Application>Microsoft Office PowerPoint</Application>
  <PresentationFormat>Экран (4:3)</PresentationFormat>
  <Paragraphs>137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Подорож Джима Гудзика та машиніста Лукаса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XTreme.ws</cp:lastModifiedBy>
  <cp:revision>129</cp:revision>
  <dcterms:modified xsi:type="dcterms:W3CDTF">2015-04-08T17:11:22Z</dcterms:modified>
</cp:coreProperties>
</file>