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62" r:id="rId21"/>
    <p:sldId id="288" r:id="rId22"/>
    <p:sldId id="289" r:id="rId23"/>
    <p:sldId id="290" r:id="rId24"/>
    <p:sldId id="291" r:id="rId25"/>
    <p:sldId id="293" r:id="rId26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CC"/>
    <a:srgbClr val="45BB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66" d="100"/>
          <a:sy n="66" d="100"/>
        </p:scale>
        <p:origin x="-111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FF4A-4E4F-40F6-AB13-493707C8E572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F28AD-761B-4E27-A8AD-03CB8A8AA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81E62-9D8F-4108-9824-79D8CD743CD0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2E60C-FBC1-455D-882B-BD10BFC98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9B91A-B43A-45A0-A4EC-F63FD3EAEB1B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BB7E-E4C3-4B19-BCA9-ECE0826E8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AA609-E324-4BEF-9442-C37618D7CE98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03641-C84F-4C5F-A9D6-69C7A50FD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74BD-A6A3-435C-AA97-B0E9D63BAA4E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A917C-067F-42B2-9FD5-F540AF6E2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C5E31-3927-4F0E-9F36-5EA8DCC20741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5E91C-1638-4F2A-BDD0-76B8E5D8B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428B-B0DC-4FE2-8221-EE0E70470D07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2184-F6F4-4520-8CDC-2BF4E388A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2E67-FD5E-471B-B78E-87D0F057CAE0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A426-4D5C-4930-9413-492E73ED1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C569-E249-4650-8455-E11A3BB2AB69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CC968-9858-4984-B7BA-82BAC6C6A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FE698-1486-4A49-84CC-E0F017926AB1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18F34-458D-424F-A669-6AF46AD32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50AF2-623E-4479-860B-9FA13417FD61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6E0F6-FCA6-4B74-A201-58E752123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3E1267-1371-4BAC-9BBA-6DDC1C565CE7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B294BB-FE6A-4D09-8F74-1248FE08F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hyperlink" Target="&#1055;&#1086;&#1103;&#1089;&#1085;&#1102;&#1074;&#1072;&#1083;&#1100;&#1085;&#1072;%20&#1079;&#1072;&#1087;&#1080;&#1089;&#1082;&#1072;.doc" TargetMode="External"/><Relationship Id="rId18" Type="http://schemas.openxmlformats.org/officeDocument/2006/relationships/slide" Target="slide18.xml"/><Relationship Id="rId3" Type="http://schemas.openxmlformats.org/officeDocument/2006/relationships/slide" Target="slide4.xml"/><Relationship Id="rId21" Type="http://schemas.openxmlformats.org/officeDocument/2006/relationships/slide" Target="slide21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7.xml"/><Relationship Id="rId2" Type="http://schemas.openxmlformats.org/officeDocument/2006/relationships/slide" Target="slide3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4.xml"/><Relationship Id="rId5" Type="http://schemas.openxmlformats.org/officeDocument/2006/relationships/slide" Target="slide6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1.xml"/><Relationship Id="rId19" Type="http://schemas.openxmlformats.org/officeDocument/2006/relationships/slide" Target="slide19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achalo4ka.ru/" TargetMode="External"/><Relationship Id="rId4" Type="http://schemas.openxmlformats.org/officeDocument/2006/relationships/hyperlink" Target="https://www.google.com.ua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00113" y="188913"/>
            <a:ext cx="76962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Департамент</a:t>
            </a:r>
            <a:r>
              <a:rPr lang="uk-UA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освіти і науки</a:t>
            </a:r>
            <a:endParaRPr lang="ru-RU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uk-UA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Черкаської обласної державної адміністрації </a:t>
            </a:r>
            <a:endParaRPr lang="uk-UA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uk-UA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відділ освіти Уманської районної державної адміністрації</a:t>
            </a:r>
          </a:p>
          <a:p>
            <a:pPr algn="ctr">
              <a:defRPr/>
            </a:pPr>
            <a:r>
              <a:rPr lang="uk-UA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Городецька загальноосвітня школа І – ІІІ ступенів</a:t>
            </a:r>
          </a:p>
          <a:p>
            <a:pPr algn="ctr">
              <a:defRPr/>
            </a:pPr>
            <a:r>
              <a:rPr lang="uk-UA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Уманської районної ради</a:t>
            </a:r>
          </a:p>
          <a:p>
            <a:pPr algn="ctr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uk-UA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684213" y="4797425"/>
            <a:ext cx="77041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solidFill>
                  <a:srgbClr val="000000"/>
                </a:solidFill>
                <a:latin typeface="Times New Roman" pitchFamily="18" charset="0"/>
              </a:rPr>
              <a:t>Порощук Валентина Павлівна</a:t>
            </a:r>
          </a:p>
          <a:p>
            <a:pPr algn="ctr"/>
            <a:r>
              <a:rPr lang="uk-UA" sz="2000" i="1">
                <a:solidFill>
                  <a:srgbClr val="000000"/>
                </a:solidFill>
                <a:latin typeface="Times New Roman" pitchFamily="18" charset="0"/>
              </a:rPr>
              <a:t> учитель – методист початкових класів, вища кваліфікаційна категорія, </a:t>
            </a:r>
          </a:p>
          <a:p>
            <a:pPr algn="ctr"/>
            <a:r>
              <a:rPr lang="uk-UA" sz="2000" b="1" i="1">
                <a:solidFill>
                  <a:srgbClr val="000000"/>
                </a:solidFill>
                <a:latin typeface="Times New Roman" pitchFamily="18" charset="0"/>
              </a:rPr>
              <a:t>Канцер Лариса Петрівна</a:t>
            </a:r>
            <a:r>
              <a:rPr lang="uk-UA" sz="2000" i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uk-UA" sz="2000" i="1">
                <a:solidFill>
                  <a:srgbClr val="000000"/>
                </a:solidFill>
                <a:latin typeface="Times New Roman" pitchFamily="18" charset="0"/>
              </a:rPr>
              <a:t>учитель інформатики, друга кваліфікаційна категорія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581400" y="6324600"/>
            <a:ext cx="1600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201</a:t>
            </a:r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рік</a:t>
            </a: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971550" y="2276475"/>
            <a:ext cx="7315200" cy="1247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Орфографічна розминка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195513" y="3644900"/>
            <a:ext cx="4572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Українська мова</a:t>
            </a:r>
          </a:p>
          <a:p>
            <a:pPr algn="ctr">
              <a:defRPr/>
            </a:pPr>
            <a:r>
              <a:rPr lang="uk-UA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(робота над помилками)</a:t>
            </a:r>
          </a:p>
          <a:p>
            <a:pPr algn="ctr">
              <a:lnSpc>
                <a:spcPct val="80000"/>
              </a:lnSpc>
              <a:defRPr/>
            </a:pPr>
            <a:r>
              <a:rPr lang="uk-UA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uk-UA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клас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Правопис слів з парними дзвінкими та глухими приголосними</a:t>
            </a:r>
            <a:endParaRPr lang="ru-RU" sz="240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981075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2800" b="1" i="1"/>
              <a:t>Випиши</a:t>
            </a:r>
            <a:r>
              <a:rPr lang="uk-UA" sz="2800" b="1" i="1">
                <a:latin typeface="Times New Roman" pitchFamily="18" charset="0"/>
              </a:rPr>
              <a:t> </a:t>
            </a:r>
            <a:r>
              <a:rPr lang="uk-UA" sz="2800" b="1" i="1"/>
              <a:t>слово</a:t>
            </a:r>
            <a:r>
              <a:rPr lang="uk-UA" sz="2800" b="1" i="1">
                <a:latin typeface="Times New Roman" pitchFamily="18" charset="0"/>
              </a:rPr>
              <a:t> </a:t>
            </a:r>
            <a:r>
              <a:rPr lang="uk-UA" sz="2800" b="1" i="1"/>
              <a:t>правильно,</a:t>
            </a:r>
            <a:endParaRPr lang="ru-RU" sz="2800"/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3779838" y="1628775"/>
            <a:ext cx="1944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кізочка;</a:t>
            </a:r>
            <a:endParaRPr lang="ru-RU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339975" y="1628775"/>
            <a:ext cx="1655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Кізка - </a:t>
            </a:r>
            <a:endParaRPr lang="ru-RU"/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5580063" y="1628775"/>
            <a:ext cx="180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сніжки- </a:t>
            </a:r>
            <a:endParaRPr lang="ru-RU"/>
          </a:p>
        </p:txBody>
      </p:sp>
      <p:sp>
        <p:nvSpPr>
          <p:cNvPr id="22537" name="Text Box 7"/>
          <p:cNvSpPr txBox="1">
            <a:spLocks noChangeArrowheads="1"/>
          </p:cNvSpPr>
          <p:nvPr/>
        </p:nvSpPr>
        <p:spPr bwMode="auto">
          <a:xfrm>
            <a:off x="2411413" y="2276475"/>
            <a:ext cx="1944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ходьба -</a:t>
            </a:r>
            <a:endParaRPr lang="ru-RU"/>
          </a:p>
        </p:txBody>
      </p:sp>
      <p:sp>
        <p:nvSpPr>
          <p:cNvPr id="22538" name="Text Box 7"/>
          <p:cNvSpPr txBox="1">
            <a:spLocks noChangeArrowheads="1"/>
          </p:cNvSpPr>
          <p:nvPr/>
        </p:nvSpPr>
        <p:spPr bwMode="auto">
          <a:xfrm>
            <a:off x="7164388" y="1628775"/>
            <a:ext cx="1979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сніжок; </a:t>
            </a:r>
            <a:endParaRPr lang="ru-RU"/>
          </a:p>
        </p:txBody>
      </p:sp>
      <p:sp>
        <p:nvSpPr>
          <p:cNvPr id="22539" name="Text Box 7"/>
          <p:cNvSpPr txBox="1">
            <a:spLocks noChangeArrowheads="1"/>
          </p:cNvSpPr>
          <p:nvPr/>
        </p:nvSpPr>
        <p:spPr bwMode="auto">
          <a:xfrm>
            <a:off x="4284663" y="2276475"/>
            <a:ext cx="2087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ходити. </a:t>
            </a:r>
            <a:endParaRPr lang="ru-RU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250825" y="4292600"/>
            <a:ext cx="993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підкресли букву, що позначає сумнівний приголосний,</a:t>
            </a:r>
            <a:endParaRPr lang="ru-RU" sz="2400"/>
          </a:p>
        </p:txBody>
      </p:sp>
      <p:sp>
        <p:nvSpPr>
          <p:cNvPr id="22541" name="Text Box 16"/>
          <p:cNvSpPr txBox="1">
            <a:spLocks noChangeArrowheads="1"/>
          </p:cNvSpPr>
          <p:nvPr/>
        </p:nvSpPr>
        <p:spPr bwMode="auto">
          <a:xfrm>
            <a:off x="2916238" y="2276475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0000CC"/>
                </a:solidFill>
                <a:latin typeface="Times New Roman" pitchFamily="18" charset="0"/>
              </a:rPr>
              <a:t>_</a:t>
            </a:r>
            <a:endParaRPr lang="ru-RU"/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6227763" y="1628775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0000CC"/>
                </a:solidFill>
                <a:latin typeface="Times New Roman" pitchFamily="18" charset="0"/>
              </a:rPr>
              <a:t>_</a:t>
            </a:r>
            <a:endParaRPr lang="ru-RU"/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2700338" y="1557338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0000CC"/>
                </a:solidFill>
                <a:latin typeface="Times New Roman" pitchFamily="18" charset="0"/>
              </a:rPr>
              <a:t>_</a:t>
            </a:r>
            <a:endParaRPr lang="ru-RU"/>
          </a:p>
        </p:txBody>
      </p:sp>
      <p:pic>
        <p:nvPicPr>
          <p:cNvPr id="22544" name="Picture 18" descr="21869044_ko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44675"/>
            <a:ext cx="2070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ЗМІСТ</a:t>
            </a:r>
            <a:endParaRPr lang="ru-RU"/>
          </a:p>
        </p:txBody>
      </p:sp>
      <p:sp>
        <p:nvSpPr>
          <p:cNvPr id="22547" name="Rectangle 13"/>
          <p:cNvSpPr>
            <a:spLocks noChangeArrowheads="1"/>
          </p:cNvSpPr>
          <p:nvPr/>
        </p:nvSpPr>
        <p:spPr bwMode="auto">
          <a:xfrm>
            <a:off x="179388" y="4941888"/>
            <a:ext cx="896461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 зміни слово так, щоб після приголосного звука</a:t>
            </a:r>
          </a:p>
          <a:p>
            <a:pPr>
              <a:lnSpc>
                <a:spcPct val="190000"/>
              </a:lnSpc>
            </a:pPr>
            <a:r>
              <a:rPr lang="uk-UA" sz="2400" b="1" i="1"/>
              <a:t> стояв голосний, запиши це слово,</a:t>
            </a:r>
            <a:endParaRPr lang="ru-RU" sz="2400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827088" y="5589588"/>
            <a:ext cx="79216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/>
              <a:t>                                                           добери два </a:t>
            </a:r>
          </a:p>
          <a:p>
            <a:endParaRPr lang="uk-UA" sz="2400" b="1" i="1"/>
          </a:p>
          <a:p>
            <a:pPr>
              <a:lnSpc>
                <a:spcPct val="70000"/>
              </a:lnSpc>
            </a:pPr>
            <a:r>
              <a:rPr lang="uk-UA" sz="2400" b="1" i="1"/>
              <a:t>    слова на те саме правило.</a:t>
            </a:r>
            <a:endParaRPr lang="ru-RU" sz="24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1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1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10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10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0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/>
      <p:bldP spid="22537" grpId="0"/>
      <p:bldP spid="22538" grpId="0"/>
      <p:bldP spid="22541" grpId="0"/>
      <p:bldP spid="22542" grpId="0"/>
      <p:bldP spid="225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1476375" y="136525"/>
            <a:ext cx="6551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/>
              <a:t>Правопис префіксів </a:t>
            </a:r>
            <a:r>
              <a:rPr lang="uk-UA" sz="3200" b="1">
                <a:solidFill>
                  <a:schemeClr val="hlink"/>
                </a:solidFill>
              </a:rPr>
              <a:t>роз -</a:t>
            </a:r>
            <a:r>
              <a:rPr lang="uk-UA" sz="3200" b="1"/>
              <a:t>,</a:t>
            </a:r>
            <a:r>
              <a:rPr lang="uk-UA" sz="3200" b="1">
                <a:solidFill>
                  <a:schemeClr val="hlink"/>
                </a:solidFill>
              </a:rPr>
              <a:t> без -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8600" y="981075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2800" b="1" i="1"/>
              <a:t>Запиши</a:t>
            </a:r>
            <a:r>
              <a:rPr lang="uk-UA" sz="2800" b="1" i="1">
                <a:latin typeface="Times New Roman" pitchFamily="18" charset="0"/>
              </a:rPr>
              <a:t> </a:t>
            </a:r>
            <a:r>
              <a:rPr lang="uk-UA" sz="2800" b="1" i="1"/>
              <a:t>слово</a:t>
            </a:r>
            <a:r>
              <a:rPr lang="uk-UA" sz="2800" b="1" i="1">
                <a:latin typeface="Times New Roman" pitchFamily="18" charset="0"/>
              </a:rPr>
              <a:t> </a:t>
            </a:r>
            <a:r>
              <a:rPr lang="uk-UA" sz="2800" b="1" i="1"/>
              <a:t>правильно,</a:t>
            </a:r>
            <a:endParaRPr lang="ru-RU" sz="2800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1476375" y="2349500"/>
            <a:ext cx="2879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Розтанув -</a:t>
            </a:r>
            <a:endParaRPr lang="ru-RU" sz="2800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779838" y="2276475"/>
            <a:ext cx="3095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розмалював  </a:t>
            </a:r>
            <a:r>
              <a:rPr lang="uk-UA" sz="3200" b="1" i="1">
                <a:solidFill>
                  <a:srgbClr val="0000CC"/>
                </a:solidFill>
              </a:rPr>
              <a:t>- </a:t>
            </a:r>
            <a:endParaRPr lang="ru-RU"/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6732588" y="2276475"/>
            <a:ext cx="2411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розв’язав</a:t>
            </a:r>
            <a:r>
              <a:rPr lang="uk-UA" sz="3200" b="1" i="1">
                <a:solidFill>
                  <a:srgbClr val="0000CC"/>
                </a:solidFill>
              </a:rPr>
              <a:t>. </a:t>
            </a:r>
            <a:endParaRPr lang="ru-RU"/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1476375" y="3573463"/>
            <a:ext cx="259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Безхмарний -</a:t>
            </a:r>
            <a:endParaRPr lang="ru-RU"/>
          </a:p>
        </p:txBody>
      </p:sp>
      <p:sp>
        <p:nvSpPr>
          <p:cNvPr id="23562" name="Text Box 7"/>
          <p:cNvSpPr txBox="1">
            <a:spLocks noChangeArrowheads="1"/>
          </p:cNvSpPr>
          <p:nvPr/>
        </p:nvSpPr>
        <p:spPr bwMode="auto">
          <a:xfrm>
            <a:off x="3924300" y="3573463"/>
            <a:ext cx="3529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безстрашний -</a:t>
            </a:r>
            <a:endParaRPr lang="ru-RU"/>
          </a:p>
        </p:txBody>
      </p:sp>
      <p:sp>
        <p:nvSpPr>
          <p:cNvPr id="23563" name="Text Box 7"/>
          <p:cNvSpPr txBox="1">
            <a:spLocks noChangeArrowheads="1"/>
          </p:cNvSpPr>
          <p:nvPr/>
        </p:nvSpPr>
        <p:spPr bwMode="auto">
          <a:xfrm>
            <a:off x="6732588" y="3573463"/>
            <a:ext cx="2808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безмежний.</a:t>
            </a:r>
            <a:endParaRPr lang="ru-RU"/>
          </a:p>
        </p:txBody>
      </p:sp>
      <p:sp>
        <p:nvSpPr>
          <p:cNvPr id="23564" name="Line 19"/>
          <p:cNvSpPr>
            <a:spLocks noChangeShapeType="1"/>
          </p:cNvSpPr>
          <p:nvPr/>
        </p:nvSpPr>
        <p:spPr bwMode="auto">
          <a:xfrm flipV="1">
            <a:off x="1619250" y="2276475"/>
            <a:ext cx="576263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5" name="Line 20"/>
          <p:cNvSpPr>
            <a:spLocks noChangeShapeType="1"/>
          </p:cNvSpPr>
          <p:nvPr/>
        </p:nvSpPr>
        <p:spPr bwMode="auto">
          <a:xfrm>
            <a:off x="2195513" y="2276475"/>
            <a:ext cx="0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6" name="Line 21"/>
          <p:cNvSpPr>
            <a:spLocks noChangeShapeType="1"/>
          </p:cNvSpPr>
          <p:nvPr/>
        </p:nvSpPr>
        <p:spPr bwMode="auto">
          <a:xfrm flipV="1">
            <a:off x="3924300" y="2276475"/>
            <a:ext cx="576263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7" name="Line 22"/>
          <p:cNvSpPr>
            <a:spLocks noChangeShapeType="1"/>
          </p:cNvSpPr>
          <p:nvPr/>
        </p:nvSpPr>
        <p:spPr bwMode="auto">
          <a:xfrm>
            <a:off x="4500563" y="2276475"/>
            <a:ext cx="0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8" name="Line 23"/>
          <p:cNvSpPr>
            <a:spLocks noChangeShapeType="1"/>
          </p:cNvSpPr>
          <p:nvPr/>
        </p:nvSpPr>
        <p:spPr bwMode="auto">
          <a:xfrm flipV="1">
            <a:off x="6877050" y="2276475"/>
            <a:ext cx="576263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9" name="Line 24"/>
          <p:cNvSpPr>
            <a:spLocks noChangeShapeType="1"/>
          </p:cNvSpPr>
          <p:nvPr/>
        </p:nvSpPr>
        <p:spPr bwMode="auto">
          <a:xfrm>
            <a:off x="7451725" y="2276475"/>
            <a:ext cx="0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0" name="Line 25"/>
          <p:cNvSpPr>
            <a:spLocks noChangeShapeType="1"/>
          </p:cNvSpPr>
          <p:nvPr/>
        </p:nvSpPr>
        <p:spPr bwMode="auto">
          <a:xfrm flipV="1">
            <a:off x="1619250" y="3573463"/>
            <a:ext cx="576263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1" name="Line 26"/>
          <p:cNvSpPr>
            <a:spLocks noChangeShapeType="1"/>
          </p:cNvSpPr>
          <p:nvPr/>
        </p:nvSpPr>
        <p:spPr bwMode="auto">
          <a:xfrm>
            <a:off x="2195513" y="3573463"/>
            <a:ext cx="0" cy="14287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2" name="Line 27"/>
          <p:cNvSpPr>
            <a:spLocks noChangeShapeType="1"/>
          </p:cNvSpPr>
          <p:nvPr/>
        </p:nvSpPr>
        <p:spPr bwMode="auto">
          <a:xfrm flipV="1">
            <a:off x="4067175" y="3573463"/>
            <a:ext cx="576263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3" name="Line 28"/>
          <p:cNvSpPr>
            <a:spLocks noChangeShapeType="1"/>
          </p:cNvSpPr>
          <p:nvPr/>
        </p:nvSpPr>
        <p:spPr bwMode="auto">
          <a:xfrm>
            <a:off x="4643438" y="3573463"/>
            <a:ext cx="0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4" name="Line 29"/>
          <p:cNvSpPr>
            <a:spLocks noChangeShapeType="1"/>
          </p:cNvSpPr>
          <p:nvPr/>
        </p:nvSpPr>
        <p:spPr bwMode="auto">
          <a:xfrm flipV="1">
            <a:off x="6804025" y="3500438"/>
            <a:ext cx="576263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5" name="Line 30"/>
          <p:cNvSpPr>
            <a:spLocks noChangeShapeType="1"/>
          </p:cNvSpPr>
          <p:nvPr/>
        </p:nvSpPr>
        <p:spPr bwMode="auto">
          <a:xfrm>
            <a:off x="7380288" y="3500438"/>
            <a:ext cx="0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6" name="Rectangle 31"/>
          <p:cNvSpPr>
            <a:spLocks noChangeArrowheads="1"/>
          </p:cNvSpPr>
          <p:nvPr/>
        </p:nvSpPr>
        <p:spPr bwMode="auto">
          <a:xfrm>
            <a:off x="250825" y="4292600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виділи префікс,</a:t>
            </a:r>
            <a:endParaRPr lang="ru-RU" sz="2400"/>
          </a:p>
        </p:txBody>
      </p:sp>
      <p:sp>
        <p:nvSpPr>
          <p:cNvPr id="23577" name="Rectangle 32"/>
          <p:cNvSpPr>
            <a:spLocks noChangeArrowheads="1"/>
          </p:cNvSpPr>
          <p:nvPr/>
        </p:nvSpPr>
        <p:spPr bwMode="auto">
          <a:xfrm>
            <a:off x="250825" y="4941888"/>
            <a:ext cx="8174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добери два слова з тим самим префіксом,</a:t>
            </a:r>
            <a:endParaRPr lang="ru-RU"/>
          </a:p>
        </p:txBody>
      </p:sp>
      <p:sp>
        <p:nvSpPr>
          <p:cNvPr id="23578" name="Rectangle 33"/>
          <p:cNvSpPr>
            <a:spLocks noChangeArrowheads="1"/>
          </p:cNvSpPr>
          <p:nvPr/>
        </p:nvSpPr>
        <p:spPr bwMode="auto">
          <a:xfrm>
            <a:off x="323850" y="5589588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запиши слова.</a:t>
            </a:r>
            <a:endParaRPr lang="ru-RU"/>
          </a:p>
        </p:txBody>
      </p:sp>
      <p:sp>
        <p:nvSpPr>
          <p:cNvPr id="2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hlinkClick r:id="rId3" action="ppaction://hlinksldjump"/>
              </a:rPr>
              <a:t>ЗМІС</a:t>
            </a:r>
            <a:r>
              <a:rPr lang="uk-UA"/>
              <a:t>Т</a:t>
            </a:r>
            <a:endParaRPr lang="ru-RU"/>
          </a:p>
        </p:txBody>
      </p:sp>
      <p:pic>
        <p:nvPicPr>
          <p:cNvPr id="23580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133600"/>
            <a:ext cx="1152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2" name="Picture 30" descr="В выходные в Украину придет настоящая жара - Разное на Новос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357563"/>
            <a:ext cx="115252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10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10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0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10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10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0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10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10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0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62" grpId="0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/>
              <a:t>Правопис префіксів </a:t>
            </a:r>
            <a:r>
              <a:rPr lang="uk-UA" sz="2800" b="1">
                <a:solidFill>
                  <a:schemeClr val="hlink"/>
                </a:solidFill>
              </a:rPr>
              <a:t>з-</a:t>
            </a:r>
            <a:r>
              <a:rPr lang="uk-UA" sz="2800" b="1"/>
              <a:t>,</a:t>
            </a:r>
            <a:r>
              <a:rPr lang="uk-UA" sz="2800" b="1">
                <a:solidFill>
                  <a:schemeClr val="hlink"/>
                </a:solidFill>
              </a:rPr>
              <a:t> с- </a:t>
            </a:r>
          </a:p>
          <a:p>
            <a:pPr algn="ctr"/>
            <a:r>
              <a:rPr lang="uk-UA" sz="2800" b="1"/>
              <a:t> (перед </a:t>
            </a:r>
            <a:r>
              <a:rPr lang="uk-UA" sz="2800" b="1">
                <a:solidFill>
                  <a:schemeClr val="hlink"/>
                </a:solidFill>
              </a:rPr>
              <a:t>к, п, т, х</a:t>
            </a:r>
            <a:r>
              <a:rPr lang="uk-UA" sz="2800" b="1"/>
              <a:t> пишеться префікс </a:t>
            </a:r>
            <a:r>
              <a:rPr lang="uk-UA" sz="2800" b="1">
                <a:solidFill>
                  <a:schemeClr val="hlink"/>
                </a:solidFill>
              </a:rPr>
              <a:t>с</a:t>
            </a:r>
            <a:r>
              <a:rPr lang="uk-UA" sz="2800" b="1"/>
              <a:t>)</a:t>
            </a:r>
            <a:endParaRPr lang="ru-RU" sz="2800"/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228600" y="1052513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latin typeface="Times New Roman" pitchFamily="18" charset="0"/>
              </a:rPr>
              <a:t>Ви</a:t>
            </a:r>
            <a:r>
              <a:rPr lang="uk-UA" sz="2400" b="1" i="1"/>
              <a:t>пиши</a:t>
            </a:r>
            <a:r>
              <a:rPr lang="uk-UA" sz="2400" b="1" i="1">
                <a:latin typeface="Times New Roman" pitchFamily="18" charset="0"/>
              </a:rPr>
              <a:t> </a:t>
            </a:r>
            <a:r>
              <a:rPr lang="uk-UA" sz="2400" b="1" i="1"/>
              <a:t>слово</a:t>
            </a:r>
            <a:r>
              <a:rPr lang="uk-UA" sz="2400" b="1" i="1">
                <a:latin typeface="Times New Roman" pitchFamily="18" charset="0"/>
              </a:rPr>
              <a:t> </a:t>
            </a:r>
            <a:r>
              <a:rPr lang="uk-UA" sz="2400" b="1" i="1"/>
              <a:t>правильно,</a:t>
            </a:r>
            <a:endParaRPr lang="ru-RU" sz="240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692275" y="2349500"/>
            <a:ext cx="2232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Зламати -</a:t>
            </a:r>
            <a:endParaRPr lang="ru-RU"/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3779838" y="2349500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зносити,</a:t>
            </a:r>
            <a:endParaRPr lang="ru-RU"/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5795963" y="2349500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злетіти.</a:t>
            </a:r>
            <a:endParaRPr lang="ru-RU"/>
          </a:p>
        </p:txBody>
      </p:sp>
      <p:sp>
        <p:nvSpPr>
          <p:cNvPr id="24586" name="Text Box 7"/>
          <p:cNvSpPr txBox="1">
            <a:spLocks noChangeArrowheads="1"/>
          </p:cNvSpPr>
          <p:nvPr/>
        </p:nvSpPr>
        <p:spPr bwMode="auto">
          <a:xfrm>
            <a:off x="1692275" y="3573463"/>
            <a:ext cx="4535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Сфотографувати -</a:t>
            </a:r>
            <a:endParaRPr lang="ru-RU"/>
          </a:p>
        </p:txBody>
      </p:sp>
      <p:sp>
        <p:nvSpPr>
          <p:cNvPr id="24587" name="Text Box 7"/>
          <p:cNvSpPr txBox="1">
            <a:spLocks noChangeArrowheads="1"/>
          </p:cNvSpPr>
          <p:nvPr/>
        </p:nvSpPr>
        <p:spPr bwMode="auto">
          <a:xfrm>
            <a:off x="5364163" y="3573463"/>
            <a:ext cx="244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сховав -</a:t>
            </a:r>
            <a:endParaRPr lang="ru-RU"/>
          </a:p>
        </p:txBody>
      </p:sp>
      <p:sp>
        <p:nvSpPr>
          <p:cNvPr id="24588" name="Text Box 7"/>
          <p:cNvSpPr txBox="1">
            <a:spLocks noChangeArrowheads="1"/>
          </p:cNvSpPr>
          <p:nvPr/>
        </p:nvSpPr>
        <p:spPr bwMode="auto">
          <a:xfrm>
            <a:off x="6877050" y="3573463"/>
            <a:ext cx="2592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стер.</a:t>
            </a:r>
            <a:endParaRPr lang="ru-RU"/>
          </a:p>
        </p:txBody>
      </p:sp>
      <p:sp>
        <p:nvSpPr>
          <p:cNvPr id="24589" name="Line 19"/>
          <p:cNvSpPr>
            <a:spLocks noChangeShapeType="1"/>
          </p:cNvSpPr>
          <p:nvPr/>
        </p:nvSpPr>
        <p:spPr bwMode="auto">
          <a:xfrm flipV="1">
            <a:off x="1763713" y="2349500"/>
            <a:ext cx="288925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Line 19"/>
          <p:cNvSpPr>
            <a:spLocks noChangeShapeType="1"/>
          </p:cNvSpPr>
          <p:nvPr/>
        </p:nvSpPr>
        <p:spPr bwMode="auto">
          <a:xfrm flipH="1">
            <a:off x="2051050" y="2349500"/>
            <a:ext cx="0" cy="14287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Line 19"/>
          <p:cNvSpPr>
            <a:spLocks noChangeShapeType="1"/>
          </p:cNvSpPr>
          <p:nvPr/>
        </p:nvSpPr>
        <p:spPr bwMode="auto">
          <a:xfrm flipV="1">
            <a:off x="3779838" y="2349500"/>
            <a:ext cx="288925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2" name="Line 19"/>
          <p:cNvSpPr>
            <a:spLocks noChangeShapeType="1"/>
          </p:cNvSpPr>
          <p:nvPr/>
        </p:nvSpPr>
        <p:spPr bwMode="auto">
          <a:xfrm flipH="1">
            <a:off x="4067175" y="2349500"/>
            <a:ext cx="1588" cy="144463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 flipV="1">
            <a:off x="5795963" y="2420938"/>
            <a:ext cx="287337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4" name="Line 19"/>
          <p:cNvSpPr>
            <a:spLocks noChangeShapeType="1"/>
          </p:cNvSpPr>
          <p:nvPr/>
        </p:nvSpPr>
        <p:spPr bwMode="auto">
          <a:xfrm flipH="1">
            <a:off x="6084888" y="2420938"/>
            <a:ext cx="0" cy="144462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V="1">
            <a:off x="1979613" y="2781300"/>
            <a:ext cx="2159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6" name="Line 19"/>
          <p:cNvSpPr>
            <a:spLocks noChangeShapeType="1"/>
          </p:cNvSpPr>
          <p:nvPr/>
        </p:nvSpPr>
        <p:spPr bwMode="auto">
          <a:xfrm flipV="1">
            <a:off x="4067175" y="2781300"/>
            <a:ext cx="2159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7" name="Line 19"/>
          <p:cNvSpPr>
            <a:spLocks noChangeShapeType="1"/>
          </p:cNvSpPr>
          <p:nvPr/>
        </p:nvSpPr>
        <p:spPr bwMode="auto">
          <a:xfrm flipV="1">
            <a:off x="6084888" y="2781300"/>
            <a:ext cx="2159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8" name="Line 19"/>
          <p:cNvSpPr>
            <a:spLocks noChangeShapeType="1"/>
          </p:cNvSpPr>
          <p:nvPr/>
        </p:nvSpPr>
        <p:spPr bwMode="auto">
          <a:xfrm flipV="1">
            <a:off x="2051050" y="4076700"/>
            <a:ext cx="287338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9" name="Line 19"/>
          <p:cNvSpPr>
            <a:spLocks noChangeShapeType="1"/>
          </p:cNvSpPr>
          <p:nvPr/>
        </p:nvSpPr>
        <p:spPr bwMode="auto">
          <a:xfrm flipV="1">
            <a:off x="5651500" y="4076700"/>
            <a:ext cx="2159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0" name="Line 19"/>
          <p:cNvSpPr>
            <a:spLocks noChangeShapeType="1"/>
          </p:cNvSpPr>
          <p:nvPr/>
        </p:nvSpPr>
        <p:spPr bwMode="auto">
          <a:xfrm flipV="1">
            <a:off x="7164388" y="4076700"/>
            <a:ext cx="287337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1" name="Line 19"/>
          <p:cNvSpPr>
            <a:spLocks noChangeShapeType="1"/>
          </p:cNvSpPr>
          <p:nvPr/>
        </p:nvSpPr>
        <p:spPr bwMode="auto">
          <a:xfrm flipV="1">
            <a:off x="1692275" y="3573463"/>
            <a:ext cx="360363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2" name="Line 19"/>
          <p:cNvSpPr>
            <a:spLocks noChangeShapeType="1"/>
          </p:cNvSpPr>
          <p:nvPr/>
        </p:nvSpPr>
        <p:spPr bwMode="auto">
          <a:xfrm flipH="1">
            <a:off x="2051050" y="3573463"/>
            <a:ext cx="0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3" name="Line 19"/>
          <p:cNvSpPr>
            <a:spLocks noChangeShapeType="1"/>
          </p:cNvSpPr>
          <p:nvPr/>
        </p:nvSpPr>
        <p:spPr bwMode="auto">
          <a:xfrm flipV="1">
            <a:off x="5364163" y="3644900"/>
            <a:ext cx="287337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4" name="Line 19"/>
          <p:cNvSpPr>
            <a:spLocks noChangeShapeType="1"/>
          </p:cNvSpPr>
          <p:nvPr/>
        </p:nvSpPr>
        <p:spPr bwMode="auto">
          <a:xfrm flipH="1">
            <a:off x="5651500" y="3644900"/>
            <a:ext cx="0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5" name="Line 19"/>
          <p:cNvSpPr>
            <a:spLocks noChangeShapeType="1"/>
          </p:cNvSpPr>
          <p:nvPr/>
        </p:nvSpPr>
        <p:spPr bwMode="auto">
          <a:xfrm flipV="1">
            <a:off x="6877050" y="3573463"/>
            <a:ext cx="287338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6" name="Line 19"/>
          <p:cNvSpPr>
            <a:spLocks noChangeShapeType="1"/>
          </p:cNvSpPr>
          <p:nvPr/>
        </p:nvSpPr>
        <p:spPr bwMode="auto">
          <a:xfrm flipH="1">
            <a:off x="7164388" y="3573463"/>
            <a:ext cx="0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4292600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   виділи префікс,</a:t>
            </a:r>
            <a:endParaRPr lang="ru-RU"/>
          </a:p>
        </p:txBody>
      </p:sp>
      <p:sp>
        <p:nvSpPr>
          <p:cNvPr id="24608" name="Rectangle 31"/>
          <p:cNvSpPr>
            <a:spLocks noChangeArrowheads="1"/>
          </p:cNvSpPr>
          <p:nvPr/>
        </p:nvSpPr>
        <p:spPr bwMode="auto">
          <a:xfrm>
            <a:off x="323850" y="4941888"/>
            <a:ext cx="810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підкресли першу букву в корені,</a:t>
            </a:r>
            <a:endParaRPr lang="ru-RU"/>
          </a:p>
        </p:txBody>
      </p:sp>
      <p:sp>
        <p:nvSpPr>
          <p:cNvPr id="24609" name="Rectangle 31"/>
          <p:cNvSpPr>
            <a:spLocks noChangeArrowheads="1"/>
          </p:cNvSpPr>
          <p:nvPr/>
        </p:nvSpPr>
        <p:spPr bwMode="auto">
          <a:xfrm>
            <a:off x="323850" y="4941888"/>
            <a:ext cx="88201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                                                             добери два слова </a:t>
            </a:r>
          </a:p>
          <a:p>
            <a:endParaRPr lang="uk-UA" sz="2400" b="1" i="1"/>
          </a:p>
          <a:p>
            <a:pPr>
              <a:lnSpc>
                <a:spcPct val="80000"/>
              </a:lnSpc>
            </a:pPr>
            <a:r>
              <a:rPr lang="uk-UA" sz="2400" b="1" i="1"/>
              <a:t>з тим самим префіксом, запиши слова. </a:t>
            </a:r>
            <a:endParaRPr lang="ru-RU"/>
          </a:p>
        </p:txBody>
      </p:sp>
      <p:sp>
        <p:nvSpPr>
          <p:cNvPr id="2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hlinkClick r:id="rId3" action="ppaction://hlinksldjump"/>
              </a:rPr>
              <a:t>ЗМІС</a:t>
            </a:r>
            <a:r>
              <a:rPr lang="uk-UA"/>
              <a:t>Т</a:t>
            </a:r>
            <a:endParaRPr lang="ru-RU"/>
          </a:p>
        </p:txBody>
      </p:sp>
      <p:pic>
        <p:nvPicPr>
          <p:cNvPr id="24614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230563"/>
            <a:ext cx="15128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3" name="Picture 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628775"/>
            <a:ext cx="14716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4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4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6" grpId="0"/>
      <p:bldP spid="24588" grpId="0"/>
      <p:bldP spid="24589" grpId="0" animBg="1"/>
      <p:bldP spid="24590" grpId="0" animBg="1"/>
      <p:bldP spid="24591" grpId="0" animBg="1"/>
      <p:bldP spid="24592" grpId="0" animBg="1"/>
      <p:bldP spid="24593" grpId="0" animBg="1"/>
      <p:bldP spid="24594" grpId="0" animBg="1"/>
      <p:bldP spid="24595" grpId="0" animBg="1"/>
      <p:bldP spid="24596" grpId="0" animBg="1"/>
      <p:bldP spid="24597" grpId="0" animBg="1"/>
      <p:bldP spid="24598" grpId="0" animBg="1"/>
      <p:bldP spid="24599" grpId="0" animBg="1"/>
      <p:bldP spid="24600" grpId="0" animBg="1"/>
      <p:bldP spid="24601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8" grpId="0" build="allAtOnce"/>
      <p:bldP spid="246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Правопис слів із збігом однакових приголосних </a:t>
            </a:r>
          </a:p>
          <a:p>
            <a:pPr algn="ctr"/>
            <a:r>
              <a:rPr lang="uk-UA" sz="2400" b="1"/>
              <a:t>на межі префікса та кореня</a:t>
            </a:r>
            <a:endParaRPr lang="ru-RU" sz="24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228600" y="1052513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2400" b="1" i="1"/>
              <a:t>Випиши</a:t>
            </a:r>
            <a:r>
              <a:rPr lang="uk-UA" sz="2400" b="1" i="1">
                <a:latin typeface="Times New Roman" pitchFamily="18" charset="0"/>
              </a:rPr>
              <a:t> </a:t>
            </a:r>
            <a:r>
              <a:rPr lang="uk-UA" sz="2400" b="1" i="1"/>
              <a:t>слово</a:t>
            </a:r>
            <a:r>
              <a:rPr lang="uk-UA" sz="2400" b="1" i="1">
                <a:latin typeface="Times New Roman" pitchFamily="18" charset="0"/>
              </a:rPr>
              <a:t> </a:t>
            </a:r>
            <a:r>
              <a:rPr lang="uk-UA" sz="2400" b="1" i="1"/>
              <a:t>правильно,</a:t>
            </a:r>
            <a:endParaRPr lang="ru-RU" sz="2400"/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979613" y="1700213"/>
            <a:ext cx="287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Беззахисний -</a:t>
            </a:r>
            <a:endParaRPr lang="ru-RU"/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4643438" y="1700213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віддавна,</a:t>
            </a:r>
            <a:endParaRPr lang="ru-RU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516688" y="1700213"/>
            <a:ext cx="2627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беззвучний.</a:t>
            </a:r>
            <a:endParaRPr lang="ru-RU"/>
          </a:p>
        </p:txBody>
      </p:sp>
      <p:sp>
        <p:nvSpPr>
          <p:cNvPr id="25608" name="Rectangle 31"/>
          <p:cNvSpPr>
            <a:spLocks noChangeArrowheads="1"/>
          </p:cNvSpPr>
          <p:nvPr/>
        </p:nvSpPr>
        <p:spPr bwMode="auto">
          <a:xfrm>
            <a:off x="250825" y="3644900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виділи префікс,</a:t>
            </a:r>
            <a:endParaRPr lang="ru-RU"/>
          </a:p>
        </p:txBody>
      </p:sp>
      <p:sp>
        <p:nvSpPr>
          <p:cNvPr id="25609" name="Rectangle 31"/>
          <p:cNvSpPr>
            <a:spLocks noChangeArrowheads="1"/>
          </p:cNvSpPr>
          <p:nvPr/>
        </p:nvSpPr>
        <p:spPr bwMode="auto">
          <a:xfrm>
            <a:off x="250825" y="4292600"/>
            <a:ext cx="842486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підкресли першу букву в корені, </a:t>
            </a:r>
          </a:p>
          <a:p>
            <a:pPr>
              <a:lnSpc>
                <a:spcPct val="60000"/>
              </a:lnSpc>
            </a:pPr>
            <a:endParaRPr lang="uk-UA" sz="3200" b="1" i="1"/>
          </a:p>
          <a:p>
            <a:r>
              <a:rPr lang="uk-UA" sz="2400" b="1" i="1"/>
              <a:t>добери два слова на те саме правило,</a:t>
            </a:r>
            <a:endParaRPr lang="ru-RU"/>
          </a:p>
        </p:txBody>
      </p:sp>
      <p:sp>
        <p:nvSpPr>
          <p:cNvPr id="25610" name="Rectangle 31"/>
          <p:cNvSpPr>
            <a:spLocks noChangeArrowheads="1"/>
          </p:cNvSpPr>
          <p:nvPr/>
        </p:nvSpPr>
        <p:spPr bwMode="auto">
          <a:xfrm>
            <a:off x="250825" y="5589588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запиши слова.</a:t>
            </a:r>
            <a:endParaRPr lang="ru-RU"/>
          </a:p>
        </p:txBody>
      </p:sp>
      <p:sp>
        <p:nvSpPr>
          <p:cNvPr id="25611" name="Line 19"/>
          <p:cNvSpPr>
            <a:spLocks noChangeShapeType="1"/>
          </p:cNvSpPr>
          <p:nvPr/>
        </p:nvSpPr>
        <p:spPr bwMode="auto">
          <a:xfrm flipV="1">
            <a:off x="6659563" y="1700213"/>
            <a:ext cx="576262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19"/>
          <p:cNvSpPr>
            <a:spLocks noChangeShapeType="1"/>
          </p:cNvSpPr>
          <p:nvPr/>
        </p:nvSpPr>
        <p:spPr bwMode="auto">
          <a:xfrm flipH="1">
            <a:off x="7235825" y="1700213"/>
            <a:ext cx="0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19"/>
          <p:cNvSpPr>
            <a:spLocks noChangeShapeType="1"/>
          </p:cNvSpPr>
          <p:nvPr/>
        </p:nvSpPr>
        <p:spPr bwMode="auto">
          <a:xfrm flipV="1">
            <a:off x="4716463" y="1557338"/>
            <a:ext cx="576262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Line 19"/>
          <p:cNvSpPr>
            <a:spLocks noChangeShapeType="1"/>
          </p:cNvSpPr>
          <p:nvPr/>
        </p:nvSpPr>
        <p:spPr bwMode="auto">
          <a:xfrm flipH="1">
            <a:off x="5292725" y="1557338"/>
            <a:ext cx="0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Line 19"/>
          <p:cNvSpPr>
            <a:spLocks noChangeShapeType="1"/>
          </p:cNvSpPr>
          <p:nvPr/>
        </p:nvSpPr>
        <p:spPr bwMode="auto">
          <a:xfrm flipV="1">
            <a:off x="2051050" y="1628775"/>
            <a:ext cx="649288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Line 19"/>
          <p:cNvSpPr>
            <a:spLocks noChangeShapeType="1"/>
          </p:cNvSpPr>
          <p:nvPr/>
        </p:nvSpPr>
        <p:spPr bwMode="auto">
          <a:xfrm flipH="1">
            <a:off x="2700338" y="1628775"/>
            <a:ext cx="0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7" name="Line 19"/>
          <p:cNvSpPr>
            <a:spLocks noChangeShapeType="1"/>
          </p:cNvSpPr>
          <p:nvPr/>
        </p:nvSpPr>
        <p:spPr bwMode="auto">
          <a:xfrm flipV="1">
            <a:off x="7164388" y="2133600"/>
            <a:ext cx="2159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 flipV="1">
            <a:off x="2700338" y="2133600"/>
            <a:ext cx="2159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5219700" y="2133600"/>
            <a:ext cx="214313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ЗМІСТ</a:t>
            </a:r>
            <a:endParaRPr lang="ru-RU"/>
          </a:p>
        </p:txBody>
      </p:sp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628775"/>
            <a:ext cx="15049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/>
      <p:bldP spid="25609" grpId="0"/>
      <p:bldP spid="25611" grpId="0" animBg="1"/>
      <p:bldP spid="25612" grpId="0" animBg="1"/>
      <p:bldP spid="25613" grpId="0" animBg="1"/>
      <p:bldP spid="25614" grpId="0" animBg="1"/>
      <p:bldP spid="25615" grpId="0" animBg="1"/>
      <p:bldP spid="25616" grpId="0" animBg="1"/>
      <p:bldP spid="25617" grpId="0" animBg="1"/>
      <p:bldP spid="25618" grpId="0" animBg="1"/>
      <p:bldP spid="256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0" y="13652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/>
              <a:t>Правопис слів з прийменниками</a:t>
            </a:r>
            <a:endParaRPr lang="ru-RU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28600" y="1052513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latin typeface="Times New Roman" pitchFamily="18" charset="0"/>
              </a:rPr>
              <a:t>Випиши слово з прийменником</a:t>
            </a:r>
            <a:r>
              <a:rPr lang="uk-UA" sz="2400" b="1" i="1"/>
              <a:t>,</a:t>
            </a:r>
            <a:endParaRPr lang="ru-RU" sz="2400"/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3348038" y="2349500"/>
            <a:ext cx="2087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З гірки -</a:t>
            </a:r>
            <a:endParaRPr lang="ru-RU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148263" y="2349500"/>
            <a:ext cx="3527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з високої гірки.</a:t>
            </a:r>
            <a:endParaRPr lang="ru-RU"/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3132138" y="3644900"/>
            <a:ext cx="2232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За тином -</a:t>
            </a:r>
            <a:endParaRPr lang="ru-RU"/>
          </a:p>
        </p:txBody>
      </p:sp>
      <p:sp>
        <p:nvSpPr>
          <p:cNvPr id="26633" name="Text Box 7"/>
          <p:cNvSpPr txBox="1">
            <a:spLocks noChangeArrowheads="1"/>
          </p:cNvSpPr>
          <p:nvPr/>
        </p:nvSpPr>
        <p:spPr bwMode="auto">
          <a:xfrm>
            <a:off x="5292725" y="3644900"/>
            <a:ext cx="4248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за (чим?) тином.</a:t>
            </a:r>
            <a:endParaRPr lang="ru-RU"/>
          </a:p>
        </p:txBody>
      </p:sp>
      <p:sp>
        <p:nvSpPr>
          <p:cNvPr id="26634" name="Rectangle 31"/>
          <p:cNvSpPr>
            <a:spLocks noChangeArrowheads="1"/>
          </p:cNvSpPr>
          <p:nvPr/>
        </p:nvSpPr>
        <p:spPr bwMode="auto">
          <a:xfrm>
            <a:off x="395288" y="4868863"/>
            <a:ext cx="842486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між словом і прийменником встав інше слово або </a:t>
            </a:r>
          </a:p>
          <a:p>
            <a:pPr>
              <a:lnSpc>
                <a:spcPct val="60000"/>
              </a:lnSpc>
            </a:pPr>
            <a:endParaRPr lang="uk-UA" sz="3200" b="1" i="1"/>
          </a:p>
          <a:p>
            <a:r>
              <a:rPr lang="uk-UA" sz="2400" b="1" i="1"/>
              <a:t>питання, запиши.</a:t>
            </a:r>
            <a:endParaRPr lang="ru-RU"/>
          </a:p>
        </p:txBody>
      </p:sp>
      <p:sp>
        <p:nvSpPr>
          <p:cNvPr id="2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ЗМІСТ</a:t>
            </a:r>
            <a:endParaRPr lang="ru-RU"/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628775"/>
            <a:ext cx="15843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ed4e6b6a276482d6b0bcb3373594235b_600x1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213100"/>
            <a:ext cx="2160587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179388" y="136525"/>
            <a:ext cx="8964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/>
              <a:t>Правопис слів з апострофом після префіксів</a:t>
            </a:r>
            <a:endParaRPr lang="ru-RU" sz="280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28600" y="981075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2400" b="1" i="1"/>
              <a:t>Випиши</a:t>
            </a:r>
            <a:r>
              <a:rPr lang="uk-UA" sz="2400" b="1" i="1">
                <a:latin typeface="Times New Roman" pitchFamily="18" charset="0"/>
              </a:rPr>
              <a:t> </a:t>
            </a:r>
            <a:r>
              <a:rPr lang="uk-UA" sz="2400" b="1" i="1"/>
              <a:t>слово</a:t>
            </a:r>
            <a:r>
              <a:rPr lang="uk-UA" sz="2400" b="1" i="1">
                <a:latin typeface="Times New Roman" pitchFamily="18" charset="0"/>
              </a:rPr>
              <a:t> </a:t>
            </a:r>
            <a:r>
              <a:rPr lang="uk-UA" sz="2400" b="1" i="1"/>
              <a:t>правильно,</a:t>
            </a:r>
            <a:endParaRPr lang="ru-RU" sz="2400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708400" y="2349500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Об’їзд -</a:t>
            </a:r>
            <a:endParaRPr lang="ru-RU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219700" y="2349500"/>
            <a:ext cx="2592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об’єднати, </a:t>
            </a:r>
            <a:endParaRPr lang="ru-RU"/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7308850" y="2349500"/>
            <a:ext cx="1439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об’ їв. </a:t>
            </a:r>
            <a:endParaRPr lang="ru-RU"/>
          </a:p>
        </p:txBody>
      </p:sp>
      <p:sp>
        <p:nvSpPr>
          <p:cNvPr id="27657" name="Rectangle 31"/>
          <p:cNvSpPr>
            <a:spLocks noChangeArrowheads="1"/>
          </p:cNvSpPr>
          <p:nvPr/>
        </p:nvSpPr>
        <p:spPr bwMode="auto">
          <a:xfrm>
            <a:off x="468313" y="3644900"/>
            <a:ext cx="788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виділи префікс та корінь,</a:t>
            </a:r>
            <a:endParaRPr lang="ru-RU"/>
          </a:p>
        </p:txBody>
      </p:sp>
      <p:sp>
        <p:nvSpPr>
          <p:cNvPr id="27658" name="Rectangle 31"/>
          <p:cNvSpPr>
            <a:spLocks noChangeArrowheads="1"/>
          </p:cNvSpPr>
          <p:nvPr/>
        </p:nvSpPr>
        <p:spPr bwMode="auto">
          <a:xfrm>
            <a:off x="468313" y="4292600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підкресли останню букву в префіксі,</a:t>
            </a:r>
            <a:endParaRPr lang="ru-RU"/>
          </a:p>
        </p:txBody>
      </p:sp>
      <p:sp>
        <p:nvSpPr>
          <p:cNvPr id="27659" name="Rectangle 31"/>
          <p:cNvSpPr>
            <a:spLocks noChangeArrowheads="1"/>
          </p:cNvSpPr>
          <p:nvPr/>
        </p:nvSpPr>
        <p:spPr bwMode="auto">
          <a:xfrm>
            <a:off x="395288" y="4868863"/>
            <a:ext cx="842486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добери два слова з тим самим префіксом, </a:t>
            </a:r>
          </a:p>
          <a:p>
            <a:pPr>
              <a:lnSpc>
                <a:spcPct val="50000"/>
              </a:lnSpc>
            </a:pPr>
            <a:endParaRPr lang="uk-UA" sz="2400" b="1" i="1"/>
          </a:p>
          <a:p>
            <a:pPr>
              <a:lnSpc>
                <a:spcPct val="60000"/>
              </a:lnSpc>
            </a:pPr>
            <a:endParaRPr lang="uk-UA" sz="1200" b="1" i="1"/>
          </a:p>
          <a:p>
            <a:r>
              <a:rPr lang="uk-UA" sz="2400" b="1" i="1"/>
              <a:t>запиши ці слова.</a:t>
            </a:r>
            <a:endParaRPr lang="ru-RU"/>
          </a:p>
        </p:txBody>
      </p:sp>
      <p:sp>
        <p:nvSpPr>
          <p:cNvPr id="27660" name="Line 19"/>
          <p:cNvSpPr>
            <a:spLocks noChangeShapeType="1"/>
          </p:cNvSpPr>
          <p:nvPr/>
        </p:nvSpPr>
        <p:spPr bwMode="auto">
          <a:xfrm flipV="1">
            <a:off x="4067175" y="2852738"/>
            <a:ext cx="287338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9"/>
          <p:cNvSpPr>
            <a:spLocks noChangeShapeType="1"/>
          </p:cNvSpPr>
          <p:nvPr/>
        </p:nvSpPr>
        <p:spPr bwMode="auto">
          <a:xfrm flipV="1">
            <a:off x="5508625" y="2852738"/>
            <a:ext cx="287338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9"/>
          <p:cNvSpPr>
            <a:spLocks noChangeShapeType="1"/>
          </p:cNvSpPr>
          <p:nvPr/>
        </p:nvSpPr>
        <p:spPr bwMode="auto">
          <a:xfrm flipV="1">
            <a:off x="7596188" y="2852738"/>
            <a:ext cx="287337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9"/>
          <p:cNvSpPr>
            <a:spLocks noChangeShapeType="1"/>
          </p:cNvSpPr>
          <p:nvPr/>
        </p:nvSpPr>
        <p:spPr bwMode="auto">
          <a:xfrm flipV="1">
            <a:off x="7451725" y="2276475"/>
            <a:ext cx="433388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9"/>
          <p:cNvSpPr>
            <a:spLocks noChangeShapeType="1"/>
          </p:cNvSpPr>
          <p:nvPr/>
        </p:nvSpPr>
        <p:spPr bwMode="auto">
          <a:xfrm flipH="1">
            <a:off x="7885113" y="2276475"/>
            <a:ext cx="0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9"/>
          <p:cNvSpPr>
            <a:spLocks noChangeShapeType="1"/>
          </p:cNvSpPr>
          <p:nvPr/>
        </p:nvSpPr>
        <p:spPr bwMode="auto">
          <a:xfrm flipV="1">
            <a:off x="5364163" y="2205038"/>
            <a:ext cx="4318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9"/>
          <p:cNvSpPr>
            <a:spLocks noChangeShapeType="1"/>
          </p:cNvSpPr>
          <p:nvPr/>
        </p:nvSpPr>
        <p:spPr bwMode="auto">
          <a:xfrm flipH="1">
            <a:off x="5795963" y="2205038"/>
            <a:ext cx="0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V="1">
            <a:off x="3851275" y="2205038"/>
            <a:ext cx="433388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9"/>
          <p:cNvSpPr>
            <a:spLocks noChangeShapeType="1"/>
          </p:cNvSpPr>
          <p:nvPr/>
        </p:nvSpPr>
        <p:spPr bwMode="auto">
          <a:xfrm flipH="1">
            <a:off x="4284663" y="2205038"/>
            <a:ext cx="0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Arc 17"/>
          <p:cNvSpPr>
            <a:spLocks/>
          </p:cNvSpPr>
          <p:nvPr/>
        </p:nvSpPr>
        <p:spPr bwMode="auto">
          <a:xfrm flipV="1">
            <a:off x="4427538" y="2205038"/>
            <a:ext cx="504825" cy="215900"/>
          </a:xfrm>
          <a:custGeom>
            <a:avLst/>
            <a:gdLst>
              <a:gd name="T0" fmla="*/ 2147483647 w 43199"/>
              <a:gd name="T1" fmla="*/ 2147483647 h 22574"/>
              <a:gd name="T2" fmla="*/ 2147483647 w 43199"/>
              <a:gd name="T3" fmla="*/ 0 h 22574"/>
              <a:gd name="T4" fmla="*/ 2147483647 w 43199"/>
              <a:gd name="T5" fmla="*/ 2147483647 h 22574"/>
              <a:gd name="T6" fmla="*/ 0 60000 65536"/>
              <a:gd name="T7" fmla="*/ 0 60000 65536"/>
              <a:gd name="T8" fmla="*/ 0 60000 65536"/>
              <a:gd name="T9" fmla="*/ 0 w 43199"/>
              <a:gd name="T10" fmla="*/ 0 h 22574"/>
              <a:gd name="T11" fmla="*/ 43199 w 43199"/>
              <a:gd name="T12" fmla="*/ 22574 h 22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2574" fill="none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</a:path>
              <a:path w="43199" h="22574" stroke="0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  <a:lnTo>
                  <a:pt x="21600" y="974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70" name="Arc 17"/>
          <p:cNvSpPr>
            <a:spLocks/>
          </p:cNvSpPr>
          <p:nvPr/>
        </p:nvSpPr>
        <p:spPr bwMode="auto">
          <a:xfrm flipV="1">
            <a:off x="5867400" y="2276475"/>
            <a:ext cx="433388" cy="215900"/>
          </a:xfrm>
          <a:custGeom>
            <a:avLst/>
            <a:gdLst>
              <a:gd name="T0" fmla="*/ 2147483647 w 43199"/>
              <a:gd name="T1" fmla="*/ 2147483647 h 22574"/>
              <a:gd name="T2" fmla="*/ 2147483647 w 43199"/>
              <a:gd name="T3" fmla="*/ 0 h 22574"/>
              <a:gd name="T4" fmla="*/ 2147483647 w 43199"/>
              <a:gd name="T5" fmla="*/ 2147483647 h 22574"/>
              <a:gd name="T6" fmla="*/ 0 60000 65536"/>
              <a:gd name="T7" fmla="*/ 0 60000 65536"/>
              <a:gd name="T8" fmla="*/ 0 60000 65536"/>
              <a:gd name="T9" fmla="*/ 0 w 43199"/>
              <a:gd name="T10" fmla="*/ 0 h 22574"/>
              <a:gd name="T11" fmla="*/ 43199 w 43199"/>
              <a:gd name="T12" fmla="*/ 22574 h 22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2574" fill="none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</a:path>
              <a:path w="43199" h="22574" stroke="0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  <a:lnTo>
                  <a:pt x="21600" y="974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71" name="Arc 17"/>
          <p:cNvSpPr>
            <a:spLocks/>
          </p:cNvSpPr>
          <p:nvPr/>
        </p:nvSpPr>
        <p:spPr bwMode="auto">
          <a:xfrm flipV="1">
            <a:off x="7956550" y="2205038"/>
            <a:ext cx="431800" cy="215900"/>
          </a:xfrm>
          <a:custGeom>
            <a:avLst/>
            <a:gdLst>
              <a:gd name="T0" fmla="*/ 2147483647 w 43199"/>
              <a:gd name="T1" fmla="*/ 2147483647 h 22574"/>
              <a:gd name="T2" fmla="*/ 2147483647 w 43199"/>
              <a:gd name="T3" fmla="*/ 0 h 22574"/>
              <a:gd name="T4" fmla="*/ 2147483647 w 43199"/>
              <a:gd name="T5" fmla="*/ 2147483647 h 22574"/>
              <a:gd name="T6" fmla="*/ 0 60000 65536"/>
              <a:gd name="T7" fmla="*/ 0 60000 65536"/>
              <a:gd name="T8" fmla="*/ 0 60000 65536"/>
              <a:gd name="T9" fmla="*/ 0 w 43199"/>
              <a:gd name="T10" fmla="*/ 0 h 22574"/>
              <a:gd name="T11" fmla="*/ 43199 w 43199"/>
              <a:gd name="T12" fmla="*/ 22574 h 22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2574" fill="none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</a:path>
              <a:path w="43199" h="22574" stroke="0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  <a:lnTo>
                  <a:pt x="21600" y="974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ЗМІСТ</a:t>
            </a:r>
            <a:endParaRPr lang="ru-RU"/>
          </a:p>
        </p:txBody>
      </p:sp>
      <p:pic>
        <p:nvPicPr>
          <p:cNvPr id="3" name="Picture 27" descr="obezd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060575"/>
            <a:ext cx="33115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2" name="AutoShape 2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AutoShape 3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27655" grpId="0"/>
      <p:bldP spid="27656" grpId="0"/>
      <p:bldP spid="27657" grpId="0" build="allAtOnce"/>
      <p:bldP spid="27658" grpId="0" build="allAtOnce"/>
      <p:bldP spid="27660" grpId="0" animBg="1"/>
      <p:bldP spid="27661" grpId="0" animBg="1"/>
      <p:bldP spid="27662" grpId="0" animBg="1"/>
      <p:bldP spid="27663" grpId="0" animBg="1"/>
      <p:bldP spid="27664" grpId="0" animBg="1"/>
      <p:bldP spid="27665" grpId="0" animBg="1"/>
      <p:bldP spid="27666" grpId="0" animBg="1"/>
      <p:bldP spid="27667" grpId="0" animBg="1"/>
      <p:bldP spid="27668" grpId="0" animBg="1"/>
      <p:bldP spid="27669" grpId="0" animBg="1"/>
      <p:bldP spid="27670" grpId="0" animBg="1"/>
      <p:bldP spid="276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0" y="13652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/>
              <a:t>Перенос слів з апострофом після префікса</a:t>
            </a:r>
            <a:endParaRPr lang="ru-RU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28600" y="981075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2400" b="1" i="1"/>
              <a:t>Випиши</a:t>
            </a:r>
            <a:r>
              <a:rPr lang="uk-UA" sz="2400" b="1" i="1">
                <a:latin typeface="Times New Roman" pitchFamily="18" charset="0"/>
              </a:rPr>
              <a:t> </a:t>
            </a:r>
            <a:r>
              <a:rPr lang="uk-UA" sz="2400" b="1" i="1"/>
              <a:t>слово</a:t>
            </a:r>
            <a:r>
              <a:rPr lang="uk-UA" sz="2400" b="1" i="1">
                <a:latin typeface="Times New Roman" pitchFamily="18" charset="0"/>
              </a:rPr>
              <a:t> </a:t>
            </a:r>
            <a:r>
              <a:rPr lang="uk-UA" sz="2400" b="1" i="1"/>
              <a:t>правильно,</a:t>
            </a:r>
            <a:endParaRPr lang="ru-RU" sz="2400"/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3203575" y="1700213"/>
            <a:ext cx="2592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Об’єднати  -</a:t>
            </a:r>
            <a:endParaRPr lang="ru-RU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203575" y="2349500"/>
            <a:ext cx="309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об’ - єднати ,</a:t>
            </a:r>
            <a:endParaRPr lang="ru-RU"/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5795963" y="2349500"/>
            <a:ext cx="2663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об’єд – нати,</a:t>
            </a:r>
            <a:endParaRPr lang="ru-RU"/>
          </a:p>
        </p:txBody>
      </p:sp>
      <p:sp>
        <p:nvSpPr>
          <p:cNvPr id="28681" name="Text Box 7"/>
          <p:cNvSpPr txBox="1">
            <a:spLocks noChangeArrowheads="1"/>
          </p:cNvSpPr>
          <p:nvPr/>
        </p:nvSpPr>
        <p:spPr bwMode="auto">
          <a:xfrm>
            <a:off x="3203575" y="2997200"/>
            <a:ext cx="2663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об’єдна – ти.</a:t>
            </a:r>
            <a:endParaRPr lang="ru-RU"/>
          </a:p>
        </p:txBody>
      </p:sp>
      <p:sp>
        <p:nvSpPr>
          <p:cNvPr id="28682" name="Rectangle 31"/>
          <p:cNvSpPr>
            <a:spLocks noChangeArrowheads="1"/>
          </p:cNvSpPr>
          <p:nvPr/>
        </p:nvSpPr>
        <p:spPr bwMode="auto">
          <a:xfrm>
            <a:off x="395288" y="4292600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поділи на склади для переносу,</a:t>
            </a:r>
            <a:endParaRPr lang="ru-RU"/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323850" y="4941888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вкажи всі можливі способи переносу цього слова.</a:t>
            </a:r>
            <a:endParaRPr lang="ru-RU"/>
          </a:p>
        </p:txBody>
      </p:sp>
      <p:sp>
        <p:nvSpPr>
          <p:cNvPr id="3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ЗМІСТ</a:t>
            </a:r>
            <a:endParaRPr lang="ru-RU"/>
          </a:p>
        </p:txBody>
      </p:sp>
      <p:pic>
        <p:nvPicPr>
          <p:cNvPr id="28685" name="Picture 13" descr="14167_f038ed41680914025fd33287d64ee9a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773238"/>
            <a:ext cx="273685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Text Box 7"/>
          <p:cNvSpPr txBox="1">
            <a:spLocks noChangeArrowheads="1"/>
          </p:cNvSpPr>
          <p:nvPr/>
        </p:nvSpPr>
        <p:spPr bwMode="auto">
          <a:xfrm>
            <a:off x="5580063" y="1700213"/>
            <a:ext cx="3563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об’ - єд - на - ти,</a:t>
            </a:r>
            <a:endParaRPr lang="ru-RU" sz="2800" b="1" i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6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Правопис слів із збігом однакових приголосних </a:t>
            </a:r>
          </a:p>
          <a:p>
            <a:pPr algn="ctr"/>
            <a:r>
              <a:rPr lang="uk-UA" sz="2400" b="1"/>
              <a:t>на межі кореня та суфікса</a:t>
            </a:r>
          </a:p>
          <a:p>
            <a:pPr algn="ctr"/>
            <a:endParaRPr lang="ru-RU" sz="240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28600" y="981075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2400" b="1" i="1"/>
              <a:t>Випиши</a:t>
            </a:r>
            <a:r>
              <a:rPr lang="uk-UA" sz="2400" b="1" i="1">
                <a:latin typeface="Times New Roman" pitchFamily="18" charset="0"/>
              </a:rPr>
              <a:t> </a:t>
            </a:r>
            <a:r>
              <a:rPr lang="uk-UA" sz="2400" b="1" i="1"/>
              <a:t>слово</a:t>
            </a:r>
            <a:r>
              <a:rPr lang="uk-UA" sz="2400" b="1" i="1">
                <a:latin typeface="Times New Roman" pitchFamily="18" charset="0"/>
              </a:rPr>
              <a:t> </a:t>
            </a:r>
            <a:r>
              <a:rPr lang="uk-UA" sz="2400" b="1" i="1"/>
              <a:t>правильно,</a:t>
            </a:r>
            <a:endParaRPr lang="ru-RU" sz="240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2987675" y="2349500"/>
            <a:ext cx="1871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Осінній -</a:t>
            </a:r>
            <a:endParaRPr lang="ru-RU"/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4643438" y="2349500"/>
            <a:ext cx="403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ранній ,</a:t>
            </a:r>
            <a:endParaRPr lang="ru-RU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300788" y="2349500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туманний.</a:t>
            </a:r>
            <a:endParaRPr lang="ru-RU"/>
          </a:p>
        </p:txBody>
      </p:sp>
      <p:sp>
        <p:nvSpPr>
          <p:cNvPr id="29705" name="Rectangle 31"/>
          <p:cNvSpPr>
            <a:spLocks noChangeArrowheads="1"/>
          </p:cNvSpPr>
          <p:nvPr/>
        </p:nvSpPr>
        <p:spPr bwMode="auto">
          <a:xfrm>
            <a:off x="323850" y="3644900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виділи корінь,</a:t>
            </a:r>
            <a:endParaRPr lang="ru-RU"/>
          </a:p>
        </p:txBody>
      </p:sp>
      <p:sp>
        <p:nvSpPr>
          <p:cNvPr id="29706" name="Rectangle 31"/>
          <p:cNvSpPr>
            <a:spLocks noChangeArrowheads="1"/>
          </p:cNvSpPr>
          <p:nvPr/>
        </p:nvSpPr>
        <p:spPr bwMode="auto">
          <a:xfrm>
            <a:off x="395288" y="4292600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виділи суфікс,</a:t>
            </a:r>
            <a:endParaRPr lang="ru-RU"/>
          </a:p>
        </p:txBody>
      </p:sp>
      <p:sp>
        <p:nvSpPr>
          <p:cNvPr id="29707" name="Rectangle 31"/>
          <p:cNvSpPr>
            <a:spLocks noChangeArrowheads="1"/>
          </p:cNvSpPr>
          <p:nvPr/>
        </p:nvSpPr>
        <p:spPr bwMode="auto">
          <a:xfrm>
            <a:off x="323850" y="4868863"/>
            <a:ext cx="882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добери два слова на те саме правило, </a:t>
            </a:r>
            <a:endParaRPr lang="ru-RU"/>
          </a:p>
        </p:txBody>
      </p:sp>
      <p:sp>
        <p:nvSpPr>
          <p:cNvPr id="29708" name="Rectangle 14"/>
          <p:cNvSpPr>
            <a:spLocks noChangeArrowheads="1"/>
          </p:cNvSpPr>
          <p:nvPr/>
        </p:nvSpPr>
        <p:spPr bwMode="auto">
          <a:xfrm>
            <a:off x="395288" y="5516563"/>
            <a:ext cx="238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i="1"/>
              <a:t>запиши слова</a:t>
            </a:r>
            <a:r>
              <a:rPr lang="uk-UA" b="1" i="1"/>
              <a:t>.</a:t>
            </a:r>
            <a:endParaRPr lang="ru-RU" b="1" i="1"/>
          </a:p>
        </p:txBody>
      </p:sp>
      <p:sp>
        <p:nvSpPr>
          <p:cNvPr id="29709" name="Arc 17"/>
          <p:cNvSpPr>
            <a:spLocks/>
          </p:cNvSpPr>
          <p:nvPr/>
        </p:nvSpPr>
        <p:spPr bwMode="auto">
          <a:xfrm flipV="1">
            <a:off x="3132138" y="2205038"/>
            <a:ext cx="720725" cy="247650"/>
          </a:xfrm>
          <a:custGeom>
            <a:avLst/>
            <a:gdLst>
              <a:gd name="T0" fmla="*/ 2147483647 w 43199"/>
              <a:gd name="T1" fmla="*/ 2147483647 h 22574"/>
              <a:gd name="T2" fmla="*/ 2147483647 w 43199"/>
              <a:gd name="T3" fmla="*/ 0 h 22574"/>
              <a:gd name="T4" fmla="*/ 2147483647 w 43199"/>
              <a:gd name="T5" fmla="*/ 2147483647 h 22574"/>
              <a:gd name="T6" fmla="*/ 0 60000 65536"/>
              <a:gd name="T7" fmla="*/ 0 60000 65536"/>
              <a:gd name="T8" fmla="*/ 0 60000 65536"/>
              <a:gd name="T9" fmla="*/ 0 w 43199"/>
              <a:gd name="T10" fmla="*/ 0 h 22574"/>
              <a:gd name="T11" fmla="*/ 43199 w 43199"/>
              <a:gd name="T12" fmla="*/ 22574 h 22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2574" fill="none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</a:path>
              <a:path w="43199" h="22574" stroke="0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  <a:lnTo>
                  <a:pt x="21600" y="974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0" name="Arc 17"/>
          <p:cNvSpPr>
            <a:spLocks/>
          </p:cNvSpPr>
          <p:nvPr/>
        </p:nvSpPr>
        <p:spPr bwMode="auto">
          <a:xfrm flipV="1">
            <a:off x="4787900" y="2276475"/>
            <a:ext cx="576263" cy="247650"/>
          </a:xfrm>
          <a:custGeom>
            <a:avLst/>
            <a:gdLst>
              <a:gd name="T0" fmla="*/ 2147483647 w 43199"/>
              <a:gd name="T1" fmla="*/ 2147483647 h 22574"/>
              <a:gd name="T2" fmla="*/ 2147483647 w 43199"/>
              <a:gd name="T3" fmla="*/ 0 h 22574"/>
              <a:gd name="T4" fmla="*/ 2147483647 w 43199"/>
              <a:gd name="T5" fmla="*/ 2147483647 h 22574"/>
              <a:gd name="T6" fmla="*/ 0 60000 65536"/>
              <a:gd name="T7" fmla="*/ 0 60000 65536"/>
              <a:gd name="T8" fmla="*/ 0 60000 65536"/>
              <a:gd name="T9" fmla="*/ 0 w 43199"/>
              <a:gd name="T10" fmla="*/ 0 h 22574"/>
              <a:gd name="T11" fmla="*/ 43199 w 43199"/>
              <a:gd name="T12" fmla="*/ 22574 h 22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2574" fill="none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</a:path>
              <a:path w="43199" h="22574" stroke="0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  <a:lnTo>
                  <a:pt x="21600" y="974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1" name="Arc 17"/>
          <p:cNvSpPr>
            <a:spLocks/>
          </p:cNvSpPr>
          <p:nvPr/>
        </p:nvSpPr>
        <p:spPr bwMode="auto">
          <a:xfrm flipV="1">
            <a:off x="6443663" y="2205038"/>
            <a:ext cx="1150937" cy="247650"/>
          </a:xfrm>
          <a:custGeom>
            <a:avLst/>
            <a:gdLst>
              <a:gd name="T0" fmla="*/ 2147483647 w 43199"/>
              <a:gd name="T1" fmla="*/ 2147483647 h 22574"/>
              <a:gd name="T2" fmla="*/ 2147483647 w 43199"/>
              <a:gd name="T3" fmla="*/ 0 h 22574"/>
              <a:gd name="T4" fmla="*/ 2147483647 w 43199"/>
              <a:gd name="T5" fmla="*/ 2147483647 h 22574"/>
              <a:gd name="T6" fmla="*/ 0 60000 65536"/>
              <a:gd name="T7" fmla="*/ 0 60000 65536"/>
              <a:gd name="T8" fmla="*/ 0 60000 65536"/>
              <a:gd name="T9" fmla="*/ 0 w 43199"/>
              <a:gd name="T10" fmla="*/ 0 h 22574"/>
              <a:gd name="T11" fmla="*/ 43199 w 43199"/>
              <a:gd name="T12" fmla="*/ 22574 h 22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2574" fill="none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</a:path>
              <a:path w="43199" h="22574" stroke="0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  <a:lnTo>
                  <a:pt x="21600" y="974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Line 19"/>
          <p:cNvSpPr>
            <a:spLocks noChangeShapeType="1"/>
          </p:cNvSpPr>
          <p:nvPr/>
        </p:nvSpPr>
        <p:spPr bwMode="auto">
          <a:xfrm flipV="1">
            <a:off x="3924300" y="2276475"/>
            <a:ext cx="71438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Line 19"/>
          <p:cNvSpPr>
            <a:spLocks noChangeShapeType="1"/>
          </p:cNvSpPr>
          <p:nvPr/>
        </p:nvSpPr>
        <p:spPr bwMode="auto">
          <a:xfrm>
            <a:off x="3995738" y="2276475"/>
            <a:ext cx="73025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 flipV="1">
            <a:off x="5435600" y="2276475"/>
            <a:ext cx="71438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2" name="Line 19"/>
          <p:cNvSpPr>
            <a:spLocks noChangeShapeType="1"/>
          </p:cNvSpPr>
          <p:nvPr/>
        </p:nvSpPr>
        <p:spPr bwMode="auto">
          <a:xfrm>
            <a:off x="5508625" y="2276475"/>
            <a:ext cx="73025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22" name="Line 19"/>
          <p:cNvSpPr>
            <a:spLocks noChangeShapeType="1"/>
          </p:cNvSpPr>
          <p:nvPr/>
        </p:nvSpPr>
        <p:spPr bwMode="auto">
          <a:xfrm flipV="1">
            <a:off x="7667625" y="2276475"/>
            <a:ext cx="71438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23" name="Line 19"/>
          <p:cNvSpPr>
            <a:spLocks noChangeShapeType="1"/>
          </p:cNvSpPr>
          <p:nvPr/>
        </p:nvSpPr>
        <p:spPr bwMode="auto">
          <a:xfrm>
            <a:off x="7740650" y="2276475"/>
            <a:ext cx="71438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6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hlinkClick r:id="rId3" action="ppaction://hlinksldjump"/>
              </a:rPr>
              <a:t>ЗМІСТ</a:t>
            </a:r>
            <a:endParaRPr lang="ru-RU"/>
          </a:p>
        </p:txBody>
      </p:sp>
      <p:pic>
        <p:nvPicPr>
          <p:cNvPr id="29718" name="Picture 27" descr="thumb2-990381c1347050b65c89baa0300a54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916113"/>
            <a:ext cx="2557463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  <p:bldP spid="29705" grpId="0" build="allAtOnce"/>
      <p:bldP spid="29706" grpId="0" build="allAtOnce"/>
      <p:bldP spid="29707" grpId="0"/>
      <p:bldP spid="29709" grpId="0" animBg="1"/>
      <p:bldP spid="29710" grpId="0" animBg="1"/>
      <p:bldP spid="29711" grpId="0" animBg="1"/>
      <p:bldP spid="3" grpId="0" animBg="1"/>
      <p:bldP spid="4" grpId="0" animBg="1"/>
      <p:bldP spid="5" grpId="0" animBg="1"/>
      <p:bldP spid="29712" grpId="0" animBg="1"/>
      <p:bldP spid="29722" grpId="0" animBg="1"/>
      <p:bldP spid="297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0" y="13652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/>
              <a:t>Поділ слів із суфіксами для переносу</a:t>
            </a:r>
            <a:endParaRPr lang="ru-RU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8600" y="981075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2400" b="1" i="1"/>
              <a:t>Випиши</a:t>
            </a:r>
            <a:r>
              <a:rPr lang="uk-UA" sz="2400" b="1" i="1">
                <a:latin typeface="Times New Roman" pitchFamily="18" charset="0"/>
              </a:rPr>
              <a:t> </a:t>
            </a:r>
            <a:r>
              <a:rPr lang="uk-UA" sz="2400" b="1" i="1"/>
              <a:t>слово</a:t>
            </a:r>
            <a:r>
              <a:rPr lang="uk-UA" sz="2400" b="1" i="1">
                <a:latin typeface="Times New Roman" pitchFamily="18" charset="0"/>
              </a:rPr>
              <a:t> </a:t>
            </a:r>
            <a:r>
              <a:rPr lang="uk-UA" sz="2400" b="1" i="1"/>
              <a:t>правильно,</a:t>
            </a:r>
            <a:endParaRPr lang="ru-RU" sz="2400"/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3419475" y="2349500"/>
            <a:ext cx="2447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Коріння  -</a:t>
            </a:r>
            <a:endParaRPr lang="ru-RU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419475" y="2997200"/>
            <a:ext cx="2305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ко - ріння ,</a:t>
            </a:r>
            <a:endParaRPr lang="ru-RU"/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5651500" y="2997200"/>
            <a:ext cx="2665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корі - ння,</a:t>
            </a:r>
            <a:endParaRPr lang="ru-RU"/>
          </a:p>
        </p:txBody>
      </p:sp>
      <p:sp>
        <p:nvSpPr>
          <p:cNvPr id="30729" name="Text Box 7"/>
          <p:cNvSpPr txBox="1">
            <a:spLocks noChangeArrowheads="1"/>
          </p:cNvSpPr>
          <p:nvPr/>
        </p:nvSpPr>
        <p:spPr bwMode="auto">
          <a:xfrm>
            <a:off x="3419475" y="3644900"/>
            <a:ext cx="2808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корін - ня.</a:t>
            </a:r>
            <a:endParaRPr lang="ru-RU"/>
          </a:p>
        </p:txBody>
      </p:sp>
      <p:sp>
        <p:nvSpPr>
          <p:cNvPr id="30730" name="Rectangle 31"/>
          <p:cNvSpPr>
            <a:spLocks noChangeArrowheads="1"/>
          </p:cNvSpPr>
          <p:nvPr/>
        </p:nvSpPr>
        <p:spPr bwMode="auto">
          <a:xfrm>
            <a:off x="395288" y="4868863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поділи на склади для переносу,</a:t>
            </a:r>
            <a:endParaRPr lang="ru-RU"/>
          </a:p>
        </p:txBody>
      </p:sp>
      <p:sp>
        <p:nvSpPr>
          <p:cNvPr id="30731" name="Rectangle 31"/>
          <p:cNvSpPr>
            <a:spLocks noChangeArrowheads="1"/>
          </p:cNvSpPr>
          <p:nvPr/>
        </p:nvSpPr>
        <p:spPr bwMode="auto">
          <a:xfrm>
            <a:off x="323850" y="55165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вкажи всі можливі способи переносу цього слова.</a:t>
            </a:r>
            <a:endParaRPr lang="ru-RU"/>
          </a:p>
        </p:txBody>
      </p:sp>
      <p:sp>
        <p:nvSpPr>
          <p:cNvPr id="2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ЗМІСТ</a:t>
            </a:r>
            <a:endParaRPr lang="ru-RU"/>
          </a:p>
        </p:txBody>
      </p:sp>
      <p:pic>
        <p:nvPicPr>
          <p:cNvPr id="3" name="Picture 15" descr="ANd9GcTuClLXdr69Chgw_eNPWsculQPHO2HFX6Xr3H93b5StG5EFvZ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44675"/>
            <a:ext cx="3097213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435600" y="2349500"/>
            <a:ext cx="3097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ко - рі - ння,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8" grpId="0"/>
      <p:bldP spid="30730" grpId="0"/>
      <p:bldP spid="30731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179388" y="136525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/>
              <a:t>Правопис власних назв</a:t>
            </a:r>
            <a:endParaRPr lang="ru-RU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95288" y="1052513"/>
            <a:ext cx="8748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2400" b="1" i="1"/>
              <a:t>Випиши</a:t>
            </a:r>
            <a:r>
              <a:rPr lang="uk-UA" sz="2400" b="1" i="1">
                <a:latin typeface="Times New Roman" pitchFamily="18" charset="0"/>
              </a:rPr>
              <a:t> </a:t>
            </a:r>
            <a:r>
              <a:rPr lang="uk-UA" sz="2400" b="1" i="1"/>
              <a:t>слово</a:t>
            </a:r>
            <a:r>
              <a:rPr lang="uk-UA" sz="2400" b="1" i="1">
                <a:latin typeface="Times New Roman" pitchFamily="18" charset="0"/>
              </a:rPr>
              <a:t> </a:t>
            </a:r>
            <a:r>
              <a:rPr lang="uk-UA" sz="2400" b="1" i="1"/>
              <a:t>правильно,</a:t>
            </a:r>
            <a:endParaRPr lang="ru-RU" sz="2400"/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4140200" y="1700213"/>
            <a:ext cx="3024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Україна  -</a:t>
            </a:r>
            <a:endParaRPr lang="ru-RU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011863" y="1700213"/>
            <a:ext cx="2592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Литва , </a:t>
            </a:r>
            <a:endParaRPr lang="ru-RU"/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4211638" y="2349500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Білорусь.</a:t>
            </a:r>
            <a:endParaRPr lang="ru-RU"/>
          </a:p>
        </p:txBody>
      </p:sp>
      <p:sp>
        <p:nvSpPr>
          <p:cNvPr id="31753" name="Rectangle 31"/>
          <p:cNvSpPr>
            <a:spLocks noChangeArrowheads="1"/>
          </p:cNvSpPr>
          <p:nvPr/>
        </p:nvSpPr>
        <p:spPr bwMode="auto">
          <a:xfrm>
            <a:off x="395288" y="4868863"/>
            <a:ext cx="792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підкресли велику букву,</a:t>
            </a:r>
            <a:endParaRPr lang="ru-RU"/>
          </a:p>
        </p:txBody>
      </p:sp>
      <p:sp>
        <p:nvSpPr>
          <p:cNvPr id="31754" name="Rectangle 31"/>
          <p:cNvSpPr>
            <a:spLocks noChangeArrowheads="1"/>
          </p:cNvSpPr>
          <p:nvPr/>
        </p:nvSpPr>
        <p:spPr bwMode="auto">
          <a:xfrm>
            <a:off x="395288" y="5516563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добери два слова на те саме правило.</a:t>
            </a:r>
            <a:endParaRPr lang="ru-RU"/>
          </a:p>
        </p:txBody>
      </p:sp>
      <p:sp>
        <p:nvSpPr>
          <p:cNvPr id="31755" name="Line 19"/>
          <p:cNvSpPr>
            <a:spLocks noChangeShapeType="1"/>
          </p:cNvSpPr>
          <p:nvPr/>
        </p:nvSpPr>
        <p:spPr bwMode="auto">
          <a:xfrm flipV="1">
            <a:off x="4211638" y="2133600"/>
            <a:ext cx="2159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6" name="Line 19"/>
          <p:cNvSpPr>
            <a:spLocks noChangeShapeType="1"/>
          </p:cNvSpPr>
          <p:nvPr/>
        </p:nvSpPr>
        <p:spPr bwMode="auto">
          <a:xfrm flipV="1">
            <a:off x="6084888" y="2133600"/>
            <a:ext cx="2159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7" name="Line 19"/>
          <p:cNvSpPr>
            <a:spLocks noChangeShapeType="1"/>
          </p:cNvSpPr>
          <p:nvPr/>
        </p:nvSpPr>
        <p:spPr bwMode="auto">
          <a:xfrm flipV="1">
            <a:off x="4284663" y="2781300"/>
            <a:ext cx="287337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hlinkClick r:id="rId3" action="ppaction://hlinksldjump"/>
              </a:rPr>
              <a:t>ЗМІСТ</a:t>
            </a:r>
            <a:endParaRPr lang="ru-RU"/>
          </a:p>
        </p:txBody>
      </p:sp>
      <p:pic>
        <p:nvPicPr>
          <p:cNvPr id="31759" name="Picture 17" descr="%D0%93%D0%B5%D0%BE%D0%B3%D1%80%D0%B0%D1%84%D1%96%D1%87%D0%BD%D0%B0-%D0%BA%D0%B0%D1%80%D1%82%D0%B0-%D0%A3%D0%BA%D1%80%D0%B0%D1%97%D0%BD%D0%B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773238"/>
            <a:ext cx="3816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  <p:bldP spid="31753" grpId="0"/>
      <p:bldP spid="31753" grpId="1"/>
      <p:bldP spid="31755" grpId="0" animBg="1"/>
      <p:bldP spid="31756" grpId="0" animBg="1"/>
      <p:bldP spid="317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0" y="765175"/>
            <a:ext cx="4114800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FontTx/>
              <a:buAutoNum type="arabicPeriod"/>
            </a:pPr>
            <a:r>
              <a:rPr lang="uk-UA" sz="1400">
                <a:latin typeface="Times New Roman" pitchFamily="18" charset="0"/>
                <a:hlinkClick r:id="rId2" action="ppaction://hlinksldjump"/>
              </a:rPr>
              <a:t>Пропуск букв, заміна одних букв іншими</a:t>
            </a:r>
            <a:endParaRPr lang="uk-UA" sz="1400"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Clr>
                <a:schemeClr val="hlink"/>
              </a:buClr>
              <a:buFontTx/>
              <a:buAutoNum type="arabicPeriod"/>
            </a:pPr>
            <a:r>
              <a:rPr lang="uk-UA" sz="1400">
                <a:solidFill>
                  <a:srgbClr val="000000"/>
                </a:solidFill>
                <a:latin typeface="Times New Roman" pitchFamily="18" charset="0"/>
                <a:hlinkClick r:id="rId3" action="ppaction://hlinksldjump"/>
              </a:rPr>
              <a:t>Перенос слів</a:t>
            </a:r>
            <a:endParaRPr lang="uk-UA" sz="140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Clr>
                <a:schemeClr val="hlink"/>
              </a:buClr>
              <a:buFontTx/>
              <a:buAutoNum type="arabicPeriod"/>
            </a:pPr>
            <a:r>
              <a:rPr lang="uk-UA" sz="1400">
                <a:solidFill>
                  <a:srgbClr val="000000"/>
                </a:solidFill>
                <a:hlinkClick r:id="rId4" action="ppaction://hlinksldjump"/>
              </a:rPr>
              <a:t>Будова слова</a:t>
            </a:r>
            <a:endParaRPr lang="uk-UA" sz="1400" b="1" i="1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  <a:buClr>
                <a:schemeClr val="hlink"/>
              </a:buClr>
              <a:buFontTx/>
              <a:buAutoNum type="arabicPeriod"/>
            </a:pPr>
            <a:r>
              <a:rPr lang="uk-UA" sz="1400">
                <a:hlinkClick r:id="rId5" action="ppaction://hlinksldjump"/>
              </a:rPr>
              <a:t>Чергування голосних </a:t>
            </a:r>
            <a:r>
              <a:rPr lang="en-US" sz="1400">
                <a:hlinkClick r:id="rId5" action="ppaction://hlinksldjump"/>
              </a:rPr>
              <a:t>[</a:t>
            </a:r>
            <a:r>
              <a:rPr lang="uk-UA" sz="1400">
                <a:hlinkClick r:id="rId5" action="ppaction://hlinksldjump"/>
              </a:rPr>
              <a:t>о</a:t>
            </a:r>
            <a:r>
              <a:rPr lang="en-US" sz="1400">
                <a:hlinkClick r:id="rId5" action="ppaction://hlinksldjump"/>
              </a:rPr>
              <a:t>]</a:t>
            </a:r>
            <a:r>
              <a:rPr lang="uk-UA" sz="1400">
                <a:hlinkClick r:id="rId5" action="ppaction://hlinksldjump"/>
              </a:rPr>
              <a:t>, </a:t>
            </a:r>
            <a:r>
              <a:rPr lang="en-US" sz="1400">
                <a:hlinkClick r:id="rId5" action="ppaction://hlinksldjump"/>
              </a:rPr>
              <a:t>[</a:t>
            </a:r>
            <a:r>
              <a:rPr lang="uk-UA" sz="1400">
                <a:hlinkClick r:id="rId5" action="ppaction://hlinksldjump"/>
              </a:rPr>
              <a:t> е</a:t>
            </a:r>
            <a:r>
              <a:rPr lang="en-US" sz="1400">
                <a:hlinkClick r:id="rId5" action="ppaction://hlinksldjump"/>
              </a:rPr>
              <a:t>]</a:t>
            </a:r>
            <a:r>
              <a:rPr lang="uk-UA" sz="1400">
                <a:hlinkClick r:id="rId5" action="ppaction://hlinksldjump"/>
              </a:rPr>
              <a:t> з </a:t>
            </a:r>
            <a:r>
              <a:rPr lang="en-US" sz="1400">
                <a:hlinkClick r:id="rId5" action="ppaction://hlinksldjump"/>
              </a:rPr>
              <a:t>[</a:t>
            </a:r>
            <a:r>
              <a:rPr lang="uk-UA" sz="1400">
                <a:hlinkClick r:id="rId5" action="ppaction://hlinksldjump"/>
              </a:rPr>
              <a:t> і</a:t>
            </a:r>
            <a:r>
              <a:rPr lang="en-US" sz="1400">
                <a:hlinkClick r:id="rId5" action="ppaction://hlinksldjump"/>
              </a:rPr>
              <a:t>]</a:t>
            </a:r>
            <a:r>
              <a:rPr lang="uk-UA" sz="1400">
                <a:hlinkClick r:id="rId5" action="ppaction://hlinksldjump"/>
              </a:rPr>
              <a:t> у коренях слів</a:t>
            </a:r>
            <a:endParaRPr lang="uk-UA" sz="1400"/>
          </a:p>
          <a:p>
            <a:pPr marL="342900" indent="-342900">
              <a:spcBef>
                <a:spcPct val="50000"/>
              </a:spcBef>
              <a:buClr>
                <a:schemeClr val="hlink"/>
              </a:buClr>
              <a:buFontTx/>
              <a:buAutoNum type="arabicPeriod"/>
            </a:pPr>
            <a:endParaRPr lang="uk-UA" sz="1400"/>
          </a:p>
          <a:p>
            <a:pPr marL="342900" indent="-342900">
              <a:buClr>
                <a:schemeClr val="hlink"/>
              </a:buClr>
              <a:buFontTx/>
              <a:buAutoNum type="arabicPeriod"/>
            </a:pPr>
            <a:r>
              <a:rPr lang="uk-UA" sz="1400">
                <a:hlinkClick r:id="rId6" action="ppaction://hlinksldjump"/>
              </a:rPr>
              <a:t>Чергування приголосних </a:t>
            </a:r>
            <a:r>
              <a:rPr lang="en-US" sz="1400">
                <a:hlinkClick r:id="rId6" action="ppaction://hlinksldjump"/>
              </a:rPr>
              <a:t>[</a:t>
            </a:r>
            <a:r>
              <a:rPr lang="uk-UA" sz="1400">
                <a:hlinkClick r:id="rId6" action="ppaction://hlinksldjump"/>
              </a:rPr>
              <a:t> г</a:t>
            </a:r>
            <a:r>
              <a:rPr lang="en-US" sz="1400">
                <a:hlinkClick r:id="rId6" action="ppaction://hlinksldjump"/>
              </a:rPr>
              <a:t>]</a:t>
            </a:r>
            <a:r>
              <a:rPr lang="uk-UA" sz="1400">
                <a:hlinkClick r:id="rId6" action="ppaction://hlinksldjump"/>
              </a:rPr>
              <a:t>,</a:t>
            </a:r>
            <a:r>
              <a:rPr lang="en-US" sz="1400">
                <a:hlinkClick r:id="rId6" action="ppaction://hlinksldjump"/>
              </a:rPr>
              <a:t> [</a:t>
            </a:r>
            <a:r>
              <a:rPr lang="uk-UA" sz="1400">
                <a:hlinkClick r:id="rId6" action="ppaction://hlinksldjump"/>
              </a:rPr>
              <a:t> к</a:t>
            </a:r>
            <a:r>
              <a:rPr lang="en-US" sz="1400">
                <a:hlinkClick r:id="rId6" action="ppaction://hlinksldjump"/>
              </a:rPr>
              <a:t>]</a:t>
            </a:r>
            <a:r>
              <a:rPr lang="uk-UA" sz="1400">
                <a:hlinkClick r:id="rId6" action="ppaction://hlinksldjump"/>
              </a:rPr>
              <a:t>,</a:t>
            </a:r>
            <a:r>
              <a:rPr lang="en-US" sz="1400">
                <a:hlinkClick r:id="rId6" action="ppaction://hlinksldjump"/>
              </a:rPr>
              <a:t> [</a:t>
            </a:r>
            <a:r>
              <a:rPr lang="uk-UA" sz="1400">
                <a:hlinkClick r:id="rId6" action="ppaction://hlinksldjump"/>
              </a:rPr>
              <a:t> х</a:t>
            </a:r>
            <a:r>
              <a:rPr lang="en-US" sz="1400">
                <a:hlinkClick r:id="rId6" action="ppaction://hlinksldjump"/>
              </a:rPr>
              <a:t>]</a:t>
            </a:r>
            <a:r>
              <a:rPr lang="uk-UA" sz="1400">
                <a:hlinkClick r:id="rId6" action="ppaction://hlinksldjump"/>
              </a:rPr>
              <a:t>           із</a:t>
            </a:r>
            <a:r>
              <a:rPr lang="en-US" sz="1400">
                <a:hlinkClick r:id="rId6" action="ppaction://hlinksldjump"/>
              </a:rPr>
              <a:t> [</a:t>
            </a:r>
            <a:r>
              <a:rPr lang="uk-UA" sz="1400">
                <a:hlinkClick r:id="rId6" action="ppaction://hlinksldjump"/>
              </a:rPr>
              <a:t> ж</a:t>
            </a:r>
            <a:r>
              <a:rPr lang="en-US" sz="1400">
                <a:hlinkClick r:id="rId6" action="ppaction://hlinksldjump"/>
              </a:rPr>
              <a:t>]</a:t>
            </a:r>
            <a:r>
              <a:rPr lang="uk-UA" sz="1400">
                <a:hlinkClick r:id="rId6" action="ppaction://hlinksldjump"/>
              </a:rPr>
              <a:t>,</a:t>
            </a:r>
            <a:r>
              <a:rPr lang="en-US" sz="1400">
                <a:hlinkClick r:id="rId6" action="ppaction://hlinksldjump"/>
              </a:rPr>
              <a:t> [</a:t>
            </a:r>
            <a:r>
              <a:rPr lang="uk-UA" sz="1400">
                <a:hlinkClick r:id="rId6" action="ppaction://hlinksldjump"/>
              </a:rPr>
              <a:t> ч</a:t>
            </a:r>
            <a:r>
              <a:rPr lang="en-US" sz="1400">
                <a:hlinkClick r:id="rId6" action="ppaction://hlinksldjump"/>
              </a:rPr>
              <a:t>]</a:t>
            </a:r>
            <a:r>
              <a:rPr lang="uk-UA" sz="1400">
                <a:hlinkClick r:id="rId6" action="ppaction://hlinksldjump"/>
              </a:rPr>
              <a:t>,</a:t>
            </a:r>
            <a:r>
              <a:rPr lang="en-US" sz="1400">
                <a:hlinkClick r:id="rId6" action="ppaction://hlinksldjump"/>
              </a:rPr>
              <a:t> [</a:t>
            </a:r>
            <a:r>
              <a:rPr lang="uk-UA" sz="1400">
                <a:hlinkClick r:id="rId6" action="ppaction://hlinksldjump"/>
              </a:rPr>
              <a:t> ш</a:t>
            </a:r>
            <a:r>
              <a:rPr lang="en-US" sz="1400">
                <a:hlinkClick r:id="rId6" action="ppaction://hlinksldjump"/>
              </a:rPr>
              <a:t>]</a:t>
            </a:r>
            <a:r>
              <a:rPr lang="uk-UA" sz="1400">
                <a:hlinkClick r:id="rId6" action="ppaction://hlinksldjump"/>
              </a:rPr>
              <a:t> і</a:t>
            </a:r>
            <a:r>
              <a:rPr lang="en-US" sz="1400">
                <a:hlinkClick r:id="rId6" action="ppaction://hlinksldjump"/>
              </a:rPr>
              <a:t> [</a:t>
            </a:r>
            <a:r>
              <a:rPr lang="uk-UA" sz="1400">
                <a:hlinkClick r:id="rId6" action="ppaction://hlinksldjump"/>
              </a:rPr>
              <a:t> з</a:t>
            </a:r>
            <a:r>
              <a:rPr lang="en-US" sz="1400">
                <a:hlinkClick r:id="rId6" action="ppaction://hlinksldjump"/>
              </a:rPr>
              <a:t>']</a:t>
            </a:r>
            <a:r>
              <a:rPr lang="uk-UA" sz="1400">
                <a:hlinkClick r:id="rId6" action="ppaction://hlinksldjump"/>
              </a:rPr>
              <a:t>,</a:t>
            </a:r>
            <a:r>
              <a:rPr lang="en-US" sz="1400">
                <a:hlinkClick r:id="rId6" action="ppaction://hlinksldjump"/>
              </a:rPr>
              <a:t> [</a:t>
            </a:r>
            <a:r>
              <a:rPr lang="uk-UA" sz="1400">
                <a:hlinkClick r:id="rId6" action="ppaction://hlinksldjump"/>
              </a:rPr>
              <a:t> ц</a:t>
            </a:r>
            <a:r>
              <a:rPr lang="en-US" sz="1400">
                <a:hlinkClick r:id="rId6" action="ppaction://hlinksldjump"/>
              </a:rPr>
              <a:t>']</a:t>
            </a:r>
            <a:r>
              <a:rPr lang="uk-UA" sz="1400">
                <a:hlinkClick r:id="rId6" action="ppaction://hlinksldjump"/>
              </a:rPr>
              <a:t>,</a:t>
            </a:r>
            <a:r>
              <a:rPr lang="en-US" sz="1400">
                <a:hlinkClick r:id="rId6" action="ppaction://hlinksldjump"/>
              </a:rPr>
              <a:t> [</a:t>
            </a:r>
            <a:r>
              <a:rPr lang="uk-UA" sz="1400">
                <a:hlinkClick r:id="rId6" action="ppaction://hlinksldjump"/>
              </a:rPr>
              <a:t> с</a:t>
            </a:r>
            <a:r>
              <a:rPr lang="en-US" sz="1400">
                <a:hlinkClick r:id="rId6" action="ppaction://hlinksldjump"/>
              </a:rPr>
              <a:t>']</a:t>
            </a:r>
            <a:endParaRPr lang="uk-UA" sz="1400"/>
          </a:p>
          <a:p>
            <a:pPr marL="342900" indent="-342900">
              <a:buClr>
                <a:schemeClr val="hlink"/>
              </a:buClr>
              <a:buFontTx/>
              <a:buAutoNum type="arabicPeriod"/>
            </a:pPr>
            <a:endParaRPr lang="ru-RU" sz="1400"/>
          </a:p>
          <a:p>
            <a:pPr marL="342900" indent="-342900">
              <a:buClr>
                <a:schemeClr val="hlink"/>
              </a:buClr>
              <a:buFontTx/>
              <a:buAutoNum type="arabicPeriod" startAt="6"/>
            </a:pPr>
            <a:r>
              <a:rPr lang="uk-UA" sz="1400">
                <a:hlinkClick r:id="rId7" action="ppaction://hlinksldjump"/>
              </a:rPr>
              <a:t>Правопис слів із ненаголошеними </a:t>
            </a:r>
            <a:r>
              <a:rPr lang="en-US" sz="1400">
                <a:hlinkClick r:id="rId7" action="ppaction://hlinksldjump"/>
              </a:rPr>
              <a:t>[</a:t>
            </a:r>
            <a:r>
              <a:rPr lang="uk-UA" sz="1400">
                <a:hlinkClick r:id="rId7" action="ppaction://hlinksldjump"/>
              </a:rPr>
              <a:t> е</a:t>
            </a:r>
            <a:r>
              <a:rPr lang="en-US" sz="1400">
                <a:hlinkClick r:id="rId7" action="ppaction://hlinksldjump"/>
              </a:rPr>
              <a:t>]</a:t>
            </a:r>
            <a:r>
              <a:rPr lang="uk-UA" sz="1400">
                <a:hlinkClick r:id="rId7" action="ppaction://hlinksldjump"/>
              </a:rPr>
              <a:t>,</a:t>
            </a:r>
            <a:r>
              <a:rPr lang="en-US" sz="1400">
                <a:hlinkClick r:id="rId7" action="ppaction://hlinksldjump"/>
              </a:rPr>
              <a:t> [</a:t>
            </a:r>
            <a:r>
              <a:rPr lang="uk-UA" sz="1400">
                <a:hlinkClick r:id="rId7" action="ppaction://hlinksldjump"/>
              </a:rPr>
              <a:t> и</a:t>
            </a:r>
            <a:r>
              <a:rPr lang="en-US" sz="1400">
                <a:hlinkClick r:id="rId7" action="ppaction://hlinksldjump"/>
              </a:rPr>
              <a:t>]</a:t>
            </a:r>
            <a:r>
              <a:rPr lang="uk-UA" sz="1400">
                <a:hlinkClick r:id="rId7" action="ppaction://hlinksldjump"/>
              </a:rPr>
              <a:t> у корені слова</a:t>
            </a:r>
            <a:endParaRPr lang="uk-UA" sz="1400"/>
          </a:p>
          <a:p>
            <a:pPr marL="342900" indent="-342900">
              <a:buClr>
                <a:schemeClr val="hlink"/>
              </a:buClr>
              <a:buFontTx/>
              <a:buAutoNum type="arabicPeriod" startAt="6"/>
            </a:pPr>
            <a:endParaRPr lang="ru-RU" sz="1400"/>
          </a:p>
          <a:p>
            <a:pPr marL="342900" indent="-342900">
              <a:buClr>
                <a:schemeClr val="hlink"/>
              </a:buClr>
              <a:buFontTx/>
              <a:buAutoNum type="arabicPeriod" startAt="6"/>
            </a:pPr>
            <a:r>
              <a:rPr lang="uk-UA" sz="1400">
                <a:hlinkClick r:id="rId8" action="ppaction://hlinksldjump"/>
              </a:rPr>
              <a:t>Правопис слів із ненаголошеними голосними </a:t>
            </a:r>
            <a:r>
              <a:rPr lang="en-US" sz="1400">
                <a:hlinkClick r:id="rId8" action="ppaction://hlinksldjump"/>
              </a:rPr>
              <a:t>[</a:t>
            </a:r>
            <a:r>
              <a:rPr lang="uk-UA" sz="1400">
                <a:hlinkClick r:id="rId8" action="ppaction://hlinksldjump"/>
              </a:rPr>
              <a:t> е</a:t>
            </a:r>
            <a:r>
              <a:rPr lang="en-US" sz="1400">
                <a:hlinkClick r:id="rId8" action="ppaction://hlinksldjump"/>
              </a:rPr>
              <a:t>]</a:t>
            </a:r>
            <a:r>
              <a:rPr lang="uk-UA" sz="1400">
                <a:hlinkClick r:id="rId8" action="ppaction://hlinksldjump"/>
              </a:rPr>
              <a:t>,</a:t>
            </a:r>
            <a:r>
              <a:rPr lang="en-US" sz="1400">
                <a:hlinkClick r:id="rId8" action="ppaction://hlinksldjump"/>
              </a:rPr>
              <a:t> [</a:t>
            </a:r>
            <a:r>
              <a:rPr lang="uk-UA" sz="1400">
                <a:hlinkClick r:id="rId8" action="ppaction://hlinksldjump"/>
              </a:rPr>
              <a:t> и</a:t>
            </a:r>
            <a:r>
              <a:rPr lang="en-US" sz="1400">
                <a:hlinkClick r:id="rId8" action="ppaction://hlinksldjump"/>
              </a:rPr>
              <a:t>]</a:t>
            </a:r>
            <a:r>
              <a:rPr lang="uk-UA" sz="1400">
                <a:hlinkClick r:id="rId8" action="ppaction://hlinksldjump"/>
              </a:rPr>
              <a:t>, що не перевіряються наголосом</a:t>
            </a:r>
            <a:endParaRPr lang="uk-UA" sz="1400"/>
          </a:p>
          <a:p>
            <a:pPr marL="342900" indent="-342900">
              <a:spcBef>
                <a:spcPct val="50000"/>
              </a:spcBef>
              <a:buClr>
                <a:schemeClr val="hlink"/>
              </a:buClr>
              <a:buFontTx/>
              <a:buAutoNum type="arabicPeriod" startAt="6"/>
            </a:pPr>
            <a:r>
              <a:rPr lang="uk-UA" sz="1400">
                <a:hlinkClick r:id="rId9" action="ppaction://hlinksldjump"/>
              </a:rPr>
              <a:t>Правопис слів з парними дзвінкими та глухими приголосними</a:t>
            </a:r>
            <a:endParaRPr lang="uk-UA" sz="1400"/>
          </a:p>
          <a:p>
            <a:pPr marL="342900" indent="-342900">
              <a:spcBef>
                <a:spcPct val="50000"/>
              </a:spcBef>
              <a:buClr>
                <a:schemeClr val="hlink"/>
              </a:buClr>
              <a:buFontTx/>
              <a:buAutoNum type="arabicPeriod" startAt="6"/>
            </a:pPr>
            <a:endParaRPr lang="uk-UA" sz="1400"/>
          </a:p>
          <a:p>
            <a:pPr marL="342900" indent="-342900">
              <a:buClr>
                <a:schemeClr val="hlink"/>
              </a:buClr>
              <a:buFontTx/>
              <a:buAutoNum type="arabicPeriod" startAt="6"/>
            </a:pPr>
            <a:r>
              <a:rPr lang="uk-UA" sz="1400">
                <a:hlinkClick r:id="rId10" action="ppaction://hlinksldjump"/>
              </a:rPr>
              <a:t>Правопис префіксів роз -, без –</a:t>
            </a:r>
            <a:endParaRPr lang="uk-UA" sz="1400"/>
          </a:p>
          <a:p>
            <a:pPr marL="342900" indent="-342900">
              <a:buClr>
                <a:schemeClr val="hlink"/>
              </a:buClr>
              <a:buFontTx/>
              <a:buAutoNum type="arabicPeriod" startAt="6"/>
            </a:pPr>
            <a:endParaRPr lang="ru-RU" sz="1400"/>
          </a:p>
          <a:p>
            <a:pPr marL="342900" indent="-342900">
              <a:buClr>
                <a:schemeClr val="hlink"/>
              </a:buClr>
              <a:buFontTx/>
              <a:buAutoNum type="arabicPeriod" startAt="6"/>
            </a:pPr>
            <a:r>
              <a:rPr lang="uk-UA" sz="1400">
                <a:hlinkClick r:id="rId11" action="ppaction://hlinksldjump"/>
              </a:rPr>
              <a:t>Правопис префіксів з-, с-  (перед </a:t>
            </a:r>
            <a:r>
              <a:rPr lang="uk-UA" sz="1400">
                <a:solidFill>
                  <a:schemeClr val="hlink"/>
                </a:solidFill>
                <a:hlinkClick r:id="rId11" action="ppaction://hlinksldjump"/>
              </a:rPr>
              <a:t>к, п, т, х</a:t>
            </a:r>
            <a:r>
              <a:rPr lang="uk-UA" sz="1400">
                <a:hlinkClick r:id="rId11" action="ppaction://hlinksldjump"/>
              </a:rPr>
              <a:t> пишеться префікс   </a:t>
            </a:r>
            <a:r>
              <a:rPr lang="uk-UA" sz="1400">
                <a:solidFill>
                  <a:schemeClr val="hlink"/>
                </a:solidFill>
                <a:hlinkClick r:id="rId11" action="ppaction://hlinksldjump"/>
              </a:rPr>
              <a:t>с</a:t>
            </a:r>
            <a:r>
              <a:rPr lang="uk-UA" sz="1400">
                <a:hlinkClick r:id="rId11" action="ppaction://hlinksldjump"/>
              </a:rPr>
              <a:t>)</a:t>
            </a:r>
            <a:endParaRPr lang="uk-UA" sz="1400"/>
          </a:p>
          <a:p>
            <a:pPr marL="342900" indent="-342900">
              <a:buClr>
                <a:schemeClr val="hlink"/>
              </a:buClr>
              <a:buFontTx/>
              <a:buAutoNum type="arabicPeriod" startAt="6"/>
            </a:pPr>
            <a:endParaRPr lang="ru-RU" sz="1400"/>
          </a:p>
          <a:p>
            <a:pPr marL="342900" indent="-342900">
              <a:buClr>
                <a:schemeClr val="hlink"/>
              </a:buClr>
              <a:buFontTx/>
              <a:buAutoNum type="arabicPeriod" startAt="11"/>
            </a:pPr>
            <a:r>
              <a:rPr lang="uk-UA" sz="1400">
                <a:hlinkClick r:id="rId12" action="ppaction://hlinksldjump"/>
              </a:rPr>
              <a:t>Правопис слів із збігом однакових приголосних на межі префікса та кореня</a:t>
            </a:r>
            <a:endParaRPr lang="ru-RU" sz="1400">
              <a:hlinkClick r:id="rId12" action="ppaction://hlinksldjump"/>
            </a:endParaRPr>
          </a:p>
          <a:p>
            <a:pPr marL="342900" indent="-342900"/>
            <a:endParaRPr lang="ru-RU" sz="1400"/>
          </a:p>
          <a:p>
            <a:pPr marL="342900" indent="-342900"/>
            <a:endParaRPr lang="en-US" sz="1400"/>
          </a:p>
        </p:txBody>
      </p:sp>
      <p:sp>
        <p:nvSpPr>
          <p:cNvPr id="14339" name="WordArt 8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686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Виберіть правило, на яке допущено помилку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5029200" y="915988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FontTx/>
              <a:buAutoNum type="arabicPeriod" startAt="15"/>
            </a:pPr>
            <a:endParaRPr lang="ru-RU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1" name="WordArt 5">
            <a:hlinkClick r:id="rId1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5003800" y="6021388"/>
            <a:ext cx="35290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Пояснювальна записка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00563" y="765175"/>
            <a:ext cx="4392612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hlink"/>
              </a:buClr>
              <a:buFontTx/>
              <a:buAutoNum type="arabicPeriod" startAt="12"/>
            </a:pPr>
            <a:r>
              <a:rPr lang="uk-UA" sz="1400">
                <a:hlinkClick r:id="rId14" action="ppaction://hlinksldjump"/>
              </a:rPr>
              <a:t>Правопис слів з прийменниками</a:t>
            </a:r>
            <a:endParaRPr lang="uk-UA" sz="1400"/>
          </a:p>
          <a:p>
            <a:pPr marL="342900" indent="-342900">
              <a:buClr>
                <a:schemeClr val="hlink"/>
              </a:buClr>
              <a:buFontTx/>
              <a:buAutoNum type="arabicPeriod" startAt="12"/>
            </a:pPr>
            <a:endParaRPr lang="ru-RU" sz="1400"/>
          </a:p>
          <a:p>
            <a:pPr marL="342900" indent="-342900">
              <a:buClr>
                <a:schemeClr val="hlink"/>
              </a:buClr>
              <a:buFontTx/>
              <a:buAutoNum type="arabicPeriod" startAt="12"/>
            </a:pPr>
            <a:r>
              <a:rPr lang="uk-UA" sz="1400">
                <a:hlinkClick r:id="rId15" action="ppaction://hlinksldjump"/>
              </a:rPr>
              <a:t>Правопис слів з апострофом після префіксів</a:t>
            </a:r>
            <a:endParaRPr lang="uk-UA" sz="1400"/>
          </a:p>
          <a:p>
            <a:pPr marL="342900" indent="-342900">
              <a:buClr>
                <a:schemeClr val="hlink"/>
              </a:buClr>
              <a:buFontTx/>
              <a:buAutoNum type="arabicPeriod" startAt="12"/>
            </a:pPr>
            <a:endParaRPr lang="uk-UA" sz="1400"/>
          </a:p>
          <a:p>
            <a:pPr marL="342900" indent="-342900">
              <a:buClr>
                <a:schemeClr val="hlink"/>
              </a:buClr>
              <a:buFontTx/>
              <a:buAutoNum type="arabicPeriod" startAt="12"/>
            </a:pPr>
            <a:r>
              <a:rPr lang="uk-UA" sz="1400">
                <a:hlinkClick r:id="rId16" action="ppaction://hlinksldjump"/>
              </a:rPr>
              <a:t>Перенос слів з апострофом після префікса</a:t>
            </a:r>
            <a:endParaRPr lang="uk-UA" sz="1400"/>
          </a:p>
          <a:p>
            <a:pPr marL="342900" indent="-342900">
              <a:buClr>
                <a:schemeClr val="hlink"/>
              </a:buClr>
              <a:buFontTx/>
              <a:buAutoNum type="arabicPeriod" startAt="12"/>
            </a:pPr>
            <a:endParaRPr lang="uk-UA" sz="1400"/>
          </a:p>
          <a:p>
            <a:pPr marL="342900" indent="-342900">
              <a:buClr>
                <a:schemeClr val="hlink"/>
              </a:buClr>
              <a:buFontTx/>
              <a:buAutoNum type="arabicPeriod" startAt="12"/>
            </a:pPr>
            <a:r>
              <a:rPr lang="uk-UA" sz="1400">
                <a:hlinkClick r:id="rId17" action="ppaction://hlinksldjump"/>
              </a:rPr>
              <a:t>Правопис слів із збігом однакових приголосних на межі кореня та суфікса</a:t>
            </a:r>
            <a:endParaRPr lang="uk-UA" sz="1400"/>
          </a:p>
          <a:p>
            <a:pPr marL="342900" indent="-342900">
              <a:buClr>
                <a:schemeClr val="hlink"/>
              </a:buClr>
              <a:buFontTx/>
              <a:buAutoNum type="arabicPeriod" startAt="12"/>
            </a:pPr>
            <a:endParaRPr lang="uk-UA" sz="1400"/>
          </a:p>
          <a:p>
            <a:pPr marL="342900" indent="-342900">
              <a:buClr>
                <a:schemeClr val="hlink"/>
              </a:buClr>
              <a:buFontTx/>
              <a:buAutoNum type="arabicPeriod" startAt="12"/>
            </a:pPr>
            <a:r>
              <a:rPr lang="uk-UA" sz="1400">
                <a:hlinkClick r:id="rId18" action="ppaction://hlinksldjump"/>
              </a:rPr>
              <a:t>Поділ слів із суфіксами для переносу</a:t>
            </a:r>
            <a:endParaRPr lang="uk-UA" sz="1400"/>
          </a:p>
          <a:p>
            <a:pPr marL="342900" indent="-342900">
              <a:buClr>
                <a:schemeClr val="hlink"/>
              </a:buClr>
              <a:buFontTx/>
              <a:buAutoNum type="arabicPeriod" startAt="12"/>
            </a:pPr>
            <a:endParaRPr lang="uk-UA" sz="1400"/>
          </a:p>
          <a:p>
            <a:pPr marL="342900" indent="-342900">
              <a:buClr>
                <a:schemeClr val="hlink"/>
              </a:buClr>
              <a:buFontTx/>
              <a:buAutoNum type="arabicPeriod" startAt="12"/>
            </a:pPr>
            <a:r>
              <a:rPr lang="uk-UA" sz="1400">
                <a:hlinkClick r:id="rId19" action="ppaction://hlinksldjump"/>
              </a:rPr>
              <a:t>Правопис власних назв</a:t>
            </a:r>
            <a:endParaRPr lang="uk-UA" sz="1400"/>
          </a:p>
          <a:p>
            <a:pPr marL="342900" indent="-342900">
              <a:buClr>
                <a:schemeClr val="hlink"/>
              </a:buClr>
              <a:buFontTx/>
              <a:buAutoNum type="arabicPeriod" startAt="12"/>
            </a:pPr>
            <a:endParaRPr lang="ru-RU" sz="1400"/>
          </a:p>
          <a:p>
            <a:pPr marL="342900" indent="-342900">
              <a:buClr>
                <a:schemeClr val="hlink"/>
              </a:buClr>
              <a:buFontTx/>
              <a:buAutoNum type="arabicPeriod" startAt="12"/>
            </a:pPr>
            <a:r>
              <a:rPr lang="uk-UA" sz="1400">
                <a:hlinkClick r:id="rId20" action="ppaction://hlinksldjump"/>
              </a:rPr>
              <a:t>Правопис відмінкових закінчень іменника</a:t>
            </a:r>
            <a:endParaRPr lang="uk-UA" sz="1400"/>
          </a:p>
          <a:p>
            <a:pPr marL="342900" indent="-342900">
              <a:buClr>
                <a:schemeClr val="hlink"/>
              </a:buClr>
              <a:buFontTx/>
              <a:buAutoNum type="arabicPeriod" startAt="12"/>
            </a:pPr>
            <a:endParaRPr lang="uk-UA" sz="1400"/>
          </a:p>
          <a:p>
            <a:pPr marL="342900" indent="-342900">
              <a:buClr>
                <a:schemeClr val="hlink"/>
              </a:buClr>
              <a:buFontTx/>
              <a:buAutoNum type="arabicPeriod" startAt="12"/>
            </a:pPr>
            <a:r>
              <a:rPr lang="uk-UA" sz="1400">
                <a:hlinkClick r:id="rId21" action="ppaction://hlinksldjump"/>
              </a:rPr>
              <a:t>Правопис родових закінчень прикметників</a:t>
            </a:r>
            <a:endParaRPr lang="uk-UA" sz="1400"/>
          </a:p>
          <a:p>
            <a:pPr marL="342900" indent="-342900">
              <a:buClr>
                <a:schemeClr val="hlink"/>
              </a:buClr>
              <a:buFontTx/>
              <a:buAutoNum type="arabicPeriod" startAt="12"/>
            </a:pPr>
            <a:endParaRPr lang="ru-RU" sz="1400"/>
          </a:p>
          <a:p>
            <a:pPr marL="342900" indent="-342900">
              <a:buClr>
                <a:schemeClr val="hlink"/>
              </a:buClr>
              <a:buFontTx/>
              <a:buAutoNum type="arabicPeriod" startAt="12"/>
            </a:pPr>
            <a:r>
              <a:rPr lang="uk-UA" sz="1400">
                <a:hlinkClick r:id="rId22" action="ppaction://hlinksldjump"/>
              </a:rPr>
              <a:t>Правопис не з дієсловами</a:t>
            </a:r>
            <a:endParaRPr lang="uk-UA" sz="1400"/>
          </a:p>
          <a:p>
            <a:pPr marL="342900" indent="-342900">
              <a:buClr>
                <a:schemeClr val="hlink"/>
              </a:buClr>
              <a:buFontTx/>
              <a:buAutoNum type="arabicPeriod" startAt="12"/>
            </a:pPr>
            <a:endParaRPr lang="uk-UA" sz="1400"/>
          </a:p>
          <a:p>
            <a:pPr marL="342900" indent="-342900">
              <a:buClr>
                <a:schemeClr val="hlink"/>
              </a:buClr>
              <a:buFontTx/>
              <a:buAutoNum type="arabicPeriod" startAt="12"/>
            </a:pPr>
            <a:r>
              <a:rPr lang="uk-UA" sz="1400">
                <a:hlinkClick r:id="rId23" action="ppaction://hlinksldjump"/>
              </a:rPr>
              <a:t>Кома при звертаннях</a:t>
            </a:r>
            <a:endParaRPr lang="ru-RU" sz="1400"/>
          </a:p>
          <a:p>
            <a:pPr marL="342900" indent="-342900">
              <a:buClr>
                <a:schemeClr val="hlink"/>
              </a:buClr>
              <a:buFontTx/>
              <a:buAutoNum type="arabicPeriod" startAt="12"/>
            </a:pPr>
            <a:endParaRPr lang="ru-RU" sz="1400"/>
          </a:p>
          <a:p>
            <a:pPr marL="342900" indent="-342900" eaLnBrk="0" hangingPunct="0">
              <a:buClr>
                <a:schemeClr val="hlink"/>
              </a:buClr>
              <a:buFontTx/>
              <a:buAutoNum type="arabicPeriod" startAt="12"/>
            </a:pPr>
            <a:r>
              <a:rPr lang="uk-UA" sz="1400">
                <a:hlinkClick r:id="rId24" action="ppaction://hlinksldjump"/>
              </a:rPr>
              <a:t>Використані джерела</a:t>
            </a:r>
            <a:endParaRPr lang="ru-RU" sz="1400"/>
          </a:p>
          <a:p>
            <a:pPr marL="342900" indent="-342900">
              <a:buClr>
                <a:schemeClr val="hlink"/>
              </a:buClr>
              <a:buFontTx/>
              <a:buAutoNum type="arabicPeriod" startAt="12"/>
            </a:pP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0" y="13652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/>
              <a:t>Правопис відмінкових закінчень іменника</a:t>
            </a:r>
            <a:endParaRPr lang="ru-RU"/>
          </a:p>
        </p:txBody>
      </p:sp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228600" y="1052513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2400" b="1" i="1"/>
              <a:t>Випиши</a:t>
            </a:r>
            <a:r>
              <a:rPr lang="uk-UA" sz="2400" b="1" i="1">
                <a:latin typeface="Times New Roman" pitchFamily="18" charset="0"/>
              </a:rPr>
              <a:t> </a:t>
            </a:r>
            <a:r>
              <a:rPr lang="uk-UA" sz="2400" b="1" i="1"/>
              <a:t>слово</a:t>
            </a:r>
            <a:r>
              <a:rPr lang="uk-UA" sz="2400" b="1" i="1">
                <a:latin typeface="Times New Roman" pitchFamily="18" charset="0"/>
              </a:rPr>
              <a:t> </a:t>
            </a:r>
            <a:r>
              <a:rPr lang="uk-UA" sz="2400" b="1" i="1"/>
              <a:t>правильно,</a:t>
            </a:r>
            <a:endParaRPr lang="ru-RU" sz="2400"/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2700338" y="2349500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У книжц і  -</a:t>
            </a:r>
            <a:endParaRPr lang="ru-RU"/>
          </a:p>
        </p:txBody>
      </p:sp>
      <p:sp>
        <p:nvSpPr>
          <p:cNvPr id="32777" name="Text Box 7"/>
          <p:cNvSpPr txBox="1">
            <a:spLocks noChangeArrowheads="1"/>
          </p:cNvSpPr>
          <p:nvPr/>
        </p:nvSpPr>
        <p:spPr bwMode="auto">
          <a:xfrm>
            <a:off x="4932363" y="2349500"/>
            <a:ext cx="2160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у чому ? ,</a:t>
            </a:r>
            <a:endParaRPr lang="ru-RU"/>
          </a:p>
        </p:txBody>
      </p:sp>
      <p:sp>
        <p:nvSpPr>
          <p:cNvPr id="32778" name="Text Box 7"/>
          <p:cNvSpPr txBox="1">
            <a:spLocks noChangeArrowheads="1"/>
          </p:cNvSpPr>
          <p:nvPr/>
        </p:nvSpPr>
        <p:spPr bwMode="auto">
          <a:xfrm>
            <a:off x="2843213" y="2997200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у селі,</a:t>
            </a:r>
            <a:endParaRPr lang="ru-RU"/>
          </a:p>
        </p:txBody>
      </p:sp>
      <p:sp>
        <p:nvSpPr>
          <p:cNvPr id="32779" name="Text Box 7"/>
          <p:cNvSpPr txBox="1">
            <a:spLocks noChangeArrowheads="1"/>
          </p:cNvSpPr>
          <p:nvPr/>
        </p:nvSpPr>
        <p:spPr bwMode="auto">
          <a:xfrm>
            <a:off x="4427538" y="2997200"/>
            <a:ext cx="4392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у портфелі .</a:t>
            </a:r>
            <a:endParaRPr lang="ru-RU"/>
          </a:p>
        </p:txBody>
      </p:sp>
      <p:sp>
        <p:nvSpPr>
          <p:cNvPr id="32780" name="Rectangle 31"/>
          <p:cNvSpPr>
            <a:spLocks noChangeArrowheads="1"/>
          </p:cNvSpPr>
          <p:nvPr/>
        </p:nvSpPr>
        <p:spPr bwMode="auto">
          <a:xfrm>
            <a:off x="395288" y="3644900"/>
            <a:ext cx="439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постав до нього питання,</a:t>
            </a:r>
            <a:endParaRPr lang="ru-RU"/>
          </a:p>
        </p:txBody>
      </p:sp>
      <p:sp>
        <p:nvSpPr>
          <p:cNvPr id="32781" name="Rectangle 31"/>
          <p:cNvSpPr>
            <a:spLocks noChangeArrowheads="1"/>
          </p:cNvSpPr>
          <p:nvPr/>
        </p:nvSpPr>
        <p:spPr bwMode="auto">
          <a:xfrm>
            <a:off x="395288" y="4221163"/>
            <a:ext cx="388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виділи закінчення,</a:t>
            </a:r>
            <a:endParaRPr lang="ru-RU"/>
          </a:p>
        </p:txBody>
      </p:sp>
      <p:sp>
        <p:nvSpPr>
          <p:cNvPr id="32782" name="Rectangle 31"/>
          <p:cNvSpPr>
            <a:spLocks noChangeArrowheads="1"/>
          </p:cNvSpPr>
          <p:nvPr/>
        </p:nvSpPr>
        <p:spPr bwMode="auto">
          <a:xfrm>
            <a:off x="395288" y="4941888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визнач відмінок,</a:t>
            </a:r>
            <a:endParaRPr lang="ru-RU"/>
          </a:p>
        </p:txBody>
      </p:sp>
      <p:sp>
        <p:nvSpPr>
          <p:cNvPr id="32783" name="Rectangle 31"/>
          <p:cNvSpPr>
            <a:spLocks noChangeArrowheads="1"/>
          </p:cNvSpPr>
          <p:nvPr/>
        </p:nvSpPr>
        <p:spPr bwMode="auto">
          <a:xfrm>
            <a:off x="250825" y="5589588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запиши два іменники в тій самій відмінковій формі.</a:t>
            </a:r>
            <a:endParaRPr lang="ru-RU"/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4284663" y="2420938"/>
            <a:ext cx="288925" cy="3603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hlinkClick r:id="rId3" action="ppaction://hlinksldjump"/>
              </a:rPr>
              <a:t>ЗМІСТ</a:t>
            </a:r>
            <a:endParaRPr lang="ru-RU"/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6948488" y="2349500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М.в.,</a:t>
            </a:r>
            <a:endParaRPr lang="ru-RU" sz="2800" b="1" i="1">
              <a:solidFill>
                <a:srgbClr val="0000CC"/>
              </a:solidFill>
            </a:endParaRPr>
          </a:p>
        </p:txBody>
      </p:sp>
      <p:pic>
        <p:nvPicPr>
          <p:cNvPr id="4" name="Picture 22" descr="ANd9GcSH-Lg7YMaTuyIP6PN3vKWGjfNqcEOlgDKfPSCHqudAIF5hQ7C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773238"/>
            <a:ext cx="2519363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  <p:bldP spid="32778" grpId="0"/>
      <p:bldP spid="32780" grpId="0"/>
      <p:bldP spid="32781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0" y="13652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/>
              <a:t>Правопис родових закінчень прикметників</a:t>
            </a:r>
            <a:endParaRPr lang="ru-RU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8600" y="981075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2400" b="1" i="1"/>
              <a:t>Випиши</a:t>
            </a:r>
            <a:r>
              <a:rPr lang="uk-UA" sz="2400" b="1" i="1">
                <a:latin typeface="Times New Roman" pitchFamily="18" charset="0"/>
              </a:rPr>
              <a:t> </a:t>
            </a:r>
            <a:r>
              <a:rPr lang="uk-UA" sz="2400" b="1" i="1"/>
              <a:t>слово</a:t>
            </a:r>
            <a:r>
              <a:rPr lang="uk-UA" sz="2400" b="1" i="1">
                <a:latin typeface="Times New Roman" pitchFamily="18" charset="0"/>
              </a:rPr>
              <a:t> </a:t>
            </a:r>
            <a:r>
              <a:rPr lang="uk-UA" sz="2400" b="1" i="1"/>
              <a:t>правильно,</a:t>
            </a:r>
            <a:endParaRPr lang="ru-RU" sz="2400"/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395288" y="1700213"/>
            <a:ext cx="1655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Синій  -</a:t>
            </a:r>
            <a:endParaRPr lang="ru-RU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835150" y="1700213"/>
            <a:ext cx="2016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  який ? ,</a:t>
            </a:r>
            <a:endParaRPr lang="ru-RU"/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3851275" y="1700213"/>
            <a:ext cx="158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рідний ,</a:t>
            </a:r>
            <a:endParaRPr lang="ru-RU"/>
          </a:p>
        </p:txBody>
      </p:sp>
      <p:sp>
        <p:nvSpPr>
          <p:cNvPr id="33801" name="Text Box 7"/>
          <p:cNvSpPr txBox="1">
            <a:spLocks noChangeArrowheads="1"/>
          </p:cNvSpPr>
          <p:nvPr/>
        </p:nvSpPr>
        <p:spPr bwMode="auto">
          <a:xfrm>
            <a:off x="5580063" y="1700213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учорашній .</a:t>
            </a:r>
            <a:endParaRPr lang="ru-RU"/>
          </a:p>
        </p:txBody>
      </p:sp>
      <p:sp>
        <p:nvSpPr>
          <p:cNvPr id="33802" name="Text Box 7"/>
          <p:cNvSpPr txBox="1">
            <a:spLocks noChangeArrowheads="1"/>
          </p:cNvSpPr>
          <p:nvPr/>
        </p:nvSpPr>
        <p:spPr bwMode="auto">
          <a:xfrm>
            <a:off x="323850" y="2349500"/>
            <a:ext cx="2592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Соковита  -</a:t>
            </a:r>
            <a:endParaRPr lang="ru-RU"/>
          </a:p>
        </p:txBody>
      </p:sp>
      <p:sp>
        <p:nvSpPr>
          <p:cNvPr id="33803" name="Text Box 7"/>
          <p:cNvSpPr txBox="1">
            <a:spLocks noChangeArrowheads="1"/>
          </p:cNvSpPr>
          <p:nvPr/>
        </p:nvSpPr>
        <p:spPr bwMode="auto">
          <a:xfrm>
            <a:off x="2627313" y="2349500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яка? ,</a:t>
            </a:r>
            <a:endParaRPr lang="ru-RU"/>
          </a:p>
        </p:txBody>
      </p:sp>
      <p:sp>
        <p:nvSpPr>
          <p:cNvPr id="33804" name="Text Box 7"/>
          <p:cNvSpPr txBox="1">
            <a:spLocks noChangeArrowheads="1"/>
          </p:cNvSpPr>
          <p:nvPr/>
        </p:nvSpPr>
        <p:spPr bwMode="auto">
          <a:xfrm>
            <a:off x="3779838" y="2349500"/>
            <a:ext cx="1655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пізня ,</a:t>
            </a:r>
            <a:endParaRPr lang="ru-RU"/>
          </a:p>
        </p:txBody>
      </p:sp>
      <p:sp>
        <p:nvSpPr>
          <p:cNvPr id="33805" name="Text Box 7"/>
          <p:cNvSpPr txBox="1">
            <a:spLocks noChangeArrowheads="1"/>
          </p:cNvSpPr>
          <p:nvPr/>
        </p:nvSpPr>
        <p:spPr bwMode="auto">
          <a:xfrm>
            <a:off x="5364163" y="2349500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радісна .</a:t>
            </a:r>
            <a:endParaRPr lang="ru-RU"/>
          </a:p>
        </p:txBody>
      </p:sp>
      <p:sp>
        <p:nvSpPr>
          <p:cNvPr id="33806" name="Text Box 7"/>
          <p:cNvSpPr txBox="1">
            <a:spLocks noChangeArrowheads="1"/>
          </p:cNvSpPr>
          <p:nvPr/>
        </p:nvSpPr>
        <p:spPr bwMode="auto">
          <a:xfrm>
            <a:off x="323850" y="2997200"/>
            <a:ext cx="2665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Металеве -</a:t>
            </a:r>
            <a:endParaRPr lang="ru-RU"/>
          </a:p>
        </p:txBody>
      </p:sp>
      <p:sp>
        <p:nvSpPr>
          <p:cNvPr id="33807" name="Text Box 7"/>
          <p:cNvSpPr txBox="1">
            <a:spLocks noChangeArrowheads="1"/>
          </p:cNvSpPr>
          <p:nvPr/>
        </p:nvSpPr>
        <p:spPr bwMode="auto">
          <a:xfrm>
            <a:off x="2627313" y="2997200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яке ? ,</a:t>
            </a:r>
            <a:endParaRPr lang="ru-RU"/>
          </a:p>
        </p:txBody>
      </p:sp>
      <p:sp>
        <p:nvSpPr>
          <p:cNvPr id="33808" name="Text Box 7"/>
          <p:cNvSpPr txBox="1">
            <a:spLocks noChangeArrowheads="1"/>
          </p:cNvSpPr>
          <p:nvPr/>
        </p:nvSpPr>
        <p:spPr bwMode="auto">
          <a:xfrm>
            <a:off x="3851275" y="2997200"/>
            <a:ext cx="2592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справжнє ,</a:t>
            </a:r>
            <a:endParaRPr lang="ru-RU"/>
          </a:p>
        </p:txBody>
      </p:sp>
      <p:sp>
        <p:nvSpPr>
          <p:cNvPr id="33809" name="Text Box 7"/>
          <p:cNvSpPr txBox="1">
            <a:spLocks noChangeArrowheads="1"/>
          </p:cNvSpPr>
          <p:nvPr/>
        </p:nvSpPr>
        <p:spPr bwMode="auto">
          <a:xfrm>
            <a:off x="5940425" y="2997200"/>
            <a:ext cx="2592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  веселе .</a:t>
            </a:r>
            <a:endParaRPr lang="ru-RU"/>
          </a:p>
        </p:txBody>
      </p:sp>
      <p:sp>
        <p:nvSpPr>
          <p:cNvPr id="33810" name="Rectangle 19"/>
          <p:cNvSpPr>
            <a:spLocks noChangeArrowheads="1"/>
          </p:cNvSpPr>
          <p:nvPr/>
        </p:nvSpPr>
        <p:spPr bwMode="auto">
          <a:xfrm>
            <a:off x="1187450" y="1773238"/>
            <a:ext cx="360363" cy="3603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1" name="Rectangle 20"/>
          <p:cNvSpPr>
            <a:spLocks noChangeArrowheads="1"/>
          </p:cNvSpPr>
          <p:nvPr/>
        </p:nvSpPr>
        <p:spPr bwMode="auto">
          <a:xfrm>
            <a:off x="4716463" y="1773238"/>
            <a:ext cx="431800" cy="3603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2" name="Rectangle 21"/>
          <p:cNvSpPr>
            <a:spLocks noChangeArrowheads="1"/>
          </p:cNvSpPr>
          <p:nvPr/>
        </p:nvSpPr>
        <p:spPr bwMode="auto">
          <a:xfrm>
            <a:off x="7308850" y="1773238"/>
            <a:ext cx="360363" cy="3603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3" name="Rectangle 22"/>
          <p:cNvSpPr>
            <a:spLocks noChangeArrowheads="1"/>
          </p:cNvSpPr>
          <p:nvPr/>
        </p:nvSpPr>
        <p:spPr bwMode="auto">
          <a:xfrm>
            <a:off x="2051050" y="2420938"/>
            <a:ext cx="287338" cy="3587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4" name="Rectangle 23"/>
          <p:cNvSpPr>
            <a:spLocks noChangeArrowheads="1"/>
          </p:cNvSpPr>
          <p:nvPr/>
        </p:nvSpPr>
        <p:spPr bwMode="auto">
          <a:xfrm>
            <a:off x="4643438" y="2420938"/>
            <a:ext cx="358775" cy="3587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5" name="Rectangle 24"/>
          <p:cNvSpPr>
            <a:spLocks noChangeArrowheads="1"/>
          </p:cNvSpPr>
          <p:nvPr/>
        </p:nvSpPr>
        <p:spPr bwMode="auto">
          <a:xfrm>
            <a:off x="6588125" y="2420938"/>
            <a:ext cx="288925" cy="3587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6" name="Rectangle 25"/>
          <p:cNvSpPr>
            <a:spLocks noChangeArrowheads="1"/>
          </p:cNvSpPr>
          <p:nvPr/>
        </p:nvSpPr>
        <p:spPr bwMode="auto">
          <a:xfrm>
            <a:off x="2051050" y="3068638"/>
            <a:ext cx="287338" cy="3603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7" name="Rectangle 26"/>
          <p:cNvSpPr>
            <a:spLocks noChangeArrowheads="1"/>
          </p:cNvSpPr>
          <p:nvPr/>
        </p:nvSpPr>
        <p:spPr bwMode="auto">
          <a:xfrm>
            <a:off x="5435600" y="3068638"/>
            <a:ext cx="360363" cy="3603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8" name="Rectangle 27"/>
          <p:cNvSpPr>
            <a:spLocks noChangeArrowheads="1"/>
          </p:cNvSpPr>
          <p:nvPr/>
        </p:nvSpPr>
        <p:spPr bwMode="auto">
          <a:xfrm>
            <a:off x="7235825" y="3068638"/>
            <a:ext cx="360363" cy="3603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9" name="Rectangle 31"/>
          <p:cNvSpPr>
            <a:spLocks noChangeArrowheads="1"/>
          </p:cNvSpPr>
          <p:nvPr/>
        </p:nvSpPr>
        <p:spPr bwMode="auto">
          <a:xfrm>
            <a:off x="323850" y="3644900"/>
            <a:ext cx="453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постав до нього питання, </a:t>
            </a:r>
            <a:endParaRPr lang="ru-RU"/>
          </a:p>
        </p:txBody>
      </p:sp>
      <p:sp>
        <p:nvSpPr>
          <p:cNvPr id="33820" name="Rectangle 31"/>
          <p:cNvSpPr>
            <a:spLocks noChangeArrowheads="1"/>
          </p:cNvSpPr>
          <p:nvPr/>
        </p:nvSpPr>
        <p:spPr bwMode="auto">
          <a:xfrm>
            <a:off x="323850" y="4292600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виділи закінчення,</a:t>
            </a:r>
            <a:endParaRPr lang="ru-RU"/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323850" y="48688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запиши два прикметники в тій самій формі.</a:t>
            </a:r>
            <a:endParaRPr lang="ru-RU"/>
          </a:p>
        </p:txBody>
      </p:sp>
      <p:sp>
        <p:nvSpPr>
          <p:cNvPr id="3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hlinkClick r:id="rId3" action="ppaction://hlinksldjump"/>
              </a:rPr>
              <a:t>ЗМІС</a:t>
            </a:r>
            <a:r>
              <a:rPr lang="uk-UA"/>
              <a:t>Т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33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33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33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  <p:bldP spid="33800" grpId="0"/>
      <p:bldP spid="33803" grpId="0"/>
      <p:bldP spid="33806" grpId="0"/>
      <p:bldP spid="33807" grpId="0"/>
      <p:bldP spid="33808" grpId="0"/>
      <p:bldP spid="33810" grpId="0" animBg="1"/>
      <p:bldP spid="33811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8" grpId="0" animBg="1"/>
      <p:bldP spid="33819" grpId="0"/>
      <p:bldP spid="33820" grpId="0" build="allAtOnce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1476375" y="136525"/>
            <a:ext cx="6551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/>
              <a:t>Правопис </a:t>
            </a:r>
            <a:r>
              <a:rPr lang="uk-UA" sz="3200" b="1">
                <a:solidFill>
                  <a:schemeClr val="hlink"/>
                </a:solidFill>
              </a:rPr>
              <a:t>не</a:t>
            </a:r>
            <a:r>
              <a:rPr lang="uk-UA" sz="3200" b="1"/>
              <a:t> з дієсловами</a:t>
            </a:r>
            <a:endParaRPr lang="ru-RU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28600" y="981075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2800" b="1" i="1"/>
              <a:t>Випиши</a:t>
            </a:r>
            <a:r>
              <a:rPr lang="uk-UA" sz="2800" b="1" i="1">
                <a:latin typeface="Times New Roman" pitchFamily="18" charset="0"/>
              </a:rPr>
              <a:t> </a:t>
            </a:r>
            <a:r>
              <a:rPr lang="uk-UA" sz="2800" b="1" i="1"/>
              <a:t>дієслово з </a:t>
            </a:r>
            <a:r>
              <a:rPr lang="uk-UA" sz="2800" b="1" i="1">
                <a:solidFill>
                  <a:schemeClr val="hlink"/>
                </a:solidFill>
              </a:rPr>
              <a:t>не</a:t>
            </a:r>
            <a:r>
              <a:rPr lang="uk-UA" sz="2800" b="1" i="1"/>
              <a:t>,</a:t>
            </a:r>
            <a:endParaRPr lang="ru-RU" sz="2800"/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3708400" y="1700213"/>
            <a:ext cx="2808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Не пускає -</a:t>
            </a:r>
            <a:endParaRPr lang="ru-RU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795963" y="1700213"/>
            <a:ext cx="3095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не прочитала,</a:t>
            </a:r>
            <a:endParaRPr lang="ru-RU"/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3563938" y="2349500"/>
            <a:ext cx="3816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не просить.</a:t>
            </a:r>
            <a:endParaRPr lang="ru-RU"/>
          </a:p>
        </p:txBody>
      </p:sp>
      <p:sp>
        <p:nvSpPr>
          <p:cNvPr id="34825" name="Rectangle 31"/>
          <p:cNvSpPr>
            <a:spLocks noChangeArrowheads="1"/>
          </p:cNvSpPr>
          <p:nvPr/>
        </p:nvSpPr>
        <p:spPr bwMode="auto">
          <a:xfrm>
            <a:off x="468313" y="4262438"/>
            <a:ext cx="8424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800" b="1" i="1"/>
              <a:t>добери ще два дієслова з </a:t>
            </a:r>
            <a:r>
              <a:rPr lang="uk-UA" sz="2800" b="1" i="1">
                <a:solidFill>
                  <a:schemeClr val="hlink"/>
                </a:solidFill>
              </a:rPr>
              <a:t>не</a:t>
            </a:r>
            <a:r>
              <a:rPr lang="uk-UA" sz="2800" b="1" i="1"/>
              <a:t>, </a:t>
            </a:r>
            <a:endParaRPr lang="ru-RU" sz="2800"/>
          </a:p>
        </p:txBody>
      </p:sp>
      <p:sp>
        <p:nvSpPr>
          <p:cNvPr id="34826" name="Rectangle 31"/>
          <p:cNvSpPr>
            <a:spLocks noChangeArrowheads="1"/>
          </p:cNvSpPr>
          <p:nvPr/>
        </p:nvSpPr>
        <p:spPr bwMode="auto">
          <a:xfrm>
            <a:off x="323850" y="4911725"/>
            <a:ext cx="8424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 </a:t>
            </a:r>
            <a:r>
              <a:rPr lang="uk-UA" sz="2800" b="1" i="1"/>
              <a:t>запиши ці слова.</a:t>
            </a:r>
            <a:endParaRPr lang="ru-RU" sz="2800"/>
          </a:p>
        </p:txBody>
      </p:sp>
      <p:sp>
        <p:nvSpPr>
          <p:cNvPr id="2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ЗМІСТ</a:t>
            </a:r>
            <a:endParaRPr lang="ru-RU"/>
          </a:p>
        </p:txBody>
      </p:sp>
      <p:pic>
        <p:nvPicPr>
          <p:cNvPr id="34831" name="Picture 15" descr="ИА Новости Сегодня - 2012 Ию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773238"/>
            <a:ext cx="2808288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  <p:bldP spid="34823" grpId="0"/>
      <p:bldP spid="34825" grpId="0"/>
      <p:bldP spid="348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3" name="Picture 13" descr="Красная шапочка и бабушка. Мягкий пазл, 30 элементов - Товар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133600"/>
            <a:ext cx="3132137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1692275" y="0"/>
            <a:ext cx="6551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/>
              <a:t>Кома при звертаннях</a:t>
            </a:r>
            <a:endParaRPr lang="ru-RU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28600" y="981075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2400" b="1" i="1"/>
              <a:t>Запиши</a:t>
            </a:r>
            <a:r>
              <a:rPr lang="uk-UA" sz="2400" b="1" i="1">
                <a:latin typeface="Times New Roman" pitchFamily="18" charset="0"/>
              </a:rPr>
              <a:t> </a:t>
            </a:r>
            <a:r>
              <a:rPr lang="uk-UA" sz="2400" b="1" i="1"/>
              <a:t>речення</a:t>
            </a:r>
            <a:r>
              <a:rPr lang="uk-UA" sz="2400" b="1" i="1">
                <a:latin typeface="Times New Roman" pitchFamily="18" charset="0"/>
              </a:rPr>
              <a:t> </a:t>
            </a:r>
            <a:r>
              <a:rPr lang="uk-UA" sz="2400" b="1" i="1"/>
              <a:t>правильно,</a:t>
            </a:r>
            <a:endParaRPr lang="ru-RU" sz="2400"/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719138" y="1628775"/>
            <a:ext cx="8424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Обов’язково, доню, відвідай бабусю Ярину.</a:t>
            </a:r>
            <a:endParaRPr lang="ru-RU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23850" y="4221163"/>
            <a:ext cx="8207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CC"/>
                </a:solidFill>
              </a:rPr>
              <a:t>Бабусю , а чому ви любите чорнобривці ?</a:t>
            </a:r>
            <a:endParaRPr lang="ru-RU"/>
          </a:p>
        </p:txBody>
      </p:sp>
      <p:sp>
        <p:nvSpPr>
          <p:cNvPr id="35848" name="Line 19"/>
          <p:cNvSpPr>
            <a:spLocks noChangeShapeType="1"/>
          </p:cNvSpPr>
          <p:nvPr/>
        </p:nvSpPr>
        <p:spPr bwMode="auto">
          <a:xfrm flipV="1">
            <a:off x="3276600" y="2133600"/>
            <a:ext cx="935038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9" name="Line 19"/>
          <p:cNvSpPr>
            <a:spLocks noChangeShapeType="1"/>
          </p:cNvSpPr>
          <p:nvPr/>
        </p:nvSpPr>
        <p:spPr bwMode="auto">
          <a:xfrm flipV="1">
            <a:off x="468313" y="4652963"/>
            <a:ext cx="1368425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0" name="Rectangle 31"/>
          <p:cNvSpPr>
            <a:spLocks noChangeArrowheads="1"/>
          </p:cNvSpPr>
          <p:nvPr/>
        </p:nvSpPr>
        <p:spPr bwMode="auto">
          <a:xfrm>
            <a:off x="395288" y="4941888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підкресли звертання,</a:t>
            </a:r>
            <a:endParaRPr lang="ru-RU"/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539750" y="5589588"/>
            <a:ext cx="84248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поясни, де треба поставити коми, склади і </a:t>
            </a:r>
          </a:p>
          <a:p>
            <a:pPr>
              <a:lnSpc>
                <a:spcPct val="70000"/>
              </a:lnSpc>
            </a:pPr>
            <a:r>
              <a:rPr lang="uk-UA" sz="2400" b="1" i="1"/>
              <a:t>      </a:t>
            </a:r>
          </a:p>
          <a:p>
            <a:r>
              <a:rPr lang="uk-UA" sz="2400" b="1" i="1"/>
              <a:t>        запиши речення зі звертанням.</a:t>
            </a:r>
            <a:endParaRPr lang="ru-RU"/>
          </a:p>
        </p:txBody>
      </p:sp>
      <p:sp>
        <p:nvSpPr>
          <p:cNvPr id="35851" name="AutoShape 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ЗМ</a:t>
            </a:r>
            <a:r>
              <a:rPr lang="uk-UA">
                <a:hlinkClick r:id="rId4" action="ppaction://hlinksldjump"/>
              </a:rPr>
              <a:t>І</a:t>
            </a:r>
            <a:r>
              <a:rPr lang="uk-UA"/>
              <a:t>СТ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8" grpId="0" animBg="1"/>
      <p:bldP spid="35849" grpId="0" animBg="1"/>
      <p:bldP spid="35850" grpId="0"/>
      <p:bldP spid="35850" grpId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673100" y="490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uk-UA" sz="4400">
                <a:latin typeface="Calibri" pitchFamily="34" charset="0"/>
              </a:rPr>
              <a:t>Використані джерела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36867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hlinkClick r:id="rId3" action="ppaction://hlinksldjump"/>
              </a:rPr>
              <a:t>ЗМІС</a:t>
            </a:r>
            <a:r>
              <a:rPr lang="uk-UA"/>
              <a:t>Т</a:t>
            </a:r>
            <a:endParaRPr lang="ru-RU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276600" y="3357563"/>
            <a:ext cx="296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Інтернет - ресурси</a:t>
            </a: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1116013" y="4149725"/>
            <a:ext cx="30702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>
                <a:hlinkClick r:id="rId4"/>
              </a:rPr>
              <a:t>https://www.google.com.ua/</a:t>
            </a:r>
            <a:endParaRPr lang="ru-RU"/>
          </a:p>
          <a:p>
            <a:pPr>
              <a:buFontTx/>
              <a:buChar char="•"/>
            </a:pPr>
            <a:endParaRPr lang="uk-UA"/>
          </a:p>
          <a:p>
            <a:pPr>
              <a:buFontTx/>
              <a:buChar char="•"/>
            </a:pPr>
            <a:r>
              <a:rPr lang="en-US">
                <a:hlinkClick r:id="rId5" tooltip="http://nachalo4ka.ru/"/>
              </a:rPr>
              <a:t>http://nachalo4ka.ru/</a:t>
            </a:r>
            <a:endParaRPr lang="ru-RU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771775" y="1628775"/>
            <a:ext cx="3581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Література</a:t>
            </a: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468313" y="2133600"/>
            <a:ext cx="8675687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/>
              <a:t>Навчальні програми для загальноосвітніх шкіл навч.закл. із навчанням українською мовою.</a:t>
            </a:r>
          </a:p>
          <a:p>
            <a:pPr algn="ctr"/>
            <a:r>
              <a:rPr lang="uk-UA" sz="2000"/>
              <a:t> 1-4 класи. – К. : Видавничий дім “Освіта”, 2011. – 392 с.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uk-UA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2438400" y="1905000"/>
            <a:ext cx="6248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62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Дякую за співпрацю!</a:t>
            </a:r>
          </a:p>
        </p:txBody>
      </p:sp>
      <p:sp>
        <p:nvSpPr>
          <p:cNvPr id="3789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latin typeface="Times New Roman" pitchFamily="18" charset="0"/>
                <a:hlinkClick r:id="rId3" action="ppaction://hlinksldjump"/>
              </a:rPr>
              <a:t>ЗМІСТ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611188" y="404813"/>
            <a:ext cx="8229600" cy="549275"/>
          </a:xfrm>
        </p:spPr>
        <p:txBody>
          <a:bodyPr/>
          <a:lstStyle/>
          <a:p>
            <a:pPr eaLnBrk="1" hangingPunct="1"/>
            <a:r>
              <a:rPr lang="uk-UA" sz="2800" b="1" smtClean="0">
                <a:latin typeface="Arial" charset="0"/>
              </a:rPr>
              <a:t>Пропуск букв, заміна одних букв іншими</a:t>
            </a:r>
            <a:br>
              <a:rPr lang="uk-UA" sz="2800" b="1" smtClean="0">
                <a:latin typeface="Arial" charset="0"/>
              </a:rPr>
            </a:br>
            <a:endParaRPr lang="ru-RU" sz="2800" b="1" smtClean="0">
              <a:latin typeface="Arial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11188" y="2276475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i="1"/>
              <a:t>п</a:t>
            </a:r>
            <a:r>
              <a:rPr lang="uk-UA" sz="3200" b="1" i="1">
                <a:latin typeface="Times New Roman" pitchFamily="18" charset="0"/>
              </a:rPr>
              <a:t>оділи на склади</a:t>
            </a:r>
            <a:r>
              <a:rPr lang="uk-UA" sz="3200" b="1" i="1"/>
              <a:t>,</a:t>
            </a:r>
            <a:endParaRPr lang="ru-RU" sz="3200" b="1" i="1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39750" y="2781300"/>
            <a:ext cx="81375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uk-UA" sz="3200" b="1" i="1"/>
              <a:t>п</a:t>
            </a:r>
            <a:r>
              <a:rPr lang="uk-UA" sz="3200" b="1" i="1">
                <a:latin typeface="Times New Roman" pitchFamily="18" charset="0"/>
              </a:rPr>
              <a:t>ідкресли </a:t>
            </a:r>
            <a:r>
              <a:rPr lang="uk-UA" sz="3200" b="1" i="1"/>
              <a:t>букви, що позначають </a:t>
            </a:r>
            <a:r>
              <a:rPr lang="uk-UA" sz="3200" b="1" i="1">
                <a:latin typeface="Times New Roman" pitchFamily="18" charset="0"/>
              </a:rPr>
              <a:t>голосні</a:t>
            </a:r>
            <a:r>
              <a:rPr lang="uk-UA" sz="3200" b="1" i="1"/>
              <a:t> звуки.</a:t>
            </a:r>
            <a:endParaRPr lang="ru-RU" sz="3200" b="1" i="1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11188" y="1628775"/>
            <a:ext cx="2874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Журнали -</a:t>
            </a:r>
            <a:endParaRPr lang="ru-RU" sz="3200" b="1" i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419475" y="4868863"/>
            <a:ext cx="1944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i="1">
                <a:solidFill>
                  <a:srgbClr val="0000CC"/>
                </a:solidFill>
              </a:rPr>
              <a:t>Дубки –</a:t>
            </a:r>
            <a:endParaRPr lang="ru-RU" sz="3200" b="1" i="1">
              <a:solidFill>
                <a:srgbClr val="0000CC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987675" y="1628775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жур </a:t>
            </a:r>
            <a:r>
              <a:rPr lang="uk-UA" sz="3200" b="1" i="1">
                <a:solidFill>
                  <a:srgbClr val="0000CC"/>
                </a:solidFill>
              </a:rPr>
              <a:t>-</a:t>
            </a:r>
            <a:endParaRPr lang="ru-RU" sz="3200" b="1" i="1">
              <a:solidFill>
                <a:srgbClr val="0000CC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284663" y="1628775"/>
            <a:ext cx="1441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на -</a:t>
            </a:r>
            <a:endParaRPr lang="ru-RU" sz="3200" b="1" i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19700" y="1628775"/>
            <a:ext cx="1370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ли.</a:t>
            </a:r>
            <a:endParaRPr lang="ru-RU" sz="3200" b="1" i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588125" y="4868863"/>
            <a:ext cx="1514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ки.</a:t>
            </a:r>
            <a:endParaRPr lang="ru-RU" sz="3200" b="1" i="1">
              <a:solidFill>
                <a:srgbClr val="0000CC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92725" y="4868863"/>
            <a:ext cx="1225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дуб </a:t>
            </a:r>
            <a:r>
              <a:rPr lang="uk-UA" sz="3200" b="1" i="1">
                <a:solidFill>
                  <a:srgbClr val="0000CC"/>
                </a:solidFill>
              </a:rPr>
              <a:t>-</a:t>
            </a:r>
            <a:endParaRPr lang="ru-RU" sz="3200" b="1" i="1">
              <a:solidFill>
                <a:srgbClr val="0000CC"/>
              </a:solidFill>
            </a:endParaRPr>
          </a:p>
        </p:txBody>
      </p:sp>
      <p:sp>
        <p:nvSpPr>
          <p:cNvPr id="15373" name="Text Box 16"/>
          <p:cNvSpPr txBox="1">
            <a:spLocks noChangeArrowheads="1"/>
          </p:cNvSpPr>
          <p:nvPr/>
        </p:nvSpPr>
        <p:spPr bwMode="auto">
          <a:xfrm>
            <a:off x="3276600" y="1773238"/>
            <a:ext cx="454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00CC"/>
                </a:solidFill>
                <a:latin typeface="Times New Roman" pitchFamily="18" charset="0"/>
              </a:rPr>
              <a:t>_</a:t>
            </a:r>
            <a:endParaRPr lang="ru-RU" sz="2800" b="1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4572000" y="1773238"/>
            <a:ext cx="454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00CC"/>
                </a:solidFill>
                <a:latin typeface="Times New Roman" pitchFamily="18" charset="0"/>
              </a:rPr>
              <a:t>_</a:t>
            </a:r>
            <a:endParaRPr lang="ru-RU" sz="2800"/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5435600" y="17732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00CC"/>
                </a:solidFill>
                <a:latin typeface="Times New Roman" pitchFamily="18" charset="0"/>
              </a:rPr>
              <a:t>_</a:t>
            </a:r>
            <a:endParaRPr lang="ru-RU" sz="2800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877050" y="501332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00CC"/>
                </a:solidFill>
                <a:latin typeface="Times New Roman" pitchFamily="18" charset="0"/>
              </a:rPr>
              <a:t>_</a:t>
            </a:r>
            <a:endParaRPr lang="ru-RU" sz="2800"/>
          </a:p>
        </p:txBody>
      </p:sp>
      <p:sp>
        <p:nvSpPr>
          <p:cNvPr id="15377" name="Text Box 16"/>
          <p:cNvSpPr txBox="1">
            <a:spLocks noChangeArrowheads="1"/>
          </p:cNvSpPr>
          <p:nvPr/>
        </p:nvSpPr>
        <p:spPr bwMode="auto">
          <a:xfrm>
            <a:off x="5508625" y="5013325"/>
            <a:ext cx="454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00CC"/>
                </a:solidFill>
                <a:latin typeface="Times New Roman" pitchFamily="18" charset="0"/>
              </a:rPr>
              <a:t>_</a:t>
            </a:r>
            <a:endParaRPr lang="ru-RU" sz="2800"/>
          </a:p>
        </p:txBody>
      </p:sp>
      <p:pic>
        <p:nvPicPr>
          <p:cNvPr id="8" name="Picture 20" descr="Дубки 28,5х35 - Шишкин Иван Иванов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221163"/>
            <a:ext cx="2881312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AutoShape 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ЗМІСТ</a:t>
            </a:r>
            <a:endParaRPr lang="ru-RU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9750" y="981075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3200" b="1" i="1">
                <a:latin typeface="Times New Roman" pitchFamily="18" charset="0"/>
              </a:rPr>
              <a:t>Випиши слово правильно</a:t>
            </a:r>
            <a:r>
              <a:rPr lang="uk-UA" sz="3200" b="1" i="1"/>
              <a:t>,</a:t>
            </a:r>
            <a:endParaRPr lang="ru-RU" sz="32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  <p:bldP spid="2" grpId="0"/>
      <p:bldP spid="3" grpId="0"/>
      <p:bldP spid="4" grpId="0"/>
      <p:bldP spid="5" grpId="0"/>
      <p:bldP spid="6" grpId="0"/>
      <p:bldP spid="7" grpId="0"/>
      <p:bldP spid="15373" grpId="0"/>
      <p:bldP spid="15374" grpId="0"/>
      <p:bldP spid="15375" grpId="0"/>
      <p:bldP spid="15376" grpId="0"/>
      <p:bldP spid="1537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1476375" y="136525"/>
            <a:ext cx="4213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3">
              <a:spcBef>
                <a:spcPct val="50000"/>
              </a:spcBef>
            </a:pPr>
            <a:r>
              <a:rPr lang="uk-UA" sz="3200" b="1">
                <a:latin typeface="Times New Roman" pitchFamily="18" charset="0"/>
              </a:rPr>
              <a:t>Перенос слів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28600" y="981075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3200" b="1" i="1"/>
              <a:t>Випиши</a:t>
            </a:r>
            <a:r>
              <a:rPr lang="uk-UA" sz="3200" b="1" i="1">
                <a:latin typeface="Times New Roman" pitchFamily="18" charset="0"/>
              </a:rPr>
              <a:t> </a:t>
            </a:r>
            <a:r>
              <a:rPr lang="uk-UA" sz="3200" b="1" i="1"/>
              <a:t>слово</a:t>
            </a:r>
            <a:r>
              <a:rPr lang="uk-UA" sz="3200" b="1" i="1">
                <a:latin typeface="Times New Roman" pitchFamily="18" charset="0"/>
              </a:rPr>
              <a:t> </a:t>
            </a:r>
            <a:r>
              <a:rPr lang="uk-UA" sz="3200" b="1" i="1"/>
              <a:t>правильно,</a:t>
            </a:r>
            <a:endParaRPr lang="ru-RU"/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2339975" y="2276475"/>
            <a:ext cx="2736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Кульбабка</a:t>
            </a:r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 -</a:t>
            </a:r>
            <a:endParaRPr lang="ru-RU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859338" y="2276475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куль</a:t>
            </a:r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3200" b="1" i="1">
                <a:solidFill>
                  <a:srgbClr val="0000CC"/>
                </a:solidFill>
              </a:rPr>
              <a:t>-</a:t>
            </a:r>
            <a:endParaRPr lang="ru-RU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6227763" y="2276475"/>
            <a:ext cx="1225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баб</a:t>
            </a:r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3200" b="1" i="1">
                <a:solidFill>
                  <a:srgbClr val="0000CC"/>
                </a:solidFill>
              </a:rPr>
              <a:t>-</a:t>
            </a:r>
            <a:endParaRPr lang="ru-RU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308850" y="2276475"/>
            <a:ext cx="1225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ка,</a:t>
            </a:r>
            <a:endParaRPr lang="ru-RU"/>
          </a:p>
        </p:txBody>
      </p:sp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228600" y="4797425"/>
            <a:ext cx="8915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/>
              <a:t>вкажи всі можливі способи переносу </a:t>
            </a:r>
          </a:p>
          <a:p>
            <a:pPr>
              <a:lnSpc>
                <a:spcPct val="10000"/>
              </a:lnSpc>
            </a:pPr>
            <a:endParaRPr lang="uk-UA" sz="3200" b="1" i="1"/>
          </a:p>
          <a:p>
            <a:pPr>
              <a:lnSpc>
                <a:spcPct val="120000"/>
              </a:lnSpc>
            </a:pPr>
            <a:r>
              <a:rPr lang="uk-UA" sz="3200" b="1" i="1"/>
              <a:t>цього слова.</a:t>
            </a:r>
            <a:endParaRPr lang="ru-RU" sz="3200" b="1" i="1"/>
          </a:p>
        </p:txBody>
      </p:sp>
      <p:sp>
        <p:nvSpPr>
          <p:cNvPr id="16393" name="Text Box 7"/>
          <p:cNvSpPr txBox="1">
            <a:spLocks noChangeArrowheads="1"/>
          </p:cNvSpPr>
          <p:nvPr/>
        </p:nvSpPr>
        <p:spPr bwMode="auto">
          <a:xfrm>
            <a:off x="2268538" y="2924175"/>
            <a:ext cx="1439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куль - </a:t>
            </a:r>
            <a:endParaRPr lang="ru-RU"/>
          </a:p>
        </p:txBody>
      </p:sp>
      <p:sp>
        <p:nvSpPr>
          <p:cNvPr id="16394" name="Text Box 7"/>
          <p:cNvSpPr txBox="1">
            <a:spLocks noChangeArrowheads="1"/>
          </p:cNvSpPr>
          <p:nvPr/>
        </p:nvSpPr>
        <p:spPr bwMode="auto">
          <a:xfrm>
            <a:off x="3563938" y="2924175"/>
            <a:ext cx="2736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 бабка,</a:t>
            </a:r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ru-RU"/>
          </a:p>
        </p:txBody>
      </p:sp>
      <p:sp>
        <p:nvSpPr>
          <p:cNvPr id="16396" name="Text Box 7"/>
          <p:cNvSpPr txBox="1">
            <a:spLocks noChangeArrowheads="1"/>
          </p:cNvSpPr>
          <p:nvPr/>
        </p:nvSpPr>
        <p:spPr bwMode="auto">
          <a:xfrm>
            <a:off x="5508625" y="2924175"/>
            <a:ext cx="1008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ку - </a:t>
            </a:r>
            <a:endParaRPr lang="ru-RU"/>
          </a:p>
        </p:txBody>
      </p:sp>
      <p:sp>
        <p:nvSpPr>
          <p:cNvPr id="16397" name="Text Box 7"/>
          <p:cNvSpPr txBox="1">
            <a:spLocks noChangeArrowheads="1"/>
          </p:cNvSpPr>
          <p:nvPr/>
        </p:nvSpPr>
        <p:spPr bwMode="auto">
          <a:xfrm>
            <a:off x="6300788" y="2924175"/>
            <a:ext cx="2303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льбабка, </a:t>
            </a:r>
            <a:endParaRPr lang="ru-RU"/>
          </a:p>
        </p:txBody>
      </p:sp>
      <p:sp>
        <p:nvSpPr>
          <p:cNvPr id="16400" name="Text Box 7"/>
          <p:cNvSpPr txBox="1">
            <a:spLocks noChangeArrowheads="1"/>
          </p:cNvSpPr>
          <p:nvPr/>
        </p:nvSpPr>
        <p:spPr bwMode="auto">
          <a:xfrm>
            <a:off x="2339975" y="3573463"/>
            <a:ext cx="2736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кульбаб - </a:t>
            </a:r>
            <a:endParaRPr lang="ru-RU"/>
          </a:p>
        </p:txBody>
      </p:sp>
      <p:sp>
        <p:nvSpPr>
          <p:cNvPr id="16401" name="Text Box 7"/>
          <p:cNvSpPr txBox="1">
            <a:spLocks noChangeArrowheads="1"/>
          </p:cNvSpPr>
          <p:nvPr/>
        </p:nvSpPr>
        <p:spPr bwMode="auto">
          <a:xfrm>
            <a:off x="4356100" y="3573463"/>
            <a:ext cx="792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ка, </a:t>
            </a:r>
            <a:endParaRPr lang="ru-RU"/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179388" y="4149725"/>
            <a:ext cx="3760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3200" b="1" i="1"/>
              <a:t>поділи на склади,</a:t>
            </a:r>
          </a:p>
        </p:txBody>
      </p:sp>
      <p:pic>
        <p:nvPicPr>
          <p:cNvPr id="16403" name="Picture 20" descr="Stihi-pro-oduvanchiki-dlya-dete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349500"/>
            <a:ext cx="212407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4" name="AutoShape 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ЗМІСТ</a:t>
            </a:r>
            <a:endParaRPr lang="ru-RU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435600" y="3573463"/>
            <a:ext cx="201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кульба -</a:t>
            </a:r>
            <a:endParaRPr 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308850" y="3573463"/>
            <a:ext cx="1366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бка.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93" grpId="0"/>
      <p:bldP spid="164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2843213" y="188913"/>
            <a:ext cx="3001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/>
              <a:t>Будова слова</a:t>
            </a:r>
            <a:endParaRPr lang="ru-RU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28600" y="981075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3200" b="1" i="1"/>
              <a:t>Випиши</a:t>
            </a:r>
            <a:r>
              <a:rPr lang="uk-UA" sz="3200" b="1" i="1">
                <a:latin typeface="Times New Roman" pitchFamily="18" charset="0"/>
              </a:rPr>
              <a:t> </a:t>
            </a:r>
            <a:r>
              <a:rPr lang="uk-UA" sz="3200" b="1" i="1"/>
              <a:t>слово</a:t>
            </a:r>
            <a:r>
              <a:rPr lang="uk-UA" sz="3200" b="1" i="1">
                <a:latin typeface="Times New Roman" pitchFamily="18" charset="0"/>
              </a:rPr>
              <a:t> </a:t>
            </a:r>
            <a:r>
              <a:rPr lang="uk-UA" sz="3200" b="1" i="1"/>
              <a:t>правильно,</a:t>
            </a:r>
            <a:endParaRPr lang="ru-RU"/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0" y="3573463"/>
            <a:ext cx="8605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3200" b="1" i="1"/>
              <a:t>виділи закінчення (змінну частину),</a:t>
            </a:r>
            <a:endParaRPr lang="ru-RU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539750" y="2276475"/>
            <a:ext cx="4392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Приморський -</a:t>
            </a:r>
            <a:endParaRPr lang="ru-RU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708400" y="2276475"/>
            <a:ext cx="3671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морський, </a:t>
            </a:r>
            <a:endParaRPr lang="ru-RU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084888" y="2276475"/>
            <a:ext cx="2374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море. </a:t>
            </a:r>
            <a:endParaRPr lang="ru-RU"/>
          </a:p>
        </p:txBody>
      </p:sp>
      <p:sp>
        <p:nvSpPr>
          <p:cNvPr id="17416" name="Arc 11"/>
          <p:cNvSpPr>
            <a:spLocks/>
          </p:cNvSpPr>
          <p:nvPr/>
        </p:nvSpPr>
        <p:spPr bwMode="auto">
          <a:xfrm flipV="1">
            <a:off x="1476375" y="2133600"/>
            <a:ext cx="720725" cy="319088"/>
          </a:xfrm>
          <a:custGeom>
            <a:avLst/>
            <a:gdLst>
              <a:gd name="T0" fmla="*/ 2147483647 w 43199"/>
              <a:gd name="T1" fmla="*/ 2147483647 h 22574"/>
              <a:gd name="T2" fmla="*/ 2147483647 w 43199"/>
              <a:gd name="T3" fmla="*/ 0 h 22574"/>
              <a:gd name="T4" fmla="*/ 2147483647 w 43199"/>
              <a:gd name="T5" fmla="*/ 2147483647 h 22574"/>
              <a:gd name="T6" fmla="*/ 0 60000 65536"/>
              <a:gd name="T7" fmla="*/ 0 60000 65536"/>
              <a:gd name="T8" fmla="*/ 0 60000 65536"/>
              <a:gd name="T9" fmla="*/ 0 w 43199"/>
              <a:gd name="T10" fmla="*/ 0 h 22574"/>
              <a:gd name="T11" fmla="*/ 43199 w 43199"/>
              <a:gd name="T12" fmla="*/ 22574 h 22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2574" fill="none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</a:path>
              <a:path w="43199" h="22574" stroke="0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  <a:lnTo>
                  <a:pt x="21600" y="974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rc 12"/>
          <p:cNvSpPr>
            <a:spLocks/>
          </p:cNvSpPr>
          <p:nvPr/>
        </p:nvSpPr>
        <p:spPr bwMode="auto">
          <a:xfrm flipV="1">
            <a:off x="3779838" y="2133600"/>
            <a:ext cx="841375" cy="319088"/>
          </a:xfrm>
          <a:custGeom>
            <a:avLst/>
            <a:gdLst>
              <a:gd name="T0" fmla="*/ 2147483647 w 43199"/>
              <a:gd name="T1" fmla="*/ 2147483647 h 22574"/>
              <a:gd name="T2" fmla="*/ 2147483647 w 43199"/>
              <a:gd name="T3" fmla="*/ 0 h 22574"/>
              <a:gd name="T4" fmla="*/ 2147483647 w 43199"/>
              <a:gd name="T5" fmla="*/ 2147483647 h 22574"/>
              <a:gd name="T6" fmla="*/ 0 60000 65536"/>
              <a:gd name="T7" fmla="*/ 0 60000 65536"/>
              <a:gd name="T8" fmla="*/ 0 60000 65536"/>
              <a:gd name="T9" fmla="*/ 0 w 43199"/>
              <a:gd name="T10" fmla="*/ 0 h 22574"/>
              <a:gd name="T11" fmla="*/ 43199 w 43199"/>
              <a:gd name="T12" fmla="*/ 22574 h 22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2574" fill="none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</a:path>
              <a:path w="43199" h="22574" stroke="0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  <a:lnTo>
                  <a:pt x="21600" y="974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Arc 13"/>
          <p:cNvSpPr>
            <a:spLocks/>
          </p:cNvSpPr>
          <p:nvPr/>
        </p:nvSpPr>
        <p:spPr bwMode="auto">
          <a:xfrm flipV="1">
            <a:off x="6156325" y="2133600"/>
            <a:ext cx="841375" cy="319088"/>
          </a:xfrm>
          <a:custGeom>
            <a:avLst/>
            <a:gdLst>
              <a:gd name="T0" fmla="*/ 2147483647 w 43199"/>
              <a:gd name="T1" fmla="*/ 2147483647 h 22574"/>
              <a:gd name="T2" fmla="*/ 2147483647 w 43199"/>
              <a:gd name="T3" fmla="*/ 0 h 22574"/>
              <a:gd name="T4" fmla="*/ 2147483647 w 43199"/>
              <a:gd name="T5" fmla="*/ 2147483647 h 22574"/>
              <a:gd name="T6" fmla="*/ 0 60000 65536"/>
              <a:gd name="T7" fmla="*/ 0 60000 65536"/>
              <a:gd name="T8" fmla="*/ 0 60000 65536"/>
              <a:gd name="T9" fmla="*/ 0 w 43199"/>
              <a:gd name="T10" fmla="*/ 0 h 22574"/>
              <a:gd name="T11" fmla="*/ 43199 w 43199"/>
              <a:gd name="T12" fmla="*/ 22574 h 22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2574" fill="none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</a:path>
              <a:path w="43199" h="22574" stroke="0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  <a:lnTo>
                  <a:pt x="21600" y="974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Rectangle 14"/>
          <p:cNvSpPr>
            <a:spLocks noChangeArrowheads="1"/>
          </p:cNvSpPr>
          <p:nvPr/>
        </p:nvSpPr>
        <p:spPr bwMode="auto">
          <a:xfrm>
            <a:off x="2916238" y="2349500"/>
            <a:ext cx="504825" cy="503238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Line 19"/>
          <p:cNvSpPr>
            <a:spLocks noChangeShapeType="1"/>
          </p:cNvSpPr>
          <p:nvPr/>
        </p:nvSpPr>
        <p:spPr bwMode="auto">
          <a:xfrm flipV="1">
            <a:off x="2339975" y="2060575"/>
            <a:ext cx="360363" cy="360363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20"/>
          <p:cNvSpPr>
            <a:spLocks noChangeShapeType="1"/>
          </p:cNvSpPr>
          <p:nvPr/>
        </p:nvSpPr>
        <p:spPr bwMode="auto">
          <a:xfrm>
            <a:off x="2700338" y="2060575"/>
            <a:ext cx="215900" cy="360363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Rectangle 27"/>
          <p:cNvSpPr>
            <a:spLocks noChangeArrowheads="1"/>
          </p:cNvSpPr>
          <p:nvPr/>
        </p:nvSpPr>
        <p:spPr bwMode="auto">
          <a:xfrm>
            <a:off x="323850" y="4149725"/>
            <a:ext cx="3529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3200" b="1" i="1"/>
              <a:t>виділи корінь, </a:t>
            </a:r>
            <a:endParaRPr lang="ru-RU" sz="3200" b="1" i="1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-180975" y="4797425"/>
            <a:ext cx="8786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3200" b="1"/>
              <a:t>    </a:t>
            </a:r>
            <a:r>
              <a:rPr lang="uk-UA" sz="3200" b="1" i="1"/>
              <a:t>виділи префікс,</a:t>
            </a:r>
            <a:endParaRPr lang="ru-RU" sz="3200" b="1" i="1"/>
          </a:p>
        </p:txBody>
      </p:sp>
      <p:sp>
        <p:nvSpPr>
          <p:cNvPr id="17425" name="Rectangle 29"/>
          <p:cNvSpPr>
            <a:spLocks noChangeArrowheads="1"/>
          </p:cNvSpPr>
          <p:nvPr/>
        </p:nvSpPr>
        <p:spPr bwMode="auto">
          <a:xfrm>
            <a:off x="323850" y="5445125"/>
            <a:ext cx="8569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3200" b="1" i="1"/>
              <a:t>виділи суфікс.</a:t>
            </a:r>
            <a:endParaRPr lang="ru-RU"/>
          </a:p>
        </p:txBody>
      </p:sp>
      <p:sp>
        <p:nvSpPr>
          <p:cNvPr id="6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ЗМІСТ</a:t>
            </a:r>
            <a:endParaRPr lang="ru-RU"/>
          </a:p>
        </p:txBody>
      </p:sp>
      <p:sp>
        <p:nvSpPr>
          <p:cNvPr id="17428" name="Rectangle 22"/>
          <p:cNvSpPr>
            <a:spLocks noChangeArrowheads="1"/>
          </p:cNvSpPr>
          <p:nvPr/>
        </p:nvSpPr>
        <p:spPr bwMode="auto">
          <a:xfrm>
            <a:off x="3348038" y="4149725"/>
            <a:ext cx="6030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/>
              <a:t>добери спорідненні слова,</a:t>
            </a:r>
            <a:endParaRPr lang="ru-RU" sz="3200" b="1" i="1"/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V="1">
            <a:off x="611188" y="2205038"/>
            <a:ext cx="792162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9" name="Line 26"/>
          <p:cNvSpPr>
            <a:spLocks noChangeShapeType="1"/>
          </p:cNvSpPr>
          <p:nvPr/>
        </p:nvSpPr>
        <p:spPr bwMode="auto">
          <a:xfrm>
            <a:off x="1403350" y="2205038"/>
            <a:ext cx="0" cy="2889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6" grpId="0" animBg="1"/>
      <p:bldP spid="2" grpId="0" animBg="1"/>
      <p:bldP spid="17417" grpId="0" animBg="1"/>
      <p:bldP spid="17419" grpId="0" animBg="1"/>
      <p:bldP spid="3" grpId="0" animBg="1"/>
      <p:bldP spid="17420" grpId="0" animBg="1"/>
      <p:bldP spid="4" grpId="0"/>
      <p:bldP spid="17425" grpId="0"/>
      <p:bldP spid="17428" grpId="0"/>
      <p:bldP spid="5" grpId="0" animBg="1"/>
      <p:bldP spid="174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-468313" y="0"/>
            <a:ext cx="1022508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800" b="1"/>
              <a:t>Чергування голосних </a:t>
            </a:r>
            <a:r>
              <a:rPr lang="en-US" sz="2800" b="1"/>
              <a:t>[</a:t>
            </a:r>
            <a:r>
              <a:rPr lang="uk-UA" sz="2800" b="1">
                <a:solidFill>
                  <a:schemeClr val="hlink"/>
                </a:solidFill>
              </a:rPr>
              <a:t>о</a:t>
            </a:r>
            <a:r>
              <a:rPr lang="en-US" sz="2800" b="1"/>
              <a:t>]</a:t>
            </a:r>
            <a:r>
              <a:rPr lang="uk-UA" sz="2800" b="1"/>
              <a:t>, </a:t>
            </a:r>
            <a:r>
              <a:rPr lang="en-US" sz="2800" b="1"/>
              <a:t>[</a:t>
            </a:r>
            <a:r>
              <a:rPr lang="uk-UA" sz="2800" b="1">
                <a:solidFill>
                  <a:schemeClr val="hlink"/>
                </a:solidFill>
              </a:rPr>
              <a:t> е</a:t>
            </a:r>
            <a:r>
              <a:rPr lang="en-US" sz="2800" b="1"/>
              <a:t>]</a:t>
            </a:r>
            <a:r>
              <a:rPr lang="uk-UA" sz="2800" b="1"/>
              <a:t> з </a:t>
            </a:r>
            <a:r>
              <a:rPr lang="en-US" sz="2800" b="1"/>
              <a:t>[</a:t>
            </a:r>
            <a:r>
              <a:rPr lang="uk-UA" sz="2800" b="1">
                <a:solidFill>
                  <a:schemeClr val="hlink"/>
                </a:solidFill>
              </a:rPr>
              <a:t> і</a:t>
            </a:r>
            <a:r>
              <a:rPr lang="en-US" sz="2800" b="1"/>
              <a:t>]</a:t>
            </a:r>
            <a:r>
              <a:rPr lang="uk-UA" sz="2800" b="1"/>
              <a:t> </a:t>
            </a:r>
          </a:p>
          <a:p>
            <a:pPr algn="ctr">
              <a:lnSpc>
                <a:spcPct val="90000"/>
              </a:lnSpc>
            </a:pPr>
            <a:r>
              <a:rPr lang="uk-UA" sz="2800" b="1"/>
              <a:t>у коренях слів</a:t>
            </a:r>
            <a:endParaRPr lang="ru-RU" sz="2800" b="1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981075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3200" b="1" i="1"/>
              <a:t>Випиши</a:t>
            </a:r>
            <a:r>
              <a:rPr lang="uk-UA" sz="3200" b="1" i="1">
                <a:latin typeface="Times New Roman" pitchFamily="18" charset="0"/>
              </a:rPr>
              <a:t> </a:t>
            </a:r>
            <a:r>
              <a:rPr lang="uk-UA" sz="3200" b="1" i="1"/>
              <a:t>слово</a:t>
            </a:r>
            <a:r>
              <a:rPr lang="uk-UA" sz="3200" b="1" i="1">
                <a:latin typeface="Times New Roman" pitchFamily="18" charset="0"/>
              </a:rPr>
              <a:t> </a:t>
            </a:r>
            <a:r>
              <a:rPr lang="uk-UA" sz="3200" b="1" i="1"/>
              <a:t>правильно,</a:t>
            </a:r>
            <a:endParaRPr lang="ru-RU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3132138" y="2276475"/>
            <a:ext cx="2016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Лебеді - </a:t>
            </a:r>
            <a:endParaRPr lang="ru-RU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932363" y="2276475"/>
            <a:ext cx="3384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лебідь. </a:t>
            </a:r>
            <a:endParaRPr lang="ru-RU"/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2916238" y="3573463"/>
            <a:ext cx="2160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Столи  - </a:t>
            </a:r>
            <a:endParaRPr lang="ru-RU"/>
          </a:p>
        </p:txBody>
      </p:sp>
      <p:sp>
        <p:nvSpPr>
          <p:cNvPr id="18441" name="Text Box 7"/>
          <p:cNvSpPr txBox="1">
            <a:spLocks noChangeArrowheads="1"/>
          </p:cNvSpPr>
          <p:nvPr/>
        </p:nvSpPr>
        <p:spPr bwMode="auto">
          <a:xfrm>
            <a:off x="4932363" y="3573463"/>
            <a:ext cx="1871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стіл.</a:t>
            </a:r>
            <a:endParaRPr lang="ru-RU"/>
          </a:p>
        </p:txBody>
      </p:sp>
      <p:sp>
        <p:nvSpPr>
          <p:cNvPr id="18442" name="Arc 11"/>
          <p:cNvSpPr>
            <a:spLocks/>
          </p:cNvSpPr>
          <p:nvPr/>
        </p:nvSpPr>
        <p:spPr bwMode="auto">
          <a:xfrm flipV="1">
            <a:off x="3276600" y="2060575"/>
            <a:ext cx="1152525" cy="319088"/>
          </a:xfrm>
          <a:custGeom>
            <a:avLst/>
            <a:gdLst>
              <a:gd name="T0" fmla="*/ 2147483647 w 43199"/>
              <a:gd name="T1" fmla="*/ 2147483647 h 22574"/>
              <a:gd name="T2" fmla="*/ 2147483647 w 43199"/>
              <a:gd name="T3" fmla="*/ 0 h 22574"/>
              <a:gd name="T4" fmla="*/ 2147483647 w 43199"/>
              <a:gd name="T5" fmla="*/ 2147483647 h 22574"/>
              <a:gd name="T6" fmla="*/ 0 60000 65536"/>
              <a:gd name="T7" fmla="*/ 0 60000 65536"/>
              <a:gd name="T8" fmla="*/ 0 60000 65536"/>
              <a:gd name="T9" fmla="*/ 0 w 43199"/>
              <a:gd name="T10" fmla="*/ 0 h 22574"/>
              <a:gd name="T11" fmla="*/ 43199 w 43199"/>
              <a:gd name="T12" fmla="*/ 22574 h 22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2574" fill="none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</a:path>
              <a:path w="43199" h="22574" stroke="0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  <a:lnTo>
                  <a:pt x="21600" y="974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Arc 12"/>
          <p:cNvSpPr>
            <a:spLocks/>
          </p:cNvSpPr>
          <p:nvPr/>
        </p:nvSpPr>
        <p:spPr bwMode="auto">
          <a:xfrm flipV="1">
            <a:off x="5076825" y="2133600"/>
            <a:ext cx="1079500" cy="319088"/>
          </a:xfrm>
          <a:custGeom>
            <a:avLst/>
            <a:gdLst>
              <a:gd name="T0" fmla="*/ 2147483647 w 43199"/>
              <a:gd name="T1" fmla="*/ 2147483647 h 22574"/>
              <a:gd name="T2" fmla="*/ 2147483647 w 43199"/>
              <a:gd name="T3" fmla="*/ 0 h 22574"/>
              <a:gd name="T4" fmla="*/ 2147483647 w 43199"/>
              <a:gd name="T5" fmla="*/ 2147483647 h 22574"/>
              <a:gd name="T6" fmla="*/ 0 60000 65536"/>
              <a:gd name="T7" fmla="*/ 0 60000 65536"/>
              <a:gd name="T8" fmla="*/ 0 60000 65536"/>
              <a:gd name="T9" fmla="*/ 0 w 43199"/>
              <a:gd name="T10" fmla="*/ 0 h 22574"/>
              <a:gd name="T11" fmla="*/ 43199 w 43199"/>
              <a:gd name="T12" fmla="*/ 22574 h 22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2574" fill="none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</a:path>
              <a:path w="43199" h="22574" stroke="0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  <a:lnTo>
                  <a:pt x="21600" y="974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Arc 13"/>
          <p:cNvSpPr>
            <a:spLocks/>
          </p:cNvSpPr>
          <p:nvPr/>
        </p:nvSpPr>
        <p:spPr bwMode="auto">
          <a:xfrm flipV="1">
            <a:off x="3132138" y="3429000"/>
            <a:ext cx="1008062" cy="319088"/>
          </a:xfrm>
          <a:custGeom>
            <a:avLst/>
            <a:gdLst>
              <a:gd name="T0" fmla="*/ 2147483647 w 43199"/>
              <a:gd name="T1" fmla="*/ 2147483647 h 22574"/>
              <a:gd name="T2" fmla="*/ 2147483647 w 43199"/>
              <a:gd name="T3" fmla="*/ 0 h 22574"/>
              <a:gd name="T4" fmla="*/ 2147483647 w 43199"/>
              <a:gd name="T5" fmla="*/ 2147483647 h 22574"/>
              <a:gd name="T6" fmla="*/ 0 60000 65536"/>
              <a:gd name="T7" fmla="*/ 0 60000 65536"/>
              <a:gd name="T8" fmla="*/ 0 60000 65536"/>
              <a:gd name="T9" fmla="*/ 0 w 43199"/>
              <a:gd name="T10" fmla="*/ 0 h 22574"/>
              <a:gd name="T11" fmla="*/ 43199 w 43199"/>
              <a:gd name="T12" fmla="*/ 22574 h 22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2574" fill="none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</a:path>
              <a:path w="43199" h="22574" stroke="0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  <a:lnTo>
                  <a:pt x="21600" y="974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Arc 14"/>
          <p:cNvSpPr>
            <a:spLocks/>
          </p:cNvSpPr>
          <p:nvPr/>
        </p:nvSpPr>
        <p:spPr bwMode="auto">
          <a:xfrm flipV="1">
            <a:off x="5076825" y="3429000"/>
            <a:ext cx="863600" cy="319088"/>
          </a:xfrm>
          <a:custGeom>
            <a:avLst/>
            <a:gdLst>
              <a:gd name="T0" fmla="*/ 2147483647 w 43199"/>
              <a:gd name="T1" fmla="*/ 2147483647 h 22574"/>
              <a:gd name="T2" fmla="*/ 2147483647 w 43199"/>
              <a:gd name="T3" fmla="*/ 0 h 22574"/>
              <a:gd name="T4" fmla="*/ 2147483647 w 43199"/>
              <a:gd name="T5" fmla="*/ 2147483647 h 22574"/>
              <a:gd name="T6" fmla="*/ 0 60000 65536"/>
              <a:gd name="T7" fmla="*/ 0 60000 65536"/>
              <a:gd name="T8" fmla="*/ 0 60000 65536"/>
              <a:gd name="T9" fmla="*/ 0 w 43199"/>
              <a:gd name="T10" fmla="*/ 0 h 22574"/>
              <a:gd name="T11" fmla="*/ 43199 w 43199"/>
              <a:gd name="T12" fmla="*/ 22574 h 22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2574" fill="none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</a:path>
              <a:path w="43199" h="22574" stroke="0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  <a:lnTo>
                  <a:pt x="21600" y="974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323850" y="4221163"/>
            <a:ext cx="83534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800" b="1" i="1"/>
              <a:t>зміни слово так, щоб у корені відбулося </a:t>
            </a:r>
          </a:p>
          <a:p>
            <a:pPr>
              <a:lnSpc>
                <a:spcPct val="40000"/>
              </a:lnSpc>
            </a:pPr>
            <a:endParaRPr lang="uk-UA" sz="2800" b="1" i="1"/>
          </a:p>
          <a:p>
            <a:r>
              <a:rPr lang="uk-UA" sz="2800" b="1" i="1"/>
              <a:t>чергування звуків </a:t>
            </a:r>
            <a:r>
              <a:rPr lang="en-US" sz="2800" b="1"/>
              <a:t>[</a:t>
            </a:r>
            <a:r>
              <a:rPr lang="uk-UA" sz="2800" b="1"/>
              <a:t> </a:t>
            </a:r>
            <a:r>
              <a:rPr lang="uk-UA" sz="2800" b="1">
                <a:solidFill>
                  <a:schemeClr val="hlink"/>
                </a:solidFill>
              </a:rPr>
              <a:t>о</a:t>
            </a:r>
            <a:r>
              <a:rPr lang="en-US" sz="2800" b="1"/>
              <a:t>]</a:t>
            </a:r>
            <a:r>
              <a:rPr lang="uk-UA" sz="2800" b="1"/>
              <a:t>,</a:t>
            </a:r>
            <a:r>
              <a:rPr lang="en-US" sz="2800" b="1"/>
              <a:t> [</a:t>
            </a:r>
            <a:r>
              <a:rPr lang="uk-UA" sz="2800" b="1">
                <a:solidFill>
                  <a:schemeClr val="hlink"/>
                </a:solidFill>
              </a:rPr>
              <a:t> е</a:t>
            </a:r>
            <a:r>
              <a:rPr lang="en-US" sz="2800" b="1"/>
              <a:t>]</a:t>
            </a:r>
            <a:r>
              <a:rPr lang="uk-UA" sz="2800" b="1"/>
              <a:t> з </a:t>
            </a:r>
            <a:r>
              <a:rPr lang="en-US" sz="2800" b="1"/>
              <a:t> [</a:t>
            </a:r>
            <a:r>
              <a:rPr lang="uk-UA" sz="2800" b="1">
                <a:solidFill>
                  <a:schemeClr val="hlink"/>
                </a:solidFill>
              </a:rPr>
              <a:t> і </a:t>
            </a:r>
            <a:r>
              <a:rPr lang="en-US" sz="2800" b="1"/>
              <a:t>]</a:t>
            </a:r>
            <a:r>
              <a:rPr lang="uk-UA" sz="2800" b="1"/>
              <a:t>,</a:t>
            </a:r>
            <a:endParaRPr lang="ru-RU" sz="2800" b="1"/>
          </a:p>
        </p:txBody>
      </p:sp>
      <p:sp>
        <p:nvSpPr>
          <p:cNvPr id="18447" name="Rectangle 16"/>
          <p:cNvSpPr>
            <a:spLocks noChangeArrowheads="1"/>
          </p:cNvSpPr>
          <p:nvPr/>
        </p:nvSpPr>
        <p:spPr bwMode="auto">
          <a:xfrm>
            <a:off x="395288" y="5516563"/>
            <a:ext cx="2757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2800" b="1" i="1"/>
              <a:t>познач корінь.</a:t>
            </a:r>
            <a:endParaRPr lang="ru-RU" sz="2800"/>
          </a:p>
        </p:txBody>
      </p:sp>
      <p:pic>
        <p:nvPicPr>
          <p:cNvPr id="18448" name="Picture 18" descr="i-254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916113"/>
            <a:ext cx="2303463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989138"/>
            <a:ext cx="23050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1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ЗМІСТ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9" grpId="0"/>
      <p:bldP spid="18442" grpId="0" animBg="1"/>
      <p:bldP spid="18443" grpId="0" animBg="1"/>
      <p:bldP spid="18444" grpId="0" animBg="1"/>
      <p:bldP spid="18445" grpId="0" animBg="1"/>
      <p:bldP spid="184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0" y="0"/>
            <a:ext cx="8893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Чергування приголосних </a:t>
            </a:r>
            <a:r>
              <a:rPr lang="en-US" sz="2400" b="1"/>
              <a:t>[</a:t>
            </a:r>
            <a:r>
              <a:rPr lang="uk-UA" sz="2400" b="1"/>
              <a:t> </a:t>
            </a:r>
            <a:r>
              <a:rPr lang="uk-UA" sz="2400" b="1">
                <a:solidFill>
                  <a:schemeClr val="hlink"/>
                </a:solidFill>
              </a:rPr>
              <a:t>г</a:t>
            </a:r>
            <a:r>
              <a:rPr lang="en-US" sz="2400" b="1"/>
              <a:t>]</a:t>
            </a:r>
            <a:r>
              <a:rPr lang="uk-UA" sz="2400" b="1"/>
              <a:t>,</a:t>
            </a:r>
            <a:r>
              <a:rPr lang="en-US" sz="2400" b="1"/>
              <a:t> [</a:t>
            </a:r>
            <a:r>
              <a:rPr lang="uk-UA" sz="2400" b="1">
                <a:solidFill>
                  <a:schemeClr val="hlink"/>
                </a:solidFill>
              </a:rPr>
              <a:t> к</a:t>
            </a:r>
            <a:r>
              <a:rPr lang="en-US" sz="2400" b="1"/>
              <a:t>]</a:t>
            </a:r>
            <a:r>
              <a:rPr lang="uk-UA" sz="2400" b="1"/>
              <a:t>,</a:t>
            </a:r>
            <a:r>
              <a:rPr lang="en-US" sz="2400" b="1"/>
              <a:t> [</a:t>
            </a:r>
            <a:r>
              <a:rPr lang="uk-UA" sz="2400" b="1">
                <a:solidFill>
                  <a:schemeClr val="hlink"/>
                </a:solidFill>
              </a:rPr>
              <a:t> х</a:t>
            </a:r>
            <a:r>
              <a:rPr lang="en-US" sz="2400" b="1"/>
              <a:t>]</a:t>
            </a:r>
            <a:r>
              <a:rPr lang="uk-UA" sz="2400" b="1">
                <a:solidFill>
                  <a:schemeClr val="hlink"/>
                </a:solidFill>
              </a:rPr>
              <a:t> </a:t>
            </a:r>
          </a:p>
          <a:p>
            <a:pPr algn="ctr"/>
            <a:r>
              <a:rPr lang="uk-UA" sz="2400" b="1"/>
              <a:t>із</a:t>
            </a:r>
            <a:r>
              <a:rPr lang="en-US" sz="2400" b="1"/>
              <a:t> [</a:t>
            </a:r>
            <a:r>
              <a:rPr lang="uk-UA" sz="2400" b="1">
                <a:solidFill>
                  <a:schemeClr val="hlink"/>
                </a:solidFill>
              </a:rPr>
              <a:t> ж</a:t>
            </a:r>
            <a:r>
              <a:rPr lang="en-US" sz="2400" b="1"/>
              <a:t>]</a:t>
            </a:r>
            <a:r>
              <a:rPr lang="uk-UA" sz="2400" b="1"/>
              <a:t>,</a:t>
            </a:r>
            <a:r>
              <a:rPr lang="en-US" sz="2400" b="1"/>
              <a:t> [</a:t>
            </a:r>
            <a:r>
              <a:rPr lang="uk-UA" sz="2400" b="1">
                <a:solidFill>
                  <a:schemeClr val="hlink"/>
                </a:solidFill>
              </a:rPr>
              <a:t> ч</a:t>
            </a:r>
            <a:r>
              <a:rPr lang="en-US" sz="2400" b="1"/>
              <a:t>]</a:t>
            </a:r>
            <a:r>
              <a:rPr lang="uk-UA" sz="2400" b="1"/>
              <a:t>,</a:t>
            </a:r>
            <a:r>
              <a:rPr lang="en-US" sz="2400" b="1"/>
              <a:t> [</a:t>
            </a:r>
            <a:r>
              <a:rPr lang="uk-UA" sz="2400" b="1">
                <a:solidFill>
                  <a:schemeClr val="hlink"/>
                </a:solidFill>
              </a:rPr>
              <a:t> ш</a:t>
            </a:r>
            <a:r>
              <a:rPr lang="en-US" sz="2400" b="1"/>
              <a:t>]</a:t>
            </a:r>
            <a:r>
              <a:rPr lang="uk-UA" sz="2400" b="1"/>
              <a:t> і</a:t>
            </a:r>
            <a:r>
              <a:rPr lang="en-US" sz="2400" b="1"/>
              <a:t> [</a:t>
            </a:r>
            <a:r>
              <a:rPr lang="uk-UA" sz="2400" b="1">
                <a:solidFill>
                  <a:schemeClr val="hlink"/>
                </a:solidFill>
              </a:rPr>
              <a:t> з</a:t>
            </a:r>
            <a:r>
              <a:rPr lang="en-US" sz="2400" b="1">
                <a:solidFill>
                  <a:schemeClr val="hlink"/>
                </a:solidFill>
              </a:rPr>
              <a:t>‘</a:t>
            </a:r>
            <a:r>
              <a:rPr lang="uk-UA" sz="2400" b="1">
                <a:solidFill>
                  <a:schemeClr val="hlink"/>
                </a:solidFill>
              </a:rPr>
              <a:t> </a:t>
            </a:r>
            <a:r>
              <a:rPr lang="en-US" sz="2400" b="1"/>
              <a:t>]</a:t>
            </a:r>
            <a:r>
              <a:rPr lang="uk-UA" sz="2400" b="1"/>
              <a:t>,</a:t>
            </a:r>
            <a:r>
              <a:rPr lang="en-US" sz="2400" b="1"/>
              <a:t> [</a:t>
            </a:r>
            <a:r>
              <a:rPr lang="uk-UA" sz="2400" b="1">
                <a:solidFill>
                  <a:schemeClr val="hlink"/>
                </a:solidFill>
              </a:rPr>
              <a:t> ц</a:t>
            </a:r>
            <a:r>
              <a:rPr lang="en-US" sz="2400" b="1">
                <a:solidFill>
                  <a:schemeClr val="hlink"/>
                </a:solidFill>
              </a:rPr>
              <a:t>‘</a:t>
            </a:r>
            <a:r>
              <a:rPr lang="uk-UA" sz="2400" b="1">
                <a:solidFill>
                  <a:schemeClr val="hlink"/>
                </a:solidFill>
              </a:rPr>
              <a:t> </a:t>
            </a:r>
            <a:r>
              <a:rPr lang="en-US" sz="2400" b="1"/>
              <a:t>]</a:t>
            </a:r>
            <a:r>
              <a:rPr lang="uk-UA" sz="2400" b="1"/>
              <a:t>,</a:t>
            </a:r>
            <a:r>
              <a:rPr lang="en-US" sz="2400" b="1"/>
              <a:t> [</a:t>
            </a:r>
            <a:r>
              <a:rPr lang="uk-UA" sz="2400" b="1">
                <a:solidFill>
                  <a:schemeClr val="hlink"/>
                </a:solidFill>
              </a:rPr>
              <a:t> с</a:t>
            </a:r>
            <a:r>
              <a:rPr lang="en-US" sz="2400" b="1">
                <a:solidFill>
                  <a:schemeClr val="hlink"/>
                </a:solidFill>
              </a:rPr>
              <a:t>‘</a:t>
            </a:r>
            <a:r>
              <a:rPr lang="uk-UA" sz="2400" b="1">
                <a:solidFill>
                  <a:schemeClr val="hlink"/>
                </a:solidFill>
              </a:rPr>
              <a:t> </a:t>
            </a:r>
            <a:r>
              <a:rPr lang="en-US" sz="2400" b="1"/>
              <a:t>]</a:t>
            </a:r>
            <a:endParaRPr lang="ru-RU" sz="2400" b="1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28600" y="981075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3200" b="1" i="1"/>
              <a:t>Випиши</a:t>
            </a:r>
            <a:r>
              <a:rPr lang="uk-UA" sz="3200" b="1" i="1">
                <a:latin typeface="Times New Roman" pitchFamily="18" charset="0"/>
              </a:rPr>
              <a:t> </a:t>
            </a:r>
            <a:r>
              <a:rPr lang="uk-UA" sz="3200" b="1" i="1"/>
              <a:t>слово</a:t>
            </a:r>
            <a:r>
              <a:rPr lang="uk-UA" sz="3200" b="1" i="1">
                <a:latin typeface="Times New Roman" pitchFamily="18" charset="0"/>
              </a:rPr>
              <a:t> </a:t>
            </a:r>
            <a:r>
              <a:rPr lang="uk-UA" sz="3200" b="1" i="1"/>
              <a:t>правильно,</a:t>
            </a:r>
            <a:endParaRPr lang="ru-RU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2268538" y="1628775"/>
            <a:ext cx="1944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Пиріг - </a:t>
            </a:r>
            <a:endParaRPr lang="ru-RU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940425" y="1628775"/>
            <a:ext cx="215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у пирозі.  </a:t>
            </a:r>
            <a:endParaRPr lang="ru-RU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3851275" y="1628775"/>
            <a:ext cx="2016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пиріжок, </a:t>
            </a:r>
            <a:endParaRPr lang="ru-RU"/>
          </a:p>
        </p:txBody>
      </p:sp>
      <p:sp>
        <p:nvSpPr>
          <p:cNvPr id="19465" name="Text Box 7"/>
          <p:cNvSpPr txBox="1">
            <a:spLocks noChangeArrowheads="1"/>
          </p:cNvSpPr>
          <p:nvPr/>
        </p:nvSpPr>
        <p:spPr bwMode="auto">
          <a:xfrm>
            <a:off x="2268538" y="2924175"/>
            <a:ext cx="1439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Ріка - </a:t>
            </a:r>
            <a:endParaRPr lang="ru-RU"/>
          </a:p>
        </p:txBody>
      </p:sp>
      <p:sp>
        <p:nvSpPr>
          <p:cNvPr id="19466" name="Text Box 7"/>
          <p:cNvSpPr txBox="1">
            <a:spLocks noChangeArrowheads="1"/>
          </p:cNvSpPr>
          <p:nvPr/>
        </p:nvSpPr>
        <p:spPr bwMode="auto">
          <a:xfrm>
            <a:off x="5435600" y="2924175"/>
            <a:ext cx="1439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у ріці. </a:t>
            </a:r>
            <a:endParaRPr lang="ru-RU"/>
          </a:p>
        </p:txBody>
      </p:sp>
      <p:sp>
        <p:nvSpPr>
          <p:cNvPr id="19467" name="Text Box 7"/>
          <p:cNvSpPr txBox="1">
            <a:spLocks noChangeArrowheads="1"/>
          </p:cNvSpPr>
          <p:nvPr/>
        </p:nvSpPr>
        <p:spPr bwMode="auto">
          <a:xfrm>
            <a:off x="3708400" y="2924175"/>
            <a:ext cx="1439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річка, </a:t>
            </a:r>
            <a:endParaRPr lang="ru-RU"/>
          </a:p>
        </p:txBody>
      </p:sp>
      <p:sp>
        <p:nvSpPr>
          <p:cNvPr id="19468" name="Text Box 7"/>
          <p:cNvSpPr txBox="1">
            <a:spLocks noChangeArrowheads="1"/>
          </p:cNvSpPr>
          <p:nvPr/>
        </p:nvSpPr>
        <p:spPr bwMode="auto">
          <a:xfrm>
            <a:off x="2195513" y="4149725"/>
            <a:ext cx="1798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Кожух  - </a:t>
            </a:r>
            <a:endParaRPr lang="ru-RU"/>
          </a:p>
        </p:txBody>
      </p:sp>
      <p:sp>
        <p:nvSpPr>
          <p:cNvPr id="19469" name="Text Box 7"/>
          <p:cNvSpPr txBox="1">
            <a:spLocks noChangeArrowheads="1"/>
          </p:cNvSpPr>
          <p:nvPr/>
        </p:nvSpPr>
        <p:spPr bwMode="auto">
          <a:xfrm>
            <a:off x="3995738" y="4149725"/>
            <a:ext cx="2305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кожушок, </a:t>
            </a:r>
            <a:endParaRPr lang="ru-RU"/>
          </a:p>
        </p:txBody>
      </p:sp>
      <p:sp>
        <p:nvSpPr>
          <p:cNvPr id="19470" name="Text Box 7"/>
          <p:cNvSpPr txBox="1">
            <a:spLocks noChangeArrowheads="1"/>
          </p:cNvSpPr>
          <p:nvPr/>
        </p:nvSpPr>
        <p:spPr bwMode="auto">
          <a:xfrm>
            <a:off x="6300788" y="4149725"/>
            <a:ext cx="2232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у кожусі. </a:t>
            </a:r>
            <a:endParaRPr lang="ru-RU"/>
          </a:p>
        </p:txBody>
      </p:sp>
      <p:sp>
        <p:nvSpPr>
          <p:cNvPr id="19471" name="Arc 16"/>
          <p:cNvSpPr>
            <a:spLocks/>
          </p:cNvSpPr>
          <p:nvPr/>
        </p:nvSpPr>
        <p:spPr bwMode="auto">
          <a:xfrm flipV="1">
            <a:off x="2411413" y="1557338"/>
            <a:ext cx="1008062" cy="319087"/>
          </a:xfrm>
          <a:custGeom>
            <a:avLst/>
            <a:gdLst>
              <a:gd name="T0" fmla="*/ 2147483647 w 43199"/>
              <a:gd name="T1" fmla="*/ 2147483647 h 22574"/>
              <a:gd name="T2" fmla="*/ 2147483647 w 43199"/>
              <a:gd name="T3" fmla="*/ 0 h 22574"/>
              <a:gd name="T4" fmla="*/ 2147483647 w 43199"/>
              <a:gd name="T5" fmla="*/ 2147483647 h 22574"/>
              <a:gd name="T6" fmla="*/ 0 60000 65536"/>
              <a:gd name="T7" fmla="*/ 0 60000 65536"/>
              <a:gd name="T8" fmla="*/ 0 60000 65536"/>
              <a:gd name="T9" fmla="*/ 0 w 43199"/>
              <a:gd name="T10" fmla="*/ 0 h 22574"/>
              <a:gd name="T11" fmla="*/ 43199 w 43199"/>
              <a:gd name="T12" fmla="*/ 22574 h 22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2574" fill="none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</a:path>
              <a:path w="43199" h="22574" stroke="0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  <a:lnTo>
                  <a:pt x="21600" y="974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2" name="Arc 17"/>
          <p:cNvSpPr>
            <a:spLocks/>
          </p:cNvSpPr>
          <p:nvPr/>
        </p:nvSpPr>
        <p:spPr bwMode="auto">
          <a:xfrm flipV="1">
            <a:off x="2339975" y="2781300"/>
            <a:ext cx="647700" cy="319088"/>
          </a:xfrm>
          <a:custGeom>
            <a:avLst/>
            <a:gdLst>
              <a:gd name="T0" fmla="*/ 2147483647 w 43199"/>
              <a:gd name="T1" fmla="*/ 2147483647 h 22574"/>
              <a:gd name="T2" fmla="*/ 2147483647 w 43199"/>
              <a:gd name="T3" fmla="*/ 0 h 22574"/>
              <a:gd name="T4" fmla="*/ 2147483647 w 43199"/>
              <a:gd name="T5" fmla="*/ 2147483647 h 22574"/>
              <a:gd name="T6" fmla="*/ 0 60000 65536"/>
              <a:gd name="T7" fmla="*/ 0 60000 65536"/>
              <a:gd name="T8" fmla="*/ 0 60000 65536"/>
              <a:gd name="T9" fmla="*/ 0 w 43199"/>
              <a:gd name="T10" fmla="*/ 0 h 22574"/>
              <a:gd name="T11" fmla="*/ 43199 w 43199"/>
              <a:gd name="T12" fmla="*/ 22574 h 22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2574" fill="none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</a:path>
              <a:path w="43199" h="22574" stroke="0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  <a:lnTo>
                  <a:pt x="21600" y="974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3" name="Arc 18"/>
          <p:cNvSpPr>
            <a:spLocks/>
          </p:cNvSpPr>
          <p:nvPr/>
        </p:nvSpPr>
        <p:spPr bwMode="auto">
          <a:xfrm flipV="1">
            <a:off x="2339975" y="4005263"/>
            <a:ext cx="1152525" cy="319087"/>
          </a:xfrm>
          <a:custGeom>
            <a:avLst/>
            <a:gdLst>
              <a:gd name="T0" fmla="*/ 2147483647 w 43199"/>
              <a:gd name="T1" fmla="*/ 2147483647 h 22574"/>
              <a:gd name="T2" fmla="*/ 2147483647 w 43199"/>
              <a:gd name="T3" fmla="*/ 0 h 22574"/>
              <a:gd name="T4" fmla="*/ 2147483647 w 43199"/>
              <a:gd name="T5" fmla="*/ 2147483647 h 22574"/>
              <a:gd name="T6" fmla="*/ 0 60000 65536"/>
              <a:gd name="T7" fmla="*/ 0 60000 65536"/>
              <a:gd name="T8" fmla="*/ 0 60000 65536"/>
              <a:gd name="T9" fmla="*/ 0 w 43199"/>
              <a:gd name="T10" fmla="*/ 0 h 22574"/>
              <a:gd name="T11" fmla="*/ 43199 w 43199"/>
              <a:gd name="T12" fmla="*/ 22574 h 22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2574" fill="none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</a:path>
              <a:path w="43199" h="22574" stroke="0" extrusionOk="0">
                <a:moveTo>
                  <a:pt x="43199" y="1124"/>
                </a:moveTo>
                <a:cubicBezTo>
                  <a:pt x="43117" y="12994"/>
                  <a:pt x="33470" y="22573"/>
                  <a:pt x="21600" y="22574"/>
                </a:cubicBezTo>
                <a:cubicBezTo>
                  <a:pt x="9670" y="22574"/>
                  <a:pt x="0" y="12903"/>
                  <a:pt x="0" y="974"/>
                </a:cubicBezTo>
                <a:cubicBezTo>
                  <a:pt x="-1" y="649"/>
                  <a:pt x="7" y="324"/>
                  <a:pt x="21" y="-1"/>
                </a:cubicBezTo>
                <a:lnTo>
                  <a:pt x="21600" y="974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4" name="Text Box 16"/>
          <p:cNvSpPr txBox="1">
            <a:spLocks noChangeArrowheads="1"/>
          </p:cNvSpPr>
          <p:nvPr/>
        </p:nvSpPr>
        <p:spPr bwMode="auto">
          <a:xfrm>
            <a:off x="7235825" y="1628775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0000CC"/>
                </a:solidFill>
                <a:latin typeface="Times New Roman" pitchFamily="18" charset="0"/>
              </a:rPr>
              <a:t>_</a:t>
            </a:r>
            <a:endParaRPr lang="ru-RU"/>
          </a:p>
        </p:txBody>
      </p:sp>
      <p:sp>
        <p:nvSpPr>
          <p:cNvPr id="19475" name="Text Box 16"/>
          <p:cNvSpPr txBox="1">
            <a:spLocks noChangeArrowheads="1"/>
          </p:cNvSpPr>
          <p:nvPr/>
        </p:nvSpPr>
        <p:spPr bwMode="auto">
          <a:xfrm>
            <a:off x="4643438" y="1628775"/>
            <a:ext cx="576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0000CC"/>
                </a:solidFill>
                <a:latin typeface="Times New Roman" pitchFamily="18" charset="0"/>
              </a:rPr>
              <a:t>_</a:t>
            </a:r>
            <a:endParaRPr lang="ru-RU" sz="3600"/>
          </a:p>
        </p:txBody>
      </p:sp>
      <p:sp>
        <p:nvSpPr>
          <p:cNvPr id="19476" name="Text Box 16"/>
          <p:cNvSpPr txBox="1">
            <a:spLocks noChangeArrowheads="1"/>
          </p:cNvSpPr>
          <p:nvPr/>
        </p:nvSpPr>
        <p:spPr bwMode="auto">
          <a:xfrm>
            <a:off x="2627313" y="2852738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0000CC"/>
                </a:solidFill>
                <a:latin typeface="Times New Roman" pitchFamily="18" charset="0"/>
              </a:rPr>
              <a:t>_</a:t>
            </a:r>
            <a:endParaRPr lang="ru-RU"/>
          </a:p>
        </p:txBody>
      </p:sp>
      <p:sp>
        <p:nvSpPr>
          <p:cNvPr id="19477" name="Text Box 16"/>
          <p:cNvSpPr txBox="1">
            <a:spLocks noChangeArrowheads="1"/>
          </p:cNvSpPr>
          <p:nvPr/>
        </p:nvSpPr>
        <p:spPr bwMode="auto">
          <a:xfrm>
            <a:off x="3203575" y="1628775"/>
            <a:ext cx="57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0000CC"/>
                </a:solidFill>
                <a:latin typeface="Times New Roman" pitchFamily="18" charset="0"/>
              </a:rPr>
              <a:t>_</a:t>
            </a:r>
            <a:endParaRPr lang="ru-RU"/>
          </a:p>
        </p:txBody>
      </p:sp>
      <p:sp>
        <p:nvSpPr>
          <p:cNvPr id="19478" name="Text Box 16"/>
          <p:cNvSpPr txBox="1">
            <a:spLocks noChangeArrowheads="1"/>
          </p:cNvSpPr>
          <p:nvPr/>
        </p:nvSpPr>
        <p:spPr bwMode="auto">
          <a:xfrm>
            <a:off x="4067175" y="2852738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0000CC"/>
                </a:solidFill>
                <a:latin typeface="Times New Roman" pitchFamily="18" charset="0"/>
              </a:rPr>
              <a:t>_</a:t>
            </a:r>
            <a:endParaRPr lang="ru-RU"/>
          </a:p>
        </p:txBody>
      </p:sp>
      <p:sp>
        <p:nvSpPr>
          <p:cNvPr id="19479" name="Text Box 16"/>
          <p:cNvSpPr txBox="1">
            <a:spLocks noChangeArrowheads="1"/>
          </p:cNvSpPr>
          <p:nvPr/>
        </p:nvSpPr>
        <p:spPr bwMode="auto">
          <a:xfrm>
            <a:off x="6156325" y="2924175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0000CC"/>
                </a:solidFill>
                <a:latin typeface="Times New Roman" pitchFamily="18" charset="0"/>
              </a:rPr>
              <a:t>_</a:t>
            </a:r>
            <a:endParaRPr lang="ru-RU"/>
          </a:p>
        </p:txBody>
      </p:sp>
      <p:sp>
        <p:nvSpPr>
          <p:cNvPr id="19480" name="Text Box 16"/>
          <p:cNvSpPr txBox="1">
            <a:spLocks noChangeArrowheads="1"/>
          </p:cNvSpPr>
          <p:nvPr/>
        </p:nvSpPr>
        <p:spPr bwMode="auto">
          <a:xfrm>
            <a:off x="3203575" y="4149725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0000CC"/>
                </a:solidFill>
                <a:latin typeface="Times New Roman" pitchFamily="18" charset="0"/>
              </a:rPr>
              <a:t>_</a:t>
            </a:r>
            <a:endParaRPr lang="ru-RU"/>
          </a:p>
        </p:txBody>
      </p:sp>
      <p:sp>
        <p:nvSpPr>
          <p:cNvPr id="19481" name="Text Box 16"/>
          <p:cNvSpPr txBox="1">
            <a:spLocks noChangeArrowheads="1"/>
          </p:cNvSpPr>
          <p:nvPr/>
        </p:nvSpPr>
        <p:spPr bwMode="auto">
          <a:xfrm>
            <a:off x="5076825" y="4149725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0000CC"/>
                </a:solidFill>
                <a:latin typeface="Times New Roman" pitchFamily="18" charset="0"/>
              </a:rPr>
              <a:t>_</a:t>
            </a:r>
            <a:endParaRPr lang="ru-RU"/>
          </a:p>
        </p:txBody>
      </p:sp>
      <p:sp>
        <p:nvSpPr>
          <p:cNvPr id="19482" name="Text Box 16"/>
          <p:cNvSpPr txBox="1">
            <a:spLocks noChangeArrowheads="1"/>
          </p:cNvSpPr>
          <p:nvPr/>
        </p:nvSpPr>
        <p:spPr bwMode="auto">
          <a:xfrm>
            <a:off x="7596188" y="4149725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0000CC"/>
                </a:solidFill>
                <a:latin typeface="Times New Roman" pitchFamily="18" charset="0"/>
              </a:rPr>
              <a:t>_</a:t>
            </a:r>
            <a:endParaRPr lang="ru-RU"/>
          </a:p>
        </p:txBody>
      </p:sp>
      <p:sp>
        <p:nvSpPr>
          <p:cNvPr id="19483" name="Rectangle 29"/>
          <p:cNvSpPr>
            <a:spLocks noChangeArrowheads="1"/>
          </p:cNvSpPr>
          <p:nvPr/>
        </p:nvSpPr>
        <p:spPr bwMode="auto">
          <a:xfrm>
            <a:off x="323850" y="4941888"/>
            <a:ext cx="788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/>
              <a:t>познач корінь,</a:t>
            </a:r>
            <a:endParaRPr lang="ru-RU" sz="2400"/>
          </a:p>
        </p:txBody>
      </p:sp>
      <p:sp>
        <p:nvSpPr>
          <p:cNvPr id="19484" name="Rectangle 30"/>
          <p:cNvSpPr>
            <a:spLocks noChangeArrowheads="1"/>
          </p:cNvSpPr>
          <p:nvPr/>
        </p:nvSpPr>
        <p:spPr bwMode="auto">
          <a:xfrm>
            <a:off x="395288" y="4868863"/>
            <a:ext cx="90376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uk-UA" sz="3200" b="1" i="1"/>
              <a:t>                      </a:t>
            </a:r>
            <a:r>
              <a:rPr lang="uk-UA" sz="2400" b="1" i="1"/>
              <a:t>зміни слово так, щоб в корені </a:t>
            </a:r>
          </a:p>
          <a:p>
            <a:pPr>
              <a:lnSpc>
                <a:spcPct val="60000"/>
              </a:lnSpc>
            </a:pPr>
            <a:endParaRPr lang="uk-UA" sz="2400" b="1" i="1"/>
          </a:p>
          <a:p>
            <a:pPr>
              <a:lnSpc>
                <a:spcPct val="90000"/>
              </a:lnSpc>
            </a:pPr>
            <a:r>
              <a:rPr lang="uk-UA" sz="2400" b="1" i="1"/>
              <a:t>  відбулося чергування приголосних.</a:t>
            </a:r>
            <a:endParaRPr lang="ru-RU" sz="2400"/>
          </a:p>
        </p:txBody>
      </p:sp>
      <p:pic>
        <p:nvPicPr>
          <p:cNvPr id="19485" name="Picture 31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628775"/>
            <a:ext cx="13684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6" name="Picture 33" descr="river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565400"/>
            <a:ext cx="14398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7" name="Picture 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716338"/>
            <a:ext cx="8080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ЗМІСТ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1" dur="8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2" dur="8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8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4" dur="8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5" dur="8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8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19463" grpId="0"/>
      <p:bldP spid="19465" grpId="0"/>
      <p:bldP spid="19465" grpId="1"/>
      <p:bldP spid="19466" grpId="0"/>
      <p:bldP spid="19467" grpId="0"/>
      <p:bldP spid="19468" grpId="0"/>
      <p:bldP spid="19468" grpId="1"/>
      <p:bldP spid="19469" grpId="0"/>
      <p:bldP spid="19470" grpId="0"/>
      <p:bldP spid="19471" grpId="0" animBg="1"/>
      <p:bldP spid="19472" grpId="0" animBg="1"/>
      <p:bldP spid="19473" grpId="0" animBg="1"/>
      <p:bldP spid="19474" grpId="0"/>
      <p:bldP spid="19475" grpId="0"/>
      <p:bldP spid="19476" grpId="0"/>
      <p:bldP spid="19477" grpId="0"/>
      <p:bldP spid="19478" grpId="0"/>
      <p:bldP spid="19479" grpId="0"/>
      <p:bldP spid="19480" grpId="0"/>
      <p:bldP spid="19481" grpId="0"/>
      <p:bldP spid="19482" grpId="0"/>
      <p:bldP spid="194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5" name="Picture 18" descr="1346491402_art_1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16113"/>
            <a:ext cx="208915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23850" y="3573463"/>
            <a:ext cx="320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2800" b="1" i="1"/>
              <a:t>постав наголос,</a:t>
            </a:r>
            <a:endParaRPr lang="ru-RU" sz="2800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0" y="136525"/>
            <a:ext cx="908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Правопис слів із ненаголошеними </a:t>
            </a:r>
            <a:r>
              <a:rPr lang="en-US" sz="2400" b="1"/>
              <a:t>[</a:t>
            </a:r>
            <a:r>
              <a:rPr lang="uk-UA" sz="2400" b="1">
                <a:solidFill>
                  <a:schemeClr val="hlink"/>
                </a:solidFill>
              </a:rPr>
              <a:t> е</a:t>
            </a:r>
            <a:r>
              <a:rPr lang="en-US" sz="2400" b="1"/>
              <a:t>]</a:t>
            </a:r>
            <a:r>
              <a:rPr lang="uk-UA" sz="2400" b="1"/>
              <a:t>,</a:t>
            </a:r>
            <a:r>
              <a:rPr lang="en-US" sz="2400" b="1"/>
              <a:t> [</a:t>
            </a:r>
            <a:r>
              <a:rPr lang="uk-UA" sz="2400" b="1">
                <a:solidFill>
                  <a:schemeClr val="hlink"/>
                </a:solidFill>
              </a:rPr>
              <a:t> и</a:t>
            </a:r>
            <a:r>
              <a:rPr lang="en-US" sz="2400" b="1"/>
              <a:t>]</a:t>
            </a:r>
            <a:r>
              <a:rPr lang="uk-UA" sz="2400" b="1"/>
              <a:t> у корені слова</a:t>
            </a:r>
            <a:endParaRPr lang="ru-RU" sz="2400" b="1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28600" y="981075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2800" b="1" i="1"/>
              <a:t>Випиши</a:t>
            </a:r>
            <a:r>
              <a:rPr lang="uk-UA" sz="2800" b="1" i="1">
                <a:latin typeface="Times New Roman" pitchFamily="18" charset="0"/>
              </a:rPr>
              <a:t> </a:t>
            </a:r>
            <a:r>
              <a:rPr lang="uk-UA" sz="2800" b="1" i="1"/>
              <a:t>слово</a:t>
            </a:r>
            <a:r>
              <a:rPr lang="uk-UA" sz="2800" b="1" i="1">
                <a:latin typeface="Times New Roman" pitchFamily="18" charset="0"/>
              </a:rPr>
              <a:t> </a:t>
            </a:r>
            <a:r>
              <a:rPr lang="uk-UA" sz="2800" b="1" i="1"/>
              <a:t>правильно,</a:t>
            </a:r>
            <a:endParaRPr lang="ru-RU" sz="2800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2700338" y="2276475"/>
            <a:ext cx="2160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Листок - </a:t>
            </a:r>
            <a:endParaRPr lang="ru-RU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003800" y="2276475"/>
            <a:ext cx="1439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лист. </a:t>
            </a:r>
            <a:endParaRPr lang="ru-RU"/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 flipH="1">
            <a:off x="5508625" y="2205038"/>
            <a:ext cx="142875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Line 12"/>
          <p:cNvSpPr>
            <a:spLocks noChangeShapeType="1"/>
          </p:cNvSpPr>
          <p:nvPr/>
        </p:nvSpPr>
        <p:spPr bwMode="auto">
          <a:xfrm flipH="1">
            <a:off x="4067175" y="2205038"/>
            <a:ext cx="144463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Text Box 7"/>
          <p:cNvSpPr txBox="1">
            <a:spLocks noChangeArrowheads="1"/>
          </p:cNvSpPr>
          <p:nvPr/>
        </p:nvSpPr>
        <p:spPr bwMode="auto">
          <a:xfrm>
            <a:off x="2771775" y="2924175"/>
            <a:ext cx="2016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Кленок - </a:t>
            </a:r>
            <a:endParaRPr lang="ru-RU"/>
          </a:p>
        </p:txBody>
      </p:sp>
      <p:sp>
        <p:nvSpPr>
          <p:cNvPr id="20491" name="Text Box 7"/>
          <p:cNvSpPr txBox="1">
            <a:spLocks noChangeArrowheads="1"/>
          </p:cNvSpPr>
          <p:nvPr/>
        </p:nvSpPr>
        <p:spPr bwMode="auto">
          <a:xfrm>
            <a:off x="5148263" y="2924175"/>
            <a:ext cx="1439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клен. </a:t>
            </a:r>
            <a:endParaRPr lang="ru-RU"/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 flipH="1">
            <a:off x="3995738" y="2852738"/>
            <a:ext cx="71437" cy="215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6"/>
          <p:cNvSpPr>
            <a:spLocks noChangeShapeType="1"/>
          </p:cNvSpPr>
          <p:nvPr/>
        </p:nvSpPr>
        <p:spPr bwMode="auto">
          <a:xfrm flipH="1">
            <a:off x="5867400" y="2852738"/>
            <a:ext cx="73025" cy="21748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Rectangle 17"/>
          <p:cNvSpPr>
            <a:spLocks noChangeArrowheads="1"/>
          </p:cNvSpPr>
          <p:nvPr/>
        </p:nvSpPr>
        <p:spPr bwMode="auto">
          <a:xfrm>
            <a:off x="250825" y="4221163"/>
            <a:ext cx="8893175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800" b="1" i="1"/>
              <a:t>зміни слово так, щоб ненаголошений  </a:t>
            </a:r>
          </a:p>
          <a:p>
            <a:pPr>
              <a:lnSpc>
                <a:spcPct val="50000"/>
              </a:lnSpc>
            </a:pPr>
            <a:endParaRPr lang="uk-UA" sz="2800" b="1" i="1"/>
          </a:p>
          <a:p>
            <a:r>
              <a:rPr lang="uk-UA" sz="2800" b="1" i="1"/>
              <a:t>звук став наголошеним, </a:t>
            </a:r>
          </a:p>
          <a:p>
            <a:pPr>
              <a:lnSpc>
                <a:spcPct val="50000"/>
              </a:lnSpc>
            </a:pPr>
            <a:endParaRPr lang="uk-UA" sz="2800" b="1" i="1"/>
          </a:p>
          <a:p>
            <a:r>
              <a:rPr lang="uk-UA" sz="2800" b="1" i="1"/>
              <a:t>запиши це слово, постав наголос</a:t>
            </a:r>
            <a:r>
              <a:rPr lang="uk-UA" sz="2400" b="1" i="1"/>
              <a:t>.</a:t>
            </a:r>
            <a:endParaRPr lang="ru-RU"/>
          </a:p>
        </p:txBody>
      </p:sp>
      <p:sp>
        <p:nvSpPr>
          <p:cNvPr id="2" name="AutoShape 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hlinkClick r:id="rId4" action="ppaction://hlinksldjump"/>
              </a:rPr>
              <a:t>ЗМІСТ</a:t>
            </a:r>
            <a:endParaRPr lang="ru-RU"/>
          </a:p>
        </p:txBody>
      </p:sp>
      <p:pic>
        <p:nvPicPr>
          <p:cNvPr id="20501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1557338"/>
            <a:ext cx="18272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8" grpId="0" animBg="1"/>
      <p:bldP spid="20489" grpId="0" animBg="1"/>
      <p:bldP spid="20490" grpId="0"/>
      <p:bldP spid="20491" grpId="0"/>
      <p:bldP spid="20492" grpId="0" animBg="1"/>
      <p:bldP spid="20493" grpId="0" animBg="1"/>
      <p:bldP spid="204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Правопис слів із ненаголошеними голосними </a:t>
            </a:r>
            <a:r>
              <a:rPr lang="en-US" sz="2400" b="1"/>
              <a:t>[</a:t>
            </a:r>
            <a:r>
              <a:rPr lang="uk-UA" sz="2400" b="1"/>
              <a:t> </a:t>
            </a:r>
            <a:r>
              <a:rPr lang="uk-UA" sz="2400" b="1">
                <a:solidFill>
                  <a:schemeClr val="hlink"/>
                </a:solidFill>
              </a:rPr>
              <a:t>е</a:t>
            </a:r>
            <a:r>
              <a:rPr lang="en-US" sz="2400" b="1"/>
              <a:t>]</a:t>
            </a:r>
            <a:r>
              <a:rPr lang="uk-UA" sz="2400" b="1"/>
              <a:t>,</a:t>
            </a:r>
            <a:r>
              <a:rPr lang="en-US" sz="2400" b="1"/>
              <a:t> [</a:t>
            </a:r>
            <a:r>
              <a:rPr lang="uk-UA" sz="2400" b="1">
                <a:solidFill>
                  <a:schemeClr val="hlink"/>
                </a:solidFill>
              </a:rPr>
              <a:t> и</a:t>
            </a:r>
            <a:r>
              <a:rPr lang="en-US" sz="2400" b="1"/>
              <a:t>]</a:t>
            </a:r>
            <a:r>
              <a:rPr lang="uk-UA" sz="2400" b="1"/>
              <a:t>, </a:t>
            </a:r>
          </a:p>
          <a:p>
            <a:pPr algn="ctr"/>
            <a:r>
              <a:rPr lang="uk-UA" sz="2400" b="1"/>
              <a:t>що не перевіряються наголосом</a:t>
            </a:r>
            <a:endParaRPr lang="ru-RU" sz="2400" b="1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8600" y="981075"/>
            <a:ext cx="8915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latin typeface="Times New Roman" pitchFamily="18" charset="0"/>
              </a:rPr>
              <a:t>Подивись у словник</a:t>
            </a:r>
            <a:r>
              <a:rPr lang="uk-UA" sz="3200" b="1" i="1"/>
              <a:t>,</a:t>
            </a:r>
          </a:p>
          <a:p>
            <a:pPr>
              <a:lnSpc>
                <a:spcPct val="40000"/>
              </a:lnSpc>
            </a:pPr>
            <a:endParaRPr lang="uk-UA" sz="2400" b="1" i="1"/>
          </a:p>
          <a:p>
            <a:r>
              <a:rPr lang="uk-UA" sz="3200" b="1" i="1"/>
              <a:t>запиши слово правильно,</a:t>
            </a:r>
            <a:endParaRPr lang="ru-RU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2484438" y="2924175"/>
            <a:ext cx="180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  <a:latin typeface="Edwardian Script ITC" pitchFamily="66" charset="0"/>
              </a:rPr>
              <a:t>Левада,</a:t>
            </a:r>
            <a:endParaRPr lang="ru-RU">
              <a:latin typeface="Edwardian Script ITC" pitchFamily="66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140200" y="2852738"/>
            <a:ext cx="2663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велосипед .</a:t>
            </a:r>
            <a:endParaRPr lang="ru-RU"/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250825" y="4221163"/>
            <a:ext cx="8569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3200" b="1" i="1"/>
              <a:t>склади речення з цим словом (словами).</a:t>
            </a:r>
            <a:endParaRPr lang="ru-RU"/>
          </a:p>
        </p:txBody>
      </p:sp>
      <p:sp>
        <p:nvSpPr>
          <p:cNvPr id="21513" name="Text Box 7"/>
          <p:cNvSpPr txBox="1">
            <a:spLocks noChangeArrowheads="1"/>
          </p:cNvSpPr>
          <p:nvPr/>
        </p:nvSpPr>
        <p:spPr bwMode="auto">
          <a:xfrm>
            <a:off x="323850" y="4868863"/>
            <a:ext cx="7704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CC"/>
                </a:solidFill>
              </a:rPr>
              <a:t>Я приїхав на леваду велосипедом. </a:t>
            </a:r>
            <a:endParaRPr lang="ru-RU"/>
          </a:p>
        </p:txBody>
      </p:sp>
      <p:pic>
        <p:nvPicPr>
          <p:cNvPr id="21514" name="Picture 12" descr="1173899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420938"/>
            <a:ext cx="230505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4" descr="18715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2328863"/>
            <a:ext cx="2087562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1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6096000"/>
            <a:ext cx="990600" cy="762000"/>
          </a:xfrm>
          <a:prstGeom prst="upArrowCallout">
            <a:avLst>
              <a:gd name="adj1" fmla="val 12181"/>
              <a:gd name="adj2" fmla="val 32500"/>
              <a:gd name="adj3" fmla="val 2354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ЗМІСТ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aedafbfbfd9809145103958ff913383f8a5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871</Words>
  <Application>Microsoft Office PowerPoint</Application>
  <PresentationFormat>Экран (4:3)</PresentationFormat>
  <Paragraphs>334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Edwardian Script ITC</vt:lpstr>
      <vt:lpstr>Тема Office</vt:lpstr>
      <vt:lpstr>Слайд 1</vt:lpstr>
      <vt:lpstr>Слайд 2</vt:lpstr>
      <vt:lpstr>Пропуск букв, заміна одних букв іншими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SamLab.ws</cp:lastModifiedBy>
  <cp:revision>278</cp:revision>
  <dcterms:created xsi:type="dcterms:W3CDTF">2014-04-15T04:41:55Z</dcterms:created>
  <dcterms:modified xsi:type="dcterms:W3CDTF">2015-03-22T14:55:15Z</dcterms:modified>
</cp:coreProperties>
</file>