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2" r:id="rId2"/>
    <p:sldId id="273" r:id="rId3"/>
    <p:sldId id="280" r:id="rId4"/>
    <p:sldId id="274" r:id="rId5"/>
    <p:sldId id="275" r:id="rId6"/>
    <p:sldId id="276" r:id="rId7"/>
    <p:sldId id="277" r:id="rId8"/>
    <p:sldId id="260" r:id="rId9"/>
    <p:sldId id="261" r:id="rId10"/>
    <p:sldId id="262" r:id="rId11"/>
    <p:sldId id="278" r:id="rId12"/>
    <p:sldId id="27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118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D8C85B-28B8-4DA1-9530-AC4DA5E92F22}" type="datetimeFigureOut">
              <a:rPr lang="uk-UA" smtClean="0"/>
              <a:t>02.09.2016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F5318-7FBE-42B1-B4FC-69A2EEFC9656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8612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F5318-7FBE-42B1-B4FC-69A2EEFC9656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15173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44DB-5B62-47D4-B8D2-FF868C5079EB}" type="datetimeFigureOut">
              <a:rPr lang="ru-RU" smtClean="0"/>
              <a:pPr/>
              <a:t>02.09.2016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CF316-036A-4056-BA7F-1661831308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483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44DB-5B62-47D4-B8D2-FF868C5079EB}" type="datetimeFigureOut">
              <a:rPr lang="ru-RU" smtClean="0"/>
              <a:pPr/>
              <a:t>02.09.2016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CF316-036A-4056-BA7F-1661831308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568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44DB-5B62-47D4-B8D2-FF868C5079EB}" type="datetimeFigureOut">
              <a:rPr lang="ru-RU" smtClean="0"/>
              <a:pPr/>
              <a:t>02.09.2016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CF316-036A-4056-BA7F-1661831308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726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44DB-5B62-47D4-B8D2-FF868C5079EB}" type="datetimeFigureOut">
              <a:rPr lang="ru-RU" smtClean="0"/>
              <a:pPr/>
              <a:t>02.09.2016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CF316-036A-4056-BA7F-1661831308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94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44DB-5B62-47D4-B8D2-FF868C5079EB}" type="datetimeFigureOut">
              <a:rPr lang="ru-RU" smtClean="0"/>
              <a:pPr/>
              <a:t>02.09.2016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CF316-036A-4056-BA7F-1661831308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03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44DB-5B62-47D4-B8D2-FF868C5079EB}" type="datetimeFigureOut">
              <a:rPr lang="ru-RU" smtClean="0"/>
              <a:pPr/>
              <a:t>02.09.2016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CF316-036A-4056-BA7F-1661831308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4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44DB-5B62-47D4-B8D2-FF868C5079EB}" type="datetimeFigureOut">
              <a:rPr lang="ru-RU" smtClean="0"/>
              <a:pPr/>
              <a:t>02.09.2016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CF316-036A-4056-BA7F-1661831308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735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44DB-5B62-47D4-B8D2-FF868C5079EB}" type="datetimeFigureOut">
              <a:rPr lang="ru-RU" smtClean="0"/>
              <a:pPr/>
              <a:t>02.09.2016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CF316-036A-4056-BA7F-1661831308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79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44DB-5B62-47D4-B8D2-FF868C5079EB}" type="datetimeFigureOut">
              <a:rPr lang="ru-RU" smtClean="0"/>
              <a:pPr/>
              <a:t>02.09.2016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CF316-036A-4056-BA7F-1661831308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72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44DB-5B62-47D4-B8D2-FF868C5079EB}" type="datetimeFigureOut">
              <a:rPr lang="ru-RU" smtClean="0"/>
              <a:pPr/>
              <a:t>02.09.2016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CF316-036A-4056-BA7F-1661831308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29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A44DB-5B62-47D4-B8D2-FF868C5079EB}" type="datetimeFigureOut">
              <a:rPr lang="ru-RU" smtClean="0"/>
              <a:pPr/>
              <a:t>02.09.2016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CF316-036A-4056-BA7F-1661831308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368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A44DB-5B62-47D4-B8D2-FF868C5079EB}" type="datetimeFigureOut">
              <a:rPr lang="ru-RU" smtClean="0"/>
              <a:pPr/>
              <a:t>02.09.2016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CF316-036A-4056-BA7F-1661831308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15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3168351"/>
          </a:xfrm>
        </p:spPr>
        <p:txBody>
          <a:bodyPr>
            <a:normAutofit fontScale="90000"/>
          </a:bodyPr>
          <a:lstStyle/>
          <a:p>
            <a:r>
              <a:rPr lang="uk-UA" sz="6700" b="1" dirty="0" smtClean="0">
                <a:solidFill>
                  <a:srgbClr val="C00000"/>
                </a:solidFill>
              </a:rPr>
              <a:t>Основні принципи організації опорної школи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51920" y="4149080"/>
            <a:ext cx="5032648" cy="2400672"/>
          </a:xfrm>
        </p:spPr>
        <p:txBody>
          <a:bodyPr>
            <a:normAutofit/>
          </a:bodyPr>
          <a:lstStyle/>
          <a:p>
            <a:r>
              <a:rPr lang="uk-UA" sz="2400" b="1" i="1" dirty="0" err="1" smtClean="0">
                <a:solidFill>
                  <a:schemeClr val="tx1"/>
                </a:solidFill>
              </a:rPr>
              <a:t>Гордуновська</a:t>
            </a:r>
            <a:r>
              <a:rPr lang="uk-UA" sz="2400" b="1" i="1" dirty="0" smtClean="0">
                <a:solidFill>
                  <a:schemeClr val="tx1"/>
                </a:solidFill>
              </a:rPr>
              <a:t> Людмила Віталіївна</a:t>
            </a:r>
            <a:r>
              <a:rPr lang="uk-UA" sz="2400" b="1" dirty="0" smtClean="0">
                <a:solidFill>
                  <a:schemeClr val="tx1"/>
                </a:solidFill>
              </a:rPr>
              <a:t>,</a:t>
            </a:r>
            <a:r>
              <a:rPr lang="uk-UA" sz="2400" dirty="0" smtClean="0">
                <a:solidFill>
                  <a:schemeClr val="tx1"/>
                </a:solidFill>
              </a:rPr>
              <a:t> </a:t>
            </a:r>
            <a:r>
              <a:rPr lang="uk-UA" sz="2400" i="1" dirty="0" smtClean="0">
                <a:solidFill>
                  <a:schemeClr val="tx1"/>
                </a:solidFill>
              </a:rPr>
              <a:t>начальник відділу дошкільної, загальної середньої освіти та виховної роботи управління освіти і науки Черкаської облдержадміністрації</a:t>
            </a:r>
            <a:endParaRPr lang="uk-UA" sz="2400" dirty="0">
              <a:solidFill>
                <a:schemeClr val="tx1"/>
              </a:solidFill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 l="6291" t="48843" r="5717" b="3506"/>
          <a:stretch>
            <a:fillRect/>
          </a:stretch>
        </p:blipFill>
        <p:spPr bwMode="auto">
          <a:xfrm>
            <a:off x="179512" y="5013176"/>
            <a:ext cx="3723229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576064"/>
          </a:xfrm>
        </p:spPr>
        <p:txBody>
          <a:bodyPr>
            <a:noAutofit/>
          </a:bodyPr>
          <a:lstStyle/>
          <a:p>
            <a:r>
              <a:rPr lang="ru-RU" sz="3400" b="1" dirty="0" err="1" smtClean="0">
                <a:solidFill>
                  <a:srgbClr val="C00000"/>
                </a:solidFill>
              </a:rPr>
              <a:t>Планується</a:t>
            </a:r>
            <a:r>
              <a:rPr lang="ru-RU" sz="3400" b="1" dirty="0" smtClean="0">
                <a:solidFill>
                  <a:srgbClr val="C00000"/>
                </a:solidFill>
              </a:rPr>
              <a:t> </a:t>
            </a:r>
            <a:r>
              <a:rPr lang="ru-RU" sz="3400" b="1" dirty="0" err="1" smtClean="0">
                <a:solidFill>
                  <a:srgbClr val="C00000"/>
                </a:solidFill>
              </a:rPr>
              <a:t>створити</a:t>
            </a:r>
            <a:r>
              <a:rPr lang="ru-RU" sz="3400" b="1" dirty="0" smtClean="0">
                <a:solidFill>
                  <a:srgbClr val="C00000"/>
                </a:solidFill>
              </a:rPr>
              <a:t> </a:t>
            </a:r>
            <a:r>
              <a:rPr lang="ru-RU" sz="3400" b="1" dirty="0" err="1" smtClean="0">
                <a:solidFill>
                  <a:srgbClr val="C00000"/>
                </a:solidFill>
              </a:rPr>
              <a:t>опорні</a:t>
            </a:r>
            <a:r>
              <a:rPr lang="ru-RU" sz="3400" b="1" dirty="0" smtClean="0">
                <a:solidFill>
                  <a:srgbClr val="C00000"/>
                </a:solidFill>
              </a:rPr>
              <a:t> </a:t>
            </a:r>
            <a:r>
              <a:rPr lang="ru-RU" sz="3400" b="1" dirty="0" err="1" smtClean="0">
                <a:solidFill>
                  <a:srgbClr val="C00000"/>
                </a:solidFill>
              </a:rPr>
              <a:t>школи</a:t>
            </a:r>
            <a:r>
              <a:rPr lang="ru-RU" sz="34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(2016)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088188"/>
              </p:ext>
            </p:extLst>
          </p:nvPr>
        </p:nvGraphicFramePr>
        <p:xfrm>
          <a:off x="107504" y="548680"/>
          <a:ext cx="8856984" cy="613251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584176"/>
                <a:gridCol w="7272808"/>
              </a:tblGrid>
              <a:tr h="279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0" dirty="0" smtClean="0">
                          <a:effectLst/>
                          <a:latin typeface="Times New Roman"/>
                        </a:rPr>
                        <a:t>Район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255" marR="422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0" cap="none" dirty="0" smtClean="0">
                          <a:effectLst/>
                          <a:latin typeface="Times New Roman"/>
                        </a:rPr>
                        <a:t>Назва навчального закладу </a:t>
                      </a:r>
                      <a:endParaRPr lang="ru-RU" sz="1800" b="1" kern="0" dirty="0">
                        <a:effectLst/>
                        <a:latin typeface="Times New Roman"/>
                      </a:endParaRPr>
                    </a:p>
                  </a:txBody>
                  <a:tcPr marL="42255" marR="422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80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effectLst/>
                          <a:latin typeface="Times New Roman"/>
                          <a:ea typeface="Times New Roman"/>
                        </a:rPr>
                        <a:t>Драбівський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Драбівський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НВК „ЗОШ І-ІІІ ступенів 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імені С. В. 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Васильченка – </a:t>
                      </a:r>
                      <a:r>
                        <a:rPr lang="uk-UA" sz="2000" dirty="0" err="1" smtClean="0">
                          <a:effectLst/>
                          <a:latin typeface="Times New Roman"/>
                          <a:ea typeface="Times New Roman"/>
                        </a:rPr>
                        <a:t>гімназія”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255" marR="422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935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err="1" smtClean="0">
                          <a:effectLst/>
                          <a:latin typeface="Times New Roman"/>
                          <a:ea typeface="Times New Roman"/>
                        </a:rPr>
                        <a:t>Жашківський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0" indent="-355600" algn="l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Жашківська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 спеціалізована школа № 1 з поглибленим вивченням окремих 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предметів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55600" indent="-355600" algn="l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Бузівська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ЗОШ </a:t>
                      </a: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</a:rPr>
                        <a:t>III 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ступенів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55600" indent="-355600" algn="l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Вороненська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ЗОШ I-III ступенів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55600" indent="-355600" algn="l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Пугачівська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ЗОШ I-III ступенів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55600" indent="-355600" algn="l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Соколівський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НВК </a:t>
                      </a:r>
                      <a:r>
                        <a:rPr lang="uk-UA" sz="2000" dirty="0" err="1" smtClean="0">
                          <a:effectLst/>
                          <a:latin typeface="Times New Roman"/>
                          <a:ea typeface="Times New Roman"/>
                        </a:rPr>
                        <a:t>„Школа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І-ІІІ ступенів – </a:t>
                      </a: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ліцей</a:t>
                      </a:r>
                      <a:r>
                        <a:rPr lang="uk-UA" sz="2000" dirty="0" err="1" smtClean="0">
                          <a:effectLst/>
                          <a:latin typeface="Times New Roman"/>
                          <a:ea typeface="Times New Roman"/>
                        </a:rPr>
                        <a:t>”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55600" indent="-355600" algn="l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Тинівська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ЗОШ I-III ступенів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255" marR="422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61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err="1" smtClean="0">
                          <a:effectLst/>
                          <a:latin typeface="Times New Roman"/>
                          <a:ea typeface="Times New Roman"/>
                        </a:rPr>
                        <a:t>Звенигородсь</a:t>
                      </a:r>
                      <a:r>
                        <a:rPr lang="uk-UA" sz="1800" dirty="0" smtClean="0">
                          <a:effectLst/>
                          <a:latin typeface="Times New Roman"/>
                          <a:ea typeface="Times New Roman"/>
                        </a:rPr>
                        <a:t> кий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0" indent="-355600" algn="l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Звенигородська спеціалізована школа І-ІІІ 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ступенів ім. 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Т.Г.Шевченка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55600" indent="-355600" algn="l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uk-UA" sz="2000" dirty="0" err="1" smtClean="0">
                          <a:effectLst/>
                          <a:latin typeface="Times New Roman"/>
                          <a:ea typeface="Times New Roman"/>
                        </a:rPr>
                        <a:t>Рижанівський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 НВК «ДНЗ – ЗОШ І-ІІІ 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ступенів», 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55600" indent="-355600" algn="l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Шевченківський НВК «ДНЗ – ЗОШ І-ІІІ 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ступенів».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255" marR="422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49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effectLst/>
                          <a:latin typeface="Times New Roman"/>
                          <a:ea typeface="Times New Roman"/>
                        </a:rPr>
                        <a:t>Золотоніський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255" marR="422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Гельмязівська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ЗОШ 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І-ІІІ 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ступенів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255" marR="422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3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Канівський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255" marR="422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0" indent="-355600" algn="l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Ліплявський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НВК „ДНЗ – ЗОШ 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І-ІІІ </a:t>
                      </a: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ступенів</a:t>
                      </a:r>
                      <a:r>
                        <a:rPr lang="uk-UA" sz="2000" dirty="0" err="1" smtClean="0">
                          <a:effectLst/>
                          <a:latin typeface="Times New Roman"/>
                          <a:ea typeface="Times New Roman"/>
                        </a:rPr>
                        <a:t>”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55600" indent="-355600" algn="l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Бобрицький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НВК „ДНЗ 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– 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ЗОШ 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І-ІІІ </a:t>
                      </a: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ступенів</a:t>
                      </a:r>
                      <a:r>
                        <a:rPr lang="uk-UA" sz="2000" dirty="0" err="1" smtClean="0">
                          <a:effectLst/>
                          <a:latin typeface="Times New Roman"/>
                          <a:ea typeface="Times New Roman"/>
                        </a:rPr>
                        <a:t>”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55600" indent="-355600" algn="l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Степанецька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 спеціалізована школа І-ІІІ 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ступенів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55600" indent="-355600" algn="l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Межиріцька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ЗОШ І-ІІІ ступенів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55600" indent="-355600" algn="l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Таганчанська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ЗОШ І-ІІІ ступенів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255" marR="422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88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576064"/>
          </a:xfrm>
        </p:spPr>
        <p:txBody>
          <a:bodyPr>
            <a:noAutofit/>
          </a:bodyPr>
          <a:lstStyle/>
          <a:p>
            <a:r>
              <a:rPr lang="ru-RU" sz="3400" b="1" dirty="0" err="1" smtClean="0">
                <a:solidFill>
                  <a:srgbClr val="C00000"/>
                </a:solidFill>
              </a:rPr>
              <a:t>Планується</a:t>
            </a:r>
            <a:r>
              <a:rPr lang="ru-RU" sz="3400" b="1" dirty="0" smtClean="0">
                <a:solidFill>
                  <a:srgbClr val="C00000"/>
                </a:solidFill>
              </a:rPr>
              <a:t> </a:t>
            </a:r>
            <a:r>
              <a:rPr lang="ru-RU" sz="3400" b="1" dirty="0" err="1" smtClean="0">
                <a:solidFill>
                  <a:srgbClr val="C00000"/>
                </a:solidFill>
              </a:rPr>
              <a:t>створити</a:t>
            </a:r>
            <a:r>
              <a:rPr lang="ru-RU" sz="3400" b="1" dirty="0" smtClean="0">
                <a:solidFill>
                  <a:srgbClr val="C00000"/>
                </a:solidFill>
              </a:rPr>
              <a:t> </a:t>
            </a:r>
            <a:r>
              <a:rPr lang="ru-RU" sz="3400" b="1" dirty="0" err="1" smtClean="0">
                <a:solidFill>
                  <a:srgbClr val="C00000"/>
                </a:solidFill>
              </a:rPr>
              <a:t>опорні</a:t>
            </a:r>
            <a:r>
              <a:rPr lang="ru-RU" sz="3400" b="1" dirty="0" smtClean="0">
                <a:solidFill>
                  <a:srgbClr val="C00000"/>
                </a:solidFill>
              </a:rPr>
              <a:t> </a:t>
            </a:r>
            <a:r>
              <a:rPr lang="ru-RU" sz="3400" b="1" dirty="0" err="1" smtClean="0">
                <a:solidFill>
                  <a:srgbClr val="C00000"/>
                </a:solidFill>
              </a:rPr>
              <a:t>школи</a:t>
            </a:r>
            <a:r>
              <a:rPr lang="ru-RU" sz="34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(2016)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409764"/>
              </p:ext>
            </p:extLst>
          </p:nvPr>
        </p:nvGraphicFramePr>
        <p:xfrm>
          <a:off x="107504" y="692696"/>
          <a:ext cx="8856984" cy="454152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728192"/>
                <a:gridCol w="7128792"/>
              </a:tblGrid>
              <a:tr h="2680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0" dirty="0" smtClean="0">
                          <a:effectLst/>
                          <a:latin typeface="Times New Roman"/>
                        </a:rPr>
                        <a:t>Район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255" marR="422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kern="0" cap="none" dirty="0" smtClean="0">
                          <a:effectLst/>
                          <a:latin typeface="Times New Roman"/>
                        </a:rPr>
                        <a:t>Назва навчального закладу </a:t>
                      </a:r>
                      <a:endParaRPr lang="ru-RU" sz="1800" b="1" kern="0" dirty="0">
                        <a:effectLst/>
                        <a:latin typeface="Times New Roman"/>
                      </a:endParaRPr>
                    </a:p>
                  </a:txBody>
                  <a:tcPr marL="42255" marR="422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35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Катеринопільський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0" indent="-355600" algn="l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Катеринопільська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ЗОШ І-ІІІ 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ступенів № 1 </a:t>
                      </a:r>
                      <a:endParaRPr lang="uk-UA" sz="2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55600" indent="-355600" algn="l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uk-UA" sz="2000" dirty="0" err="1" smtClean="0">
                          <a:effectLst/>
                          <a:latin typeface="Times New Roman"/>
                          <a:ea typeface="Times New Roman"/>
                        </a:rPr>
                        <a:t>Катеринопільська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 ЗОШ І-ІІІ 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ступенів № 2 </a:t>
                      </a:r>
                      <a:endParaRPr lang="uk-UA" sz="20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55600" indent="-355600" algn="l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uk-UA" sz="2000" dirty="0" err="1" smtClean="0">
                          <a:effectLst/>
                          <a:latin typeface="Times New Roman"/>
                          <a:ea typeface="Times New Roman"/>
                        </a:rPr>
                        <a:t>Петраківський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 НВК „ДНЗ – ЗОШ І-ІІІ </a:t>
                      </a: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ступенів</a:t>
                      </a:r>
                      <a:r>
                        <a:rPr lang="uk-UA" sz="2000" dirty="0" err="1" smtClean="0">
                          <a:effectLst/>
                          <a:latin typeface="Times New Roman"/>
                          <a:ea typeface="Times New Roman"/>
                        </a:rPr>
                        <a:t>”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255" marR="422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56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err="1" smtClean="0">
                          <a:effectLst/>
                          <a:latin typeface="Times New Roman"/>
                          <a:ea typeface="Times New Roman"/>
                        </a:rPr>
                        <a:t>К-Шевчен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000" dirty="0" err="1" smtClean="0">
                          <a:effectLst/>
                          <a:latin typeface="Times New Roman"/>
                          <a:ea typeface="Times New Roman"/>
                        </a:rPr>
                        <a:t>ківський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0" indent="-355600" algn="l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Корсунь-Шевченківська 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ЗОШ І-ІІІ 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ступенів № 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55600" indent="-355600" algn="l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Стеблівська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ЗОШ І-ІІІ ступенів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2255" marR="4225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Лисянський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Лисянський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НВК „ЗОШ І-ІІІ 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ступенів – гімназія № 1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”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900" dirty="0" err="1">
                          <a:effectLst/>
                          <a:latin typeface="Times New Roman"/>
                          <a:ea typeface="Times New Roman"/>
                        </a:rPr>
                        <a:t>Маньківський</a:t>
                      </a:r>
                      <a:endParaRPr lang="ru-RU" sz="1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Буцька 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ЗОШ І-ІІІ ступенів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04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dirty="0" err="1" smtClean="0">
                          <a:effectLst/>
                          <a:latin typeface="Times New Roman"/>
                          <a:ea typeface="Times New Roman"/>
                        </a:rPr>
                        <a:t>Монастири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000" dirty="0" err="1" smtClean="0">
                          <a:effectLst/>
                          <a:latin typeface="Times New Roman"/>
                          <a:ea typeface="Times New Roman"/>
                        </a:rPr>
                        <a:t>щенський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55600" indent="-355600" algn="just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uk-UA" sz="2000" dirty="0" err="1" smtClean="0">
                          <a:effectLst/>
                          <a:latin typeface="Times New Roman"/>
                          <a:ea typeface="Times New Roman"/>
                        </a:rPr>
                        <a:t>Коритнянський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 НВК „ДНЗ – ЗОШ І-ІІІ </a:t>
                      </a: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ступенів</a:t>
                      </a:r>
                      <a:r>
                        <a:rPr lang="uk-UA" sz="2000" dirty="0" err="1" smtClean="0">
                          <a:effectLst/>
                          <a:latin typeface="Times New Roman"/>
                          <a:ea typeface="Times New Roman"/>
                        </a:rPr>
                        <a:t>”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55600" indent="-355600" algn="just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Копіюватський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НВК </a:t>
                      </a:r>
                      <a:r>
                        <a:rPr lang="uk-UA" sz="2000" dirty="0" err="1" smtClean="0">
                          <a:effectLst/>
                          <a:latin typeface="Times New Roman"/>
                          <a:ea typeface="Times New Roman"/>
                        </a:rPr>
                        <a:t>„навчальний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заклад – 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ЗОШ І-ІІІ </a:t>
                      </a: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ступенів</a:t>
                      </a:r>
                      <a:r>
                        <a:rPr lang="uk-UA" sz="2000" dirty="0" err="1" smtClean="0">
                          <a:effectLst/>
                          <a:latin typeface="Times New Roman"/>
                          <a:ea typeface="Times New Roman"/>
                        </a:rPr>
                        <a:t>”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55600" indent="-355600" algn="just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Шарнопільський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НВК </a:t>
                      </a:r>
                      <a:r>
                        <a:rPr lang="uk-UA" sz="2000" dirty="0" err="1" smtClean="0">
                          <a:effectLst/>
                          <a:latin typeface="Times New Roman"/>
                          <a:ea typeface="Times New Roman"/>
                        </a:rPr>
                        <a:t>„навчальний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заклад – 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ЗОШ І-ІІІ </a:t>
                      </a: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ступенів</a:t>
                      </a:r>
                      <a:r>
                        <a:rPr lang="uk-UA" sz="2000" dirty="0" err="1" smtClean="0">
                          <a:effectLst/>
                          <a:latin typeface="Times New Roman"/>
                          <a:ea typeface="Times New Roman"/>
                        </a:rPr>
                        <a:t>”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55600" indent="-355600" algn="just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uk-UA" sz="2000" dirty="0" err="1">
                          <a:effectLst/>
                          <a:latin typeface="Times New Roman"/>
                          <a:ea typeface="Times New Roman"/>
                        </a:rPr>
                        <a:t>Цибулівська</a:t>
                      </a:r>
                      <a:r>
                        <a:rPr lang="uk-UA" sz="20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uk-UA" sz="2000" dirty="0" smtClean="0">
                          <a:effectLst/>
                          <a:latin typeface="Times New Roman"/>
                          <a:ea typeface="Times New Roman"/>
                        </a:rPr>
                        <a:t>ЗОШ І-ІІІ ступенів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84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  <a:latin typeface="Times New Roman"/>
                          <a:ea typeface="Times New Roman"/>
                        </a:rPr>
                        <a:t>Всього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165" marR="5016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8795" y="5288340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u="sng" dirty="0" smtClean="0"/>
              <a:t>Не планується створення опорних шкіл у 2016 році у районах:</a:t>
            </a:r>
          </a:p>
          <a:p>
            <a:pPr fontAlgn="ctr"/>
            <a:r>
              <a:rPr lang="uk-UA" sz="2400" dirty="0" err="1" smtClean="0"/>
              <a:t>Кам’янський</a:t>
            </a:r>
            <a:r>
              <a:rPr lang="uk-UA" sz="2400" dirty="0" smtClean="0"/>
              <a:t>, Смілянський, </a:t>
            </a:r>
            <a:r>
              <a:rPr lang="uk-UA" sz="2400" dirty="0" err="1" smtClean="0"/>
              <a:t>Тальнівський</a:t>
            </a:r>
            <a:r>
              <a:rPr lang="uk-UA" sz="2400" dirty="0" smtClean="0"/>
              <a:t>, Уманський, </a:t>
            </a:r>
            <a:r>
              <a:rPr lang="uk-UA" sz="2400" dirty="0" err="1" smtClean="0"/>
              <a:t>Христинівський</a:t>
            </a:r>
            <a:r>
              <a:rPr lang="uk-UA" sz="2400" dirty="0" smtClean="0"/>
              <a:t>, Чигиринський, </a:t>
            </a:r>
            <a:r>
              <a:rPr lang="uk-UA" sz="2400" dirty="0" err="1" smtClean="0"/>
              <a:t>Чорнобаївський</a:t>
            </a:r>
            <a:r>
              <a:rPr lang="uk-UA" sz="2400" dirty="0" smtClean="0"/>
              <a:t>, </a:t>
            </a:r>
            <a:r>
              <a:rPr lang="uk-UA" sz="2400" dirty="0" err="1" smtClean="0"/>
              <a:t>Шполянський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788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8000" b="1" dirty="0" smtClean="0">
                <a:solidFill>
                  <a:srgbClr val="C00000"/>
                </a:solidFill>
              </a:rPr>
              <a:t>Дякую за увагу!</a:t>
            </a:r>
            <a:endParaRPr lang="uk-UA" sz="8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Для чого створюються опорні школи?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b="1" u="sng" dirty="0" smtClean="0"/>
              <a:t>Забезпечення умов для:</a:t>
            </a:r>
          </a:p>
          <a:p>
            <a:pPr marL="542925" indent="-542925">
              <a:lnSpc>
                <a:spcPct val="200000"/>
              </a:lnSpc>
              <a:buFont typeface="Wingdings" pitchFamily="2" charset="2"/>
              <a:buChar char="Ø"/>
            </a:pPr>
            <a:r>
              <a:rPr lang="uk-UA" dirty="0" smtClean="0"/>
              <a:t>рівного доступу до якісної освіти;</a:t>
            </a:r>
          </a:p>
          <a:p>
            <a:pPr marL="542925" indent="-542925">
              <a:lnSpc>
                <a:spcPct val="200000"/>
              </a:lnSpc>
              <a:buFont typeface="Wingdings" pitchFamily="2" charset="2"/>
              <a:buChar char="Ø"/>
            </a:pPr>
            <a:r>
              <a:rPr lang="uk-UA" dirty="0" smtClean="0"/>
              <a:t>підвищення якості освіти;</a:t>
            </a:r>
          </a:p>
          <a:p>
            <a:pPr marL="542925" indent="-542925">
              <a:lnSpc>
                <a:spcPct val="200000"/>
              </a:lnSpc>
              <a:buFont typeface="Wingdings" pitchFamily="2" charset="2"/>
              <a:buChar char="Ø"/>
            </a:pPr>
            <a:r>
              <a:rPr lang="uk-UA" dirty="0" smtClean="0"/>
              <a:t>ефективного використання наявних ресурсів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778098"/>
          </a:xfrm>
        </p:spPr>
        <p:txBody>
          <a:bodyPr>
            <a:normAutofit/>
          </a:bodyPr>
          <a:lstStyle/>
          <a:p>
            <a:r>
              <a:rPr lang="uk-UA" sz="3800" b="1" dirty="0" smtClean="0">
                <a:solidFill>
                  <a:srgbClr val="C00000"/>
                </a:solidFill>
              </a:rPr>
              <a:t>Проблеми створення опорних шкіл</a:t>
            </a:r>
            <a:endParaRPr lang="uk-UA" sz="3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00600"/>
          </a:xfrm>
        </p:spPr>
        <p:txBody>
          <a:bodyPr>
            <a:normAutofit/>
          </a:bodyPr>
          <a:lstStyle/>
          <a:p>
            <a:pPr algn="just"/>
            <a:r>
              <a:rPr lang="uk-UA" sz="2800" dirty="0" smtClean="0"/>
              <a:t>повільний процес створення </a:t>
            </a:r>
            <a:r>
              <a:rPr lang="uk-UA" sz="2800" dirty="0" err="1" smtClean="0"/>
              <a:t>об</a:t>
            </a:r>
            <a:r>
              <a:rPr lang="uk-UA" sz="2800" dirty="0" err="1" smtClean="0">
                <a:latin typeface="Times New Roman"/>
                <a:cs typeface="Times New Roman"/>
              </a:rPr>
              <a:t>ʼєднаних</a:t>
            </a:r>
            <a:r>
              <a:rPr lang="uk-UA" sz="2800" dirty="0" smtClean="0">
                <a:latin typeface="Times New Roman"/>
                <a:cs typeface="Times New Roman"/>
              </a:rPr>
              <a:t> територіальних громад;</a:t>
            </a:r>
          </a:p>
          <a:p>
            <a:pPr algn="just"/>
            <a:endParaRPr lang="uk-UA" sz="2800" dirty="0" smtClean="0"/>
          </a:p>
          <a:p>
            <a:pPr algn="just"/>
            <a:r>
              <a:rPr lang="uk-UA" sz="2800" dirty="0" smtClean="0"/>
              <a:t>можливість виникнення соціальної напруги серед батьків, </a:t>
            </a:r>
            <a:r>
              <a:rPr lang="uk-UA" sz="2800" dirty="0" err="1" smtClean="0"/>
              <a:t>педпрацівників</a:t>
            </a:r>
            <a:r>
              <a:rPr lang="uk-UA" sz="2800" dirty="0" smtClean="0"/>
              <a:t>;</a:t>
            </a:r>
          </a:p>
          <a:p>
            <a:pPr algn="just"/>
            <a:endParaRPr lang="uk-UA" sz="2800" dirty="0" smtClean="0"/>
          </a:p>
          <a:p>
            <a:pPr algn="just"/>
            <a:r>
              <a:rPr lang="uk-UA" sz="2800" dirty="0" smtClean="0"/>
              <a:t>небажання батьків відпускати дітей у навчальні заклади іншого населеного пункту;</a:t>
            </a:r>
          </a:p>
          <a:p>
            <a:pPr algn="just">
              <a:buNone/>
            </a:pPr>
            <a:r>
              <a:rPr lang="uk-UA" sz="2800" dirty="0" smtClean="0"/>
              <a:t> </a:t>
            </a:r>
          </a:p>
          <a:p>
            <a:pPr algn="just"/>
            <a:r>
              <a:rPr lang="uk-UA" sz="2800" dirty="0" smtClean="0"/>
              <a:t>складність створення опорних шкіл і філій через відсутність якісних доріг</a:t>
            </a:r>
            <a:endParaRPr lang="uk-UA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Основні принципи консолідації мережі</a:t>
            </a:r>
            <a:endParaRPr lang="uk-UA" b="1" dirty="0">
              <a:solidFill>
                <a:srgbClr val="C00000"/>
              </a:solidFill>
            </a:endParaRPr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9512" y="1844824"/>
            <a:ext cx="1444705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1763688" y="1484784"/>
            <a:ext cx="6912768" cy="4781128"/>
          </a:xfrm>
        </p:spPr>
        <p:txBody>
          <a:bodyPr/>
          <a:lstStyle/>
          <a:p>
            <a:pPr>
              <a:buNone/>
            </a:pPr>
            <a:r>
              <a:rPr lang="uk-UA" b="1" u="sng" dirty="0" smtClean="0"/>
              <a:t>Наявність:</a:t>
            </a:r>
          </a:p>
          <a:p>
            <a:pPr algn="just"/>
            <a:r>
              <a:rPr lang="uk-UA" dirty="0" smtClean="0"/>
              <a:t>початкової школи, наближеної до місця проживання дитини;</a:t>
            </a:r>
          </a:p>
          <a:p>
            <a:pPr algn="just"/>
            <a:endParaRPr lang="uk-UA" sz="1400" dirty="0" smtClean="0"/>
          </a:p>
          <a:p>
            <a:pPr algn="just"/>
            <a:r>
              <a:rPr lang="uk-UA" dirty="0" smtClean="0"/>
              <a:t>інфраструктури та </a:t>
            </a:r>
            <a:r>
              <a:rPr lang="uk-UA" dirty="0" err="1" smtClean="0"/>
              <a:t>довезення</a:t>
            </a:r>
            <a:r>
              <a:rPr lang="uk-UA" dirty="0" smtClean="0"/>
              <a:t> учнів та вчителів базової школи до опорної школи;</a:t>
            </a:r>
          </a:p>
          <a:p>
            <a:pPr algn="just"/>
            <a:endParaRPr lang="uk-UA" sz="1400" dirty="0" smtClean="0"/>
          </a:p>
          <a:p>
            <a:pPr algn="just"/>
            <a:r>
              <a:rPr lang="uk-UA" dirty="0" smtClean="0"/>
              <a:t>навчального закладу, що може виконувати функції опорного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Основні принципи організації опорної школи</a:t>
            </a:r>
            <a:endParaRPr lang="uk-UA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60" t="53209" r="20642" b="2950"/>
          <a:stretch>
            <a:fillRect/>
          </a:stretch>
        </p:blipFill>
        <p:spPr>
          <a:xfrm>
            <a:off x="1619672" y="3284984"/>
            <a:ext cx="5904656" cy="3312368"/>
          </a:xfrm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0" t="10500" r="81100" b="45401"/>
          <a:stretch>
            <a:fillRect/>
          </a:stretch>
        </p:blipFill>
        <p:spPr>
          <a:xfrm>
            <a:off x="179512" y="1484784"/>
            <a:ext cx="576064" cy="172819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27584" y="1484784"/>
            <a:ext cx="8064896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uk-UA" sz="2700" dirty="0" smtClean="0"/>
              <a:t>покращення матеріального стану опорної школи;</a:t>
            </a:r>
          </a:p>
          <a:p>
            <a:pPr>
              <a:buFont typeface="Wingdings" pitchFamily="2" charset="2"/>
              <a:buChar char="Ø"/>
            </a:pPr>
            <a:endParaRPr lang="uk-UA" sz="1200" dirty="0" smtClean="0"/>
          </a:p>
          <a:p>
            <a:pPr>
              <a:buFont typeface="Wingdings" pitchFamily="2" charset="2"/>
              <a:buChar char="Ø"/>
            </a:pPr>
            <a:r>
              <a:rPr lang="uk-UA" sz="2700" dirty="0" smtClean="0"/>
              <a:t>пониження ступеня або закриття наближених шкіл;</a:t>
            </a:r>
          </a:p>
          <a:p>
            <a:pPr>
              <a:buFont typeface="Wingdings" pitchFamily="2" charset="2"/>
              <a:buChar char="Ø"/>
            </a:pPr>
            <a:endParaRPr lang="uk-UA" sz="1200" dirty="0" smtClean="0"/>
          </a:p>
          <a:p>
            <a:pPr>
              <a:buFont typeface="Wingdings" pitchFamily="2" charset="2"/>
              <a:buChar char="Ø"/>
            </a:pPr>
            <a:r>
              <a:rPr lang="uk-UA" sz="2700" dirty="0" err="1" smtClean="0"/>
              <a:t>довезення</a:t>
            </a:r>
            <a:r>
              <a:rPr lang="uk-UA" sz="2700" dirty="0" smtClean="0"/>
              <a:t> учнів шкіл-філій до опорних шкіл</a:t>
            </a:r>
            <a:endParaRPr lang="uk-UA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Характеристики шкіл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67544" y="836712"/>
            <a:ext cx="4040188" cy="504056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2800" u="sng" dirty="0" smtClean="0"/>
              <a:t>Опорна школа</a:t>
            </a:r>
            <a:endParaRPr lang="uk-UA" sz="2800" u="sng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179512" y="1268760"/>
            <a:ext cx="5544616" cy="5400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  <a:tabLst>
                <a:tab pos="266700" algn="l"/>
              </a:tabLst>
            </a:pPr>
            <a:r>
              <a:rPr lang="uk-UA" dirty="0" smtClean="0"/>
              <a:t>статус юридичної особи;</a:t>
            </a:r>
          </a:p>
          <a:p>
            <a:pPr>
              <a:buFont typeface="Wingdings" pitchFamily="2" charset="2"/>
              <a:buChar char="ü"/>
              <a:tabLst>
                <a:tab pos="266700" algn="l"/>
              </a:tabLst>
            </a:pPr>
            <a:r>
              <a:rPr lang="uk-UA" dirty="0" smtClean="0"/>
              <a:t>рахунок в органах Казначейства, самостійний баланс, штамп, печатку;</a:t>
            </a:r>
          </a:p>
          <a:p>
            <a:pPr>
              <a:buFont typeface="Wingdings" pitchFamily="2" charset="2"/>
              <a:buChar char="ü"/>
              <a:tabLst>
                <a:tab pos="266700" algn="l"/>
              </a:tabLst>
            </a:pPr>
            <a:r>
              <a:rPr lang="uk-UA" b="1" dirty="0" smtClean="0">
                <a:latin typeface="Times New Roman"/>
                <a:cs typeface="Times New Roman"/>
              </a:rPr>
              <a:t>&gt; 360 учнів </a:t>
            </a:r>
            <a:r>
              <a:rPr lang="uk-UA" dirty="0" smtClean="0">
                <a:latin typeface="Times New Roman"/>
                <a:cs typeface="Times New Roman"/>
              </a:rPr>
              <a:t>(без урахування учнів шкіл-філій);</a:t>
            </a:r>
          </a:p>
          <a:p>
            <a:pPr>
              <a:buFont typeface="Wingdings" pitchFamily="2" charset="2"/>
              <a:buChar char="ü"/>
              <a:tabLst>
                <a:tab pos="266700" algn="l"/>
              </a:tabLst>
            </a:pPr>
            <a:r>
              <a:rPr lang="uk-UA" b="1" dirty="0" smtClean="0">
                <a:latin typeface="Times New Roman"/>
                <a:cs typeface="Times New Roman"/>
              </a:rPr>
              <a:t>≥ 3 школи-філії</a:t>
            </a:r>
            <a:r>
              <a:rPr lang="uk-UA" dirty="0" smtClean="0">
                <a:latin typeface="Times New Roman"/>
                <a:cs typeface="Times New Roman"/>
              </a:rPr>
              <a:t>;</a:t>
            </a:r>
          </a:p>
          <a:p>
            <a:pPr>
              <a:buFont typeface="Wingdings" pitchFamily="2" charset="2"/>
              <a:buChar char="ü"/>
              <a:tabLst>
                <a:tab pos="266700" algn="l"/>
              </a:tabLst>
            </a:pPr>
            <a:r>
              <a:rPr lang="uk-UA" dirty="0" smtClean="0">
                <a:latin typeface="Times New Roman"/>
                <a:cs typeface="Times New Roman"/>
              </a:rPr>
              <a:t>матеріально-технічна база </a:t>
            </a:r>
            <a:r>
              <a:rPr lang="uk-UA" sz="2200" dirty="0" smtClean="0">
                <a:latin typeface="Times New Roman"/>
                <a:cs typeface="Times New Roman"/>
              </a:rPr>
              <a:t>(спортивні </a:t>
            </a:r>
            <a:r>
              <a:rPr lang="uk-UA" sz="2200" dirty="0" err="1" smtClean="0">
                <a:latin typeface="Times New Roman"/>
                <a:cs typeface="Times New Roman"/>
              </a:rPr>
              <a:t>обʼєкти</a:t>
            </a:r>
            <a:r>
              <a:rPr lang="uk-UA" sz="2200" dirty="0" smtClean="0">
                <a:latin typeface="Times New Roman"/>
                <a:cs typeface="Times New Roman"/>
              </a:rPr>
              <a:t>, кабінети фізики, хімії, біології, географії, лабораторій…)</a:t>
            </a:r>
          </a:p>
          <a:p>
            <a:pPr>
              <a:buFont typeface="Wingdings" pitchFamily="2" charset="2"/>
              <a:buChar char="ü"/>
              <a:tabLst>
                <a:tab pos="266700" algn="l"/>
              </a:tabLst>
            </a:pPr>
            <a:r>
              <a:rPr lang="uk-UA" dirty="0" smtClean="0">
                <a:latin typeface="Times New Roman"/>
                <a:cs typeface="Times New Roman"/>
              </a:rPr>
              <a:t>кваліфіковані педагогічні кадри;</a:t>
            </a:r>
          </a:p>
          <a:p>
            <a:pPr>
              <a:buFont typeface="Wingdings" pitchFamily="2" charset="2"/>
              <a:buChar char="ü"/>
              <a:tabLst>
                <a:tab pos="266700" algn="l"/>
              </a:tabLst>
            </a:pPr>
            <a:r>
              <a:rPr lang="uk-UA" b="1" dirty="0" smtClean="0">
                <a:latin typeface="Times New Roman"/>
                <a:cs typeface="Times New Roman"/>
              </a:rPr>
              <a:t>досвідчений директор</a:t>
            </a:r>
            <a:endParaRPr lang="uk-UA" b="1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5364088" y="908720"/>
            <a:ext cx="3465711" cy="423738"/>
          </a:xfrm>
        </p:spPr>
        <p:txBody>
          <a:bodyPr>
            <a:noAutofit/>
          </a:bodyPr>
          <a:lstStyle/>
          <a:p>
            <a:pPr algn="ctr"/>
            <a:r>
              <a:rPr lang="uk-UA" sz="2800" u="sng" dirty="0" smtClean="0"/>
              <a:t>Школа-філія</a:t>
            </a:r>
            <a:endParaRPr lang="uk-UA" sz="2800" u="sng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6084168" y="1340768"/>
            <a:ext cx="2808312" cy="3951288"/>
          </a:xfrm>
        </p:spPr>
        <p:txBody>
          <a:bodyPr/>
          <a:lstStyle/>
          <a:p>
            <a:pPr marL="266700" indent="-266700">
              <a:buFont typeface="Wingdings" pitchFamily="2" charset="2"/>
              <a:buChar char="ü"/>
            </a:pPr>
            <a:r>
              <a:rPr lang="uk-UA" dirty="0" smtClean="0"/>
              <a:t>не є юридичною особою;</a:t>
            </a:r>
          </a:p>
          <a:p>
            <a:pPr marL="266700" indent="-266700">
              <a:buFont typeface="Wingdings" pitchFamily="2" charset="2"/>
              <a:buChar char="ü"/>
            </a:pPr>
            <a:r>
              <a:rPr lang="uk-UA" dirty="0" smtClean="0"/>
              <a:t>як правило ЗНЗ І або І-ІІ ступеня (за рішенням засновника);</a:t>
            </a:r>
          </a:p>
          <a:p>
            <a:pPr marL="266700" indent="-266700">
              <a:buFont typeface="Wingdings" pitchFamily="2" charset="2"/>
              <a:buChar char="ü"/>
            </a:pPr>
            <a:r>
              <a:rPr lang="uk-UA" dirty="0" smtClean="0"/>
              <a:t>очолює </a:t>
            </a:r>
            <a:r>
              <a:rPr lang="uk-UA" b="1" dirty="0" smtClean="0"/>
              <a:t>завідувач філії</a:t>
            </a:r>
            <a:endParaRPr lang="uk-UA" b="1" dirty="0"/>
          </a:p>
        </p:txBody>
      </p:sp>
      <p:pic>
        <p:nvPicPr>
          <p:cNvPr id="10" name="Объект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6" t="63650" r="2751" b="14300"/>
          <a:stretch>
            <a:fillRect/>
          </a:stretch>
        </p:blipFill>
        <p:spPr>
          <a:xfrm>
            <a:off x="755576" y="5733256"/>
            <a:ext cx="7632848" cy="10103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Органи місцевого самоврядування (ОТГ/району)</a:t>
            </a:r>
            <a:endParaRPr lang="uk-UA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9715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2800" dirty="0" smtClean="0"/>
              <a:t>приймають </a:t>
            </a:r>
            <a:r>
              <a:rPr lang="uk-UA" sz="2800" b="1" i="1" dirty="0" smtClean="0"/>
              <a:t>рішення про створення </a:t>
            </a:r>
            <a:r>
              <a:rPr lang="uk-UA" sz="2800" dirty="0" smtClean="0"/>
              <a:t>опорної школи та філій;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2800" dirty="0" smtClean="0"/>
              <a:t>організовують </a:t>
            </a:r>
            <a:r>
              <a:rPr lang="uk-UA" sz="2800" b="1" i="1" dirty="0" err="1" smtClean="0"/>
              <a:t>інформаційно-роз</a:t>
            </a:r>
            <a:r>
              <a:rPr lang="uk-UA" sz="2800" b="1" i="1" dirty="0" err="1" smtClean="0">
                <a:latin typeface="Times New Roman"/>
                <a:cs typeface="Times New Roman"/>
              </a:rPr>
              <a:t>ʼяснювальну</a:t>
            </a:r>
            <a:r>
              <a:rPr lang="uk-UA" sz="2800" b="1" i="1" dirty="0" smtClean="0">
                <a:latin typeface="Times New Roman"/>
                <a:cs typeface="Times New Roman"/>
              </a:rPr>
              <a:t> роботу</a:t>
            </a:r>
            <a:r>
              <a:rPr lang="uk-UA" sz="2800" dirty="0" smtClean="0">
                <a:latin typeface="Times New Roman"/>
                <a:cs typeface="Times New Roman"/>
              </a:rPr>
              <a:t> серед громадськості щодо утворення округу (опорних шкіл, їх філій);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2800" b="1" i="1" dirty="0" smtClean="0">
                <a:latin typeface="Times New Roman"/>
                <a:cs typeface="Times New Roman"/>
              </a:rPr>
              <a:t>розподіляють кошти </a:t>
            </a:r>
            <a:r>
              <a:rPr lang="uk-UA" sz="2800" dirty="0" smtClean="0">
                <a:latin typeface="Times New Roman"/>
                <a:cs typeface="Times New Roman"/>
              </a:rPr>
              <a:t>освітньої субвенції та власних доходів між шкільними округами та школами;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2800" b="1" i="1" dirty="0" smtClean="0">
                <a:latin typeface="Times New Roman"/>
                <a:cs typeface="Times New Roman"/>
              </a:rPr>
              <a:t>призначають директора</a:t>
            </a:r>
            <a:r>
              <a:rPr lang="uk-UA" sz="2800" i="1" dirty="0" smtClean="0">
                <a:latin typeface="Times New Roman"/>
                <a:cs typeface="Times New Roman"/>
              </a:rPr>
              <a:t> </a:t>
            </a:r>
            <a:r>
              <a:rPr lang="uk-UA" sz="2800" dirty="0" smtClean="0">
                <a:latin typeface="Times New Roman"/>
                <a:cs typeface="Times New Roman"/>
              </a:rPr>
              <a:t>опорної школи;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2800" b="1" i="1" dirty="0" smtClean="0">
                <a:latin typeface="Times New Roman"/>
                <a:cs typeface="Times New Roman"/>
              </a:rPr>
              <a:t>організовують підвезення </a:t>
            </a:r>
            <a:r>
              <a:rPr lang="uk-UA" sz="2800" dirty="0" smtClean="0">
                <a:latin typeface="Times New Roman"/>
                <a:cs typeface="Times New Roman"/>
              </a:rPr>
              <a:t>учнів та вчителів до опорної школи (тривалість маршруту в один бік </a:t>
            </a:r>
            <a:r>
              <a:rPr lang="uk-UA" sz="2800" b="1" dirty="0" smtClean="0">
                <a:latin typeface="Times New Roman"/>
                <a:cs typeface="Times New Roman"/>
              </a:rPr>
              <a:t>&lt; 45 </a:t>
            </a:r>
            <a:r>
              <a:rPr lang="uk-UA" sz="2800" b="1" dirty="0" err="1" smtClean="0">
                <a:latin typeface="Times New Roman"/>
                <a:cs typeface="Times New Roman"/>
              </a:rPr>
              <a:t>хв</a:t>
            </a:r>
            <a:r>
              <a:rPr lang="uk-UA" sz="2800" dirty="0" smtClean="0">
                <a:latin typeface="Times New Roman"/>
                <a:cs typeface="Times New Roman"/>
              </a:rPr>
              <a:t>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2800" b="1" i="1" dirty="0" smtClean="0">
                <a:latin typeface="Times New Roman"/>
                <a:cs typeface="Times New Roman"/>
              </a:rPr>
              <a:t>відповідають за матеріально-технічну базу та створення належних умов навчання </a:t>
            </a:r>
            <a:r>
              <a:rPr lang="uk-UA" sz="2800" dirty="0" smtClean="0">
                <a:latin typeface="Times New Roman"/>
                <a:cs typeface="Times New Roman"/>
              </a:rPr>
              <a:t>(харчування…)</a:t>
            </a:r>
            <a:endParaRPr lang="uk-UA" sz="2800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C00000"/>
                </a:solidFill>
              </a:rPr>
              <a:t>Функції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23528" y="980728"/>
            <a:ext cx="4752528" cy="504056"/>
          </a:xfrm>
        </p:spPr>
        <p:txBody>
          <a:bodyPr>
            <a:noAutofit/>
          </a:bodyPr>
          <a:lstStyle/>
          <a:p>
            <a:pPr algn="ctr"/>
            <a:r>
              <a:rPr lang="uk-UA" sz="2800" u="sng" dirty="0" smtClean="0"/>
              <a:t>Директор опорної школи</a:t>
            </a:r>
            <a:endParaRPr lang="uk-UA" sz="2800" u="sng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107504" y="1484784"/>
            <a:ext cx="5616624" cy="4464496"/>
          </a:xfrm>
        </p:spPr>
        <p:txBody>
          <a:bodyPr>
            <a:normAutofit/>
          </a:bodyPr>
          <a:lstStyle/>
          <a:p>
            <a:r>
              <a:rPr lang="uk-UA" dirty="0" smtClean="0"/>
              <a:t>призначає усіх працівників (опорної школи та філій);</a:t>
            </a:r>
          </a:p>
          <a:p>
            <a:r>
              <a:rPr lang="uk-UA" dirty="0" smtClean="0"/>
              <a:t>приймає рішення необхідні для навчально-виховного процесу опорної школи </a:t>
            </a:r>
            <a:r>
              <a:rPr lang="uk-UA" i="1" dirty="0" smtClean="0"/>
              <a:t>(педагогічне навантаження, режим роботи, розклад занять), </a:t>
            </a:r>
            <a:r>
              <a:rPr lang="uk-UA" dirty="0" smtClean="0"/>
              <a:t>навчальні (робочі та індивідуальні) плани опорного закладу та його філій;</a:t>
            </a:r>
          </a:p>
          <a:p>
            <a:pPr>
              <a:buNone/>
            </a:pPr>
            <a:r>
              <a:rPr lang="uk-UA" b="1" u="sng" dirty="0" smtClean="0"/>
              <a:t>відповідає за:</a:t>
            </a:r>
          </a:p>
          <a:p>
            <a:r>
              <a:rPr lang="uk-UA" dirty="0" smtClean="0"/>
              <a:t>якість освіти у своєму окрузі;</a:t>
            </a:r>
          </a:p>
          <a:p>
            <a:r>
              <a:rPr lang="uk-UA" dirty="0" smtClean="0"/>
              <a:t>професійний розвиток вчителів округу</a:t>
            </a:r>
          </a:p>
          <a:p>
            <a:endParaRPr lang="uk-UA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5364088" y="980728"/>
            <a:ext cx="3537719" cy="504056"/>
          </a:xfrm>
        </p:spPr>
        <p:txBody>
          <a:bodyPr>
            <a:normAutofit lnSpcReduction="10000"/>
          </a:bodyPr>
          <a:lstStyle/>
          <a:p>
            <a:pPr algn="ctr"/>
            <a:r>
              <a:rPr lang="uk-UA" sz="2800" u="sng" dirty="0" smtClean="0"/>
              <a:t>Завідувач філії</a:t>
            </a:r>
            <a:endParaRPr lang="uk-UA" sz="2800" u="sng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5652120" y="1412776"/>
            <a:ext cx="3312368" cy="3951288"/>
          </a:xfrm>
        </p:spPr>
        <p:txBody>
          <a:bodyPr/>
          <a:lstStyle/>
          <a:p>
            <a:r>
              <a:rPr lang="uk-UA" b="1" u="sng" dirty="0" smtClean="0"/>
              <a:t>відповідає за </a:t>
            </a:r>
            <a:r>
              <a:rPr lang="uk-UA" dirty="0" smtClean="0"/>
              <a:t>організацію навчально-виховного процесу та належних умов навчання у філії</a:t>
            </a:r>
            <a:endParaRPr lang="uk-UA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5805264"/>
            <a:ext cx="878497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600" b="1" dirty="0" smtClean="0">
                <a:solidFill>
                  <a:srgbClr val="C00000"/>
                </a:solidFill>
              </a:rPr>
              <a:t>Усі </a:t>
            </a:r>
            <a:r>
              <a:rPr lang="uk-UA" sz="2600" b="1" dirty="0" err="1" smtClean="0">
                <a:solidFill>
                  <a:srgbClr val="C00000"/>
                </a:solidFill>
              </a:rPr>
              <a:t>педпрацівники</a:t>
            </a:r>
            <a:r>
              <a:rPr lang="uk-UA" sz="2600" b="1" dirty="0" smtClean="0">
                <a:solidFill>
                  <a:srgbClr val="C00000"/>
                </a:solidFill>
              </a:rPr>
              <a:t> вважаються працевлаштованими </a:t>
            </a:r>
            <a:br>
              <a:rPr lang="uk-UA" sz="2600" b="1" dirty="0" smtClean="0">
                <a:solidFill>
                  <a:srgbClr val="C00000"/>
                </a:solidFill>
              </a:rPr>
            </a:br>
            <a:r>
              <a:rPr lang="uk-UA" sz="2600" b="1" dirty="0" smtClean="0">
                <a:solidFill>
                  <a:srgbClr val="C00000"/>
                </a:solidFill>
              </a:rPr>
              <a:t>в опорному закладі</a:t>
            </a:r>
            <a:endParaRPr lang="uk-UA" sz="2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2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3600" b="1" dirty="0" err="1" smtClean="0">
                <a:solidFill>
                  <a:srgbClr val="C00000"/>
                </a:solidFill>
              </a:rPr>
              <a:t>Інформація</a:t>
            </a:r>
            <a:r>
              <a:rPr lang="ru-RU" sz="3600" b="1" dirty="0" smtClean="0">
                <a:solidFill>
                  <a:srgbClr val="C00000"/>
                </a:solidFill>
              </a:rPr>
              <a:t> про </a:t>
            </a:r>
            <a:r>
              <a:rPr lang="ru-RU" sz="3600" b="1" dirty="0" err="1" smtClean="0">
                <a:solidFill>
                  <a:srgbClr val="C00000"/>
                </a:solidFill>
              </a:rPr>
              <a:t>опорні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школи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Черкаської</a:t>
            </a: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b="1" dirty="0" err="1" smtClean="0">
                <a:solidFill>
                  <a:srgbClr val="C00000"/>
                </a:solidFill>
              </a:rPr>
              <a:t>області</a:t>
            </a:r>
            <a:r>
              <a:rPr lang="ru-RU" sz="3600" b="1" dirty="0" smtClean="0">
                <a:solidFill>
                  <a:srgbClr val="C00000"/>
                </a:solidFill>
              </a:rPr>
              <a:t> (на 01.09.2016)</a:t>
            </a:r>
            <a:endParaRPr lang="ru-RU" sz="3600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9512" y="1340768"/>
          <a:ext cx="8964488" cy="5112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347496"/>
                <a:gridCol w="360040"/>
                <a:gridCol w="792088"/>
                <a:gridCol w="504056"/>
                <a:gridCol w="2808312"/>
                <a:gridCol w="1008112"/>
                <a:gridCol w="936104"/>
              </a:tblGrid>
              <a:tr h="529037">
                <a:tc rowSpan="2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1800" b="0" dirty="0" smtClean="0">
                          <a:solidFill>
                            <a:schemeClr val="tx1"/>
                          </a:solidFill>
                        </a:rPr>
                        <a:t>Назва опорної школи</a:t>
                      </a:r>
                      <a:endParaRPr lang="uk-UA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1800" b="0" dirty="0" smtClean="0">
                          <a:solidFill>
                            <a:schemeClr val="tx1"/>
                          </a:solidFill>
                        </a:rPr>
                        <a:t>Створено </a:t>
                      </a:r>
                      <a:endParaRPr lang="uk-UA" sz="18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indent="0" algn="ctr" defTabSz="895350">
                        <a:lnSpc>
                          <a:spcPct val="80000"/>
                        </a:lnSpc>
                      </a:pPr>
                      <a:r>
                        <a:rPr lang="uk-UA" sz="1800" b="0" dirty="0" err="1" smtClean="0">
                          <a:solidFill>
                            <a:schemeClr val="tx1"/>
                          </a:solidFill>
                        </a:rPr>
                        <a:t>К-сть</a:t>
                      </a:r>
                      <a:r>
                        <a:rPr lang="uk-UA" sz="1800" b="0" dirty="0" smtClean="0">
                          <a:solidFill>
                            <a:schemeClr val="tx1"/>
                          </a:solidFill>
                        </a:rPr>
                        <a:t> учнів опорної школи</a:t>
                      </a:r>
                      <a:endParaRPr lang="uk-U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1800" b="0" dirty="0" smtClean="0">
                          <a:solidFill>
                            <a:schemeClr val="tx1"/>
                          </a:solidFill>
                        </a:rPr>
                        <a:t>Довозитимуться</a:t>
                      </a:r>
                      <a:endParaRPr lang="uk-U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0" dirty="0" smtClean="0">
                          <a:solidFill>
                            <a:schemeClr val="tx1"/>
                          </a:solidFill>
                        </a:rPr>
                        <a:t>Назва філій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1800" b="0" dirty="0" smtClean="0">
                          <a:solidFill>
                            <a:schemeClr val="tx1"/>
                          </a:solidFill>
                        </a:rPr>
                        <a:t>Державне</a:t>
                      </a:r>
                      <a:r>
                        <a:rPr lang="uk-UA" sz="1800" b="0" baseline="0" dirty="0" smtClean="0">
                          <a:solidFill>
                            <a:schemeClr val="tx1"/>
                          </a:solidFill>
                        </a:rPr>
                        <a:t> фінансування</a:t>
                      </a:r>
                      <a:endParaRPr lang="uk-UA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575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1800" b="0" dirty="0" smtClean="0">
                          <a:solidFill>
                            <a:schemeClr val="tx1"/>
                          </a:solidFill>
                        </a:rPr>
                        <a:t>отримали</a:t>
                      </a:r>
                      <a:endParaRPr lang="uk-UA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uk-UA" sz="1800" b="0" dirty="0" smtClean="0">
                          <a:solidFill>
                            <a:schemeClr val="tx1"/>
                          </a:solidFill>
                        </a:rPr>
                        <a:t>використали</a:t>
                      </a:r>
                      <a:endParaRPr lang="uk-UA" sz="1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50626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</a:t>
                      </a:r>
                      <a:endParaRPr lang="uk-U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err="1" smtClean="0">
                          <a:solidFill>
                            <a:schemeClr val="tx1"/>
                          </a:solidFill>
                        </a:rPr>
                        <a:t>Білозірська</a:t>
                      </a: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 загальноосвітня школа І-ІІІ ступенів </a:t>
                      </a:r>
                      <a:r>
                        <a:rPr lang="uk-UA" sz="2000" b="0" dirty="0" err="1" smtClean="0">
                          <a:solidFill>
                            <a:schemeClr val="tx1"/>
                          </a:solidFill>
                        </a:rPr>
                        <a:t>Білозірської</a:t>
                      </a: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 сільської ради Черкаського району 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effectLst/>
                          <a:latin typeface="+mn-lt"/>
                          <a:ea typeface="Times New Roman"/>
                        </a:rPr>
                        <a:t>22.02.2016</a:t>
                      </a:r>
                      <a:endParaRPr lang="uk-UA" sz="18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89535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416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141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indent="-26670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>
                          <a:tab pos="266700" algn="l"/>
                        </a:tabLst>
                        <a:defRPr/>
                      </a:pPr>
                      <a:r>
                        <a:rPr lang="uk-UA" sz="1900" b="0" dirty="0" err="1" smtClean="0">
                          <a:solidFill>
                            <a:schemeClr val="tx1"/>
                          </a:solidFill>
                        </a:rPr>
                        <a:t>Білозірська</a:t>
                      </a:r>
                      <a:r>
                        <a:rPr lang="uk-UA" sz="1900" b="0" dirty="0" smtClean="0">
                          <a:solidFill>
                            <a:schemeClr val="tx1"/>
                          </a:solidFill>
                        </a:rPr>
                        <a:t> ЗОШ І ст.</a:t>
                      </a:r>
                    </a:p>
                    <a:p>
                      <a:pPr marL="266700" marR="0" indent="-26670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>
                          <a:tab pos="266700" algn="l"/>
                        </a:tabLst>
                        <a:defRPr/>
                      </a:pPr>
                      <a:r>
                        <a:rPr lang="uk-UA" sz="1900" b="0" dirty="0" err="1" smtClean="0">
                          <a:solidFill>
                            <a:schemeClr val="tx1"/>
                          </a:solidFill>
                        </a:rPr>
                        <a:t>Ірдинська</a:t>
                      </a:r>
                      <a:r>
                        <a:rPr lang="uk-UA" sz="1900" b="0" dirty="0" smtClean="0">
                          <a:solidFill>
                            <a:schemeClr val="tx1"/>
                          </a:solidFill>
                        </a:rPr>
                        <a:t> ЗОШ І-ІІІ ст.</a:t>
                      </a:r>
                    </a:p>
                    <a:p>
                      <a:pPr marL="266700" marR="0" indent="-26670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>
                          <a:tab pos="266700" algn="l"/>
                        </a:tabLst>
                        <a:defRPr/>
                      </a:pPr>
                      <a:r>
                        <a:rPr lang="uk-UA" sz="1900" b="0" dirty="0" err="1" smtClean="0">
                          <a:solidFill>
                            <a:schemeClr val="tx1"/>
                          </a:solidFill>
                        </a:rPr>
                        <a:t>Білозірська</a:t>
                      </a:r>
                      <a:r>
                        <a:rPr lang="uk-UA" sz="1900" b="0" dirty="0" smtClean="0">
                          <a:solidFill>
                            <a:schemeClr val="tx1"/>
                          </a:solidFill>
                        </a:rPr>
                        <a:t> ЗОШ І-ІІ ст. № 2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Times New Roman"/>
                          <a:ea typeface="Times New Roman"/>
                        </a:rPr>
                        <a:t>2 659 334 грн.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289" marR="272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Times New Roman"/>
                          <a:ea typeface="Times New Roman"/>
                        </a:rPr>
                        <a:t>1,1 </a:t>
                      </a:r>
                      <a:r>
                        <a:rPr lang="uk-UA" sz="1800" b="0" dirty="0" smtClean="0">
                          <a:effectLst/>
                          <a:latin typeface="Times New Roman"/>
                          <a:ea typeface="Times New Roman"/>
                        </a:rPr>
                        <a:t>млн</a:t>
                      </a:r>
                      <a:r>
                        <a:rPr lang="uk-UA" sz="1800" b="0" dirty="0">
                          <a:effectLst/>
                          <a:latin typeface="Times New Roman"/>
                          <a:ea typeface="Times New Roman"/>
                        </a:rPr>
                        <a:t>. грн.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289" marR="272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49110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2</a:t>
                      </a:r>
                      <a:endParaRPr lang="uk-U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000" b="0" dirty="0" err="1" smtClean="0">
                          <a:solidFill>
                            <a:schemeClr val="tx1"/>
                          </a:solidFill>
                        </a:rPr>
                        <a:t>Городищенська</a:t>
                      </a: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 загальноосвітня школа І-ІІІ ступенів № 3 </a:t>
                      </a:r>
                      <a:r>
                        <a:rPr lang="uk-UA" sz="2000" b="0" dirty="0" err="1" smtClean="0">
                          <a:solidFill>
                            <a:schemeClr val="tx1"/>
                          </a:solidFill>
                        </a:rPr>
                        <a:t>Городищенської</a:t>
                      </a: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 районної ради 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effectLst/>
                          <a:latin typeface="+mn-lt"/>
                          <a:ea typeface="Times New Roman"/>
                        </a:rPr>
                        <a:t>16.06. 2016 </a:t>
                      </a:r>
                      <a:endParaRPr lang="uk-UA" sz="1800" b="0" dirty="0">
                        <a:solidFill>
                          <a:schemeClr val="tx1"/>
                        </a:solidFill>
                      </a:endParaRPr>
                    </a:p>
                  </a:txBody>
                  <a:tcPr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895350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386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b="0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uk-UA" sz="20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66700" marR="0" indent="-26670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>
                          <a:tab pos="266700" algn="l"/>
                        </a:tabLst>
                        <a:defRPr/>
                      </a:pPr>
                      <a:r>
                        <a:rPr lang="uk-UA" sz="1900" b="0" dirty="0" err="1" smtClean="0">
                          <a:solidFill>
                            <a:schemeClr val="tx1"/>
                          </a:solidFill>
                        </a:rPr>
                        <a:t>Мліївська</a:t>
                      </a:r>
                      <a:r>
                        <a:rPr lang="uk-UA" sz="1900" b="0" dirty="0" smtClean="0">
                          <a:solidFill>
                            <a:schemeClr val="tx1"/>
                          </a:solidFill>
                        </a:rPr>
                        <a:t> ЗОШ І-ІІ ст. № 2 ім. М.М.Артеменка</a:t>
                      </a:r>
                    </a:p>
                    <a:p>
                      <a:pPr marL="266700" marR="0" indent="-26670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>
                          <a:tab pos="266700" algn="l"/>
                        </a:tabLst>
                        <a:defRPr/>
                      </a:pPr>
                      <a:r>
                        <a:rPr lang="uk-UA" sz="1900" b="0" dirty="0" smtClean="0">
                          <a:solidFill>
                            <a:schemeClr val="tx1"/>
                          </a:solidFill>
                        </a:rPr>
                        <a:t>Петропавлівський НВК „ЗОШ І-ІІ ст. – ДНЗ”</a:t>
                      </a:r>
                    </a:p>
                    <a:p>
                      <a:pPr marL="266700" marR="0" indent="-266700" algn="l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/>
                        <a:tabLst>
                          <a:tab pos="266700" algn="l"/>
                        </a:tabLst>
                        <a:defRPr/>
                      </a:pPr>
                      <a:r>
                        <a:rPr lang="uk-UA" sz="1900" b="0" dirty="0" err="1" smtClean="0">
                          <a:solidFill>
                            <a:schemeClr val="tx1"/>
                          </a:solidFill>
                        </a:rPr>
                        <a:t>Дирдинська</a:t>
                      </a:r>
                      <a:r>
                        <a:rPr lang="uk-UA" sz="1900" b="0" dirty="0" smtClean="0">
                          <a:solidFill>
                            <a:schemeClr val="tx1"/>
                          </a:solidFill>
                        </a:rPr>
                        <a:t> ЗОШ І-ІІ ст.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Times New Roman"/>
                          <a:ea typeface="Times New Roman"/>
                        </a:rPr>
                        <a:t>2 659 333 грн.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289" marR="272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 smtClean="0">
                          <a:effectLst/>
                          <a:latin typeface="Times New Roman"/>
                          <a:ea typeface="Times New Roman"/>
                        </a:rPr>
                        <a:t>1,2 </a:t>
                      </a:r>
                      <a:r>
                        <a:rPr lang="uk-UA" sz="1800" b="0" dirty="0">
                          <a:effectLst/>
                          <a:latin typeface="Times New Roman"/>
                          <a:ea typeface="Times New Roman"/>
                        </a:rPr>
                        <a:t>млн. грн.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7289" marR="27289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3</a:t>
                      </a:r>
                      <a:endParaRPr lang="uk-UA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Монастирищенська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спеціалізована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школа І-ІІІ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ступенів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№ 5</a:t>
                      </a:r>
                      <a:endParaRPr lang="uk-UA" sz="20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800" b="1" dirty="0" smtClean="0">
                          <a:effectLst/>
                          <a:latin typeface="+mn-lt"/>
                          <a:ea typeface="Times New Roman"/>
                        </a:rPr>
                        <a:t>11.08.2016</a:t>
                      </a:r>
                      <a:endParaRPr lang="uk-UA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800" dirty="0">
                        <a:solidFill>
                          <a:schemeClr val="tx1"/>
                        </a:solidFill>
                      </a:endParaRP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</a:rPr>
                        <a:t>395</a:t>
                      </a:r>
                      <a:endParaRPr lang="uk-UA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uk-UA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66700" indent="-266700" algn="just" defTabSz="266700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  <a:tabLst>
                          <a:tab pos="266700" algn="l"/>
                        </a:tabLst>
                      </a:pPr>
                      <a:r>
                        <a:rPr lang="ru-RU" sz="1900" b="0" dirty="0" err="1" smtClean="0">
                          <a:effectLst/>
                          <a:latin typeface="+mn-lt"/>
                          <a:ea typeface="Times New Roman"/>
                        </a:rPr>
                        <a:t>Летичівська</a:t>
                      </a:r>
                      <a:r>
                        <a:rPr lang="ru-RU" sz="1900" b="0" dirty="0" smtClean="0">
                          <a:effectLst/>
                          <a:latin typeface="+mn-lt"/>
                          <a:ea typeface="Times New Roman"/>
                        </a:rPr>
                        <a:t> ЗОШ І-ІІ ст.;</a:t>
                      </a:r>
                    </a:p>
                    <a:p>
                      <a:pPr marL="266700" indent="-266700" algn="just">
                        <a:lnSpc>
                          <a:spcPct val="8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900" b="0" dirty="0" err="1" smtClean="0">
                          <a:effectLst/>
                          <a:latin typeface="+mn-lt"/>
                          <a:ea typeface="Times New Roman"/>
                        </a:rPr>
                        <a:t>Аврамівська</a:t>
                      </a:r>
                      <a:r>
                        <a:rPr lang="ru-RU" sz="1900" b="0" dirty="0" smtClean="0">
                          <a:effectLst/>
                          <a:latin typeface="+mn-lt"/>
                          <a:ea typeface="Times New Roman"/>
                        </a:rPr>
                        <a:t> ЗОШ І-ІІ ст.</a:t>
                      </a:r>
                      <a:endParaRPr lang="uk-UA" sz="19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Times New Roman"/>
                          <a:ea typeface="Times New Roman"/>
                        </a:rPr>
                        <a:t>2 659 333 грн.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  <a:spcAft>
                          <a:spcPts val="0"/>
                        </a:spcAft>
                      </a:pPr>
                      <a:r>
                        <a:rPr lang="uk-UA" sz="1800" b="0" dirty="0">
                          <a:effectLst/>
                          <a:latin typeface="Times New Roman"/>
                          <a:ea typeface="Times New Roman"/>
                        </a:rPr>
                        <a:t>1,9 </a:t>
                      </a:r>
                      <a:r>
                        <a:rPr lang="uk-UA" sz="1800" b="0" dirty="0" smtClean="0">
                          <a:effectLst/>
                          <a:latin typeface="Times New Roman"/>
                          <a:ea typeface="Times New Roman"/>
                        </a:rPr>
                        <a:t>млн</a:t>
                      </a:r>
                      <a:r>
                        <a:rPr lang="uk-UA" sz="1800" b="0" dirty="0">
                          <a:effectLst/>
                          <a:latin typeface="Times New Roman"/>
                          <a:ea typeface="Times New Roman"/>
                        </a:rPr>
                        <a:t>. грн. </a:t>
                      </a:r>
                      <a:endParaRPr lang="ru-RU" sz="18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6593" marR="565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065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721</Words>
  <Application>Microsoft Office PowerPoint</Application>
  <PresentationFormat>Экран (4:3)</PresentationFormat>
  <Paragraphs>145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Тема Office</vt:lpstr>
      <vt:lpstr>Основні принципи організації опорної школи </vt:lpstr>
      <vt:lpstr>Для чого створюються опорні школи?</vt:lpstr>
      <vt:lpstr>Проблеми створення опорних шкіл</vt:lpstr>
      <vt:lpstr>Основні принципи консолідації мережі</vt:lpstr>
      <vt:lpstr>Основні принципи організації опорної школи</vt:lpstr>
      <vt:lpstr>Характеристики шкіл</vt:lpstr>
      <vt:lpstr>Органи місцевого самоврядування (ОТГ/району)</vt:lpstr>
      <vt:lpstr>Функції</vt:lpstr>
      <vt:lpstr>Інформація про опорні школи Черкаської області (на 01.09.2016)</vt:lpstr>
      <vt:lpstr>Планується створити опорні школи (2016)</vt:lpstr>
      <vt:lpstr>Планується створити опорні школи (2016)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</dc:creator>
  <cp:lastModifiedBy>А</cp:lastModifiedBy>
  <cp:revision>24</cp:revision>
  <dcterms:created xsi:type="dcterms:W3CDTF">2016-08-19T10:57:29Z</dcterms:created>
  <dcterms:modified xsi:type="dcterms:W3CDTF">2016-09-02T07:18:38Z</dcterms:modified>
</cp:coreProperties>
</file>