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5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uk-UA" smtClean="0"/>
              <a:pPr/>
              <a:t>30.09.2016</a:t>
            </a:fld>
            <a:endParaRPr lang="uk-U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uk-UA" smtClean="0"/>
              <a:pPr/>
              <a:t>30.09.2016</a:t>
            </a:fld>
            <a:endParaRPr lang="uk-U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uk-UA" smtClean="0"/>
              <a:pPr/>
              <a:t>30.09.2016</a:t>
            </a:fld>
            <a:endParaRPr lang="uk-U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uk-UA" smtClean="0"/>
              <a:pPr/>
              <a:t>30.09.2016</a:t>
            </a:fld>
            <a:endParaRPr lang="uk-UA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uk-UA" smtClean="0"/>
              <a:pPr/>
              <a:t>30.09.2016</a:t>
            </a:fld>
            <a:endParaRPr lang="uk-UA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uk-UA" smtClean="0"/>
              <a:pPr/>
              <a:t>30.09.2016</a:t>
            </a:fld>
            <a:endParaRPr lang="uk-UA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3400" y="3619500"/>
            <a:ext cx="7848600" cy="838200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4800" kern="1200" cap="all" baseline="0">
                <a:solidFill>
                  <a:schemeClr val="tx1"/>
                </a:solidFill>
                <a:effectLst>
                  <a:outerShdw blurRad="94454" dist="50800" dir="2700000" algn="tl" rotWithShape="0">
                    <a:srgbClr val="000000">
                      <a:alpha val="3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90600" y="4343400"/>
            <a:ext cx="7391400" cy="914400"/>
          </a:xfrm>
        </p:spPr>
        <p:txBody>
          <a:bodyPr>
            <a:noAutofit/>
          </a:bodyPr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90600" y="1476375"/>
            <a:ext cx="5410200" cy="352425"/>
          </a:xfrm>
        </p:spPr>
        <p:txBody>
          <a:bodyPr anchor="b" anchorCtr="0"/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90600" y="5819777"/>
            <a:ext cx="7391400" cy="304799"/>
          </a:xfrm>
        </p:spPr>
        <p:txBody>
          <a:bodyPr>
            <a:noAutofit/>
          </a:bodyPr>
          <a:lstStyle>
            <a:lvl1pPr>
              <a:buFontTx/>
              <a:buNone/>
              <a:defRPr sz="12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1"/>
          <p:cNvSpPr>
            <a:spLocks noGrp="1"/>
          </p:cNvSpPr>
          <p:nvPr>
            <p:ph type="title"/>
          </p:nvPr>
        </p:nvSpPr>
        <p:spPr>
          <a:xfrm>
            <a:off x="990600" y="609599"/>
            <a:ext cx="8153400" cy="989013"/>
          </a:xfrm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47750" y="5808662"/>
            <a:ext cx="5334000" cy="1588"/>
          </a:xfrm>
          <a:prstGeom prst="line">
            <a:avLst/>
          </a:prstGeom>
          <a:noFill/>
          <a:ln w="6350" cap="rnd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uk-UA" smtClean="0"/>
              <a:pPr/>
              <a:t>30.09.2016</a:t>
            </a:fld>
            <a:endParaRPr lang="uk-UA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uk-UA" smtClean="0"/>
              <a:pPr/>
              <a:t>30.09.2016</a:t>
            </a:fld>
            <a:endParaRPr lang="uk-UA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35000">
              <a:schemeClr val="bg1"/>
            </a:gs>
            <a:gs pos="100000">
              <a:schemeClr val="accent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clouds.png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/>
                <a:srgbClr val="FFFFFF"/>
              </a:duotone>
            </a:blip>
            <a:srcRect b="6067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2700" cap="rnd" cmpd="sng" algn="ctr">
              <a:gradFill>
                <a:gsLst>
                  <a:gs pos="0">
                    <a:schemeClr val="accent5"/>
                  </a:gs>
                  <a:gs pos="67000">
                    <a:schemeClr val="bg1"/>
                  </a:gs>
                  <a:gs pos="100000">
                    <a:schemeClr val="accent3"/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50117-D701-4CFF-9DA1-A426169CA7C3}" type="datetimeFigureOut">
              <a:rPr lang="uk-UA" smtClean="0"/>
              <a:pPr/>
              <a:t>30.09.2016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8650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E9D2-5690-416C-BE3A-1138FDD0C13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opys.com.ua/encyclopedia/tovaristva-ta-viznachn-mitts/palats-ala-ana-/" TargetMode="External"/><Relationship Id="rId2" Type="http://schemas.openxmlformats.org/officeDocument/2006/relationships/hyperlink" Target="http://ua.igotoworld.com/ua/poi_object/13836_palace-of-galaganov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city.com.ua/2015/07/15/palac-galaganiv-sokirinci/" TargetMode="External"/><Relationship Id="rId4" Type="http://schemas.openxmlformats.org/officeDocument/2006/relationships/hyperlink" Target="https://we.org.ua/malovnychi-kutochky-ukrayiny/chernigivska-oblast/palats-galaganiv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643182"/>
            <a:ext cx="7772400" cy="3125793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Палац Галаганів</a:t>
            </a:r>
            <a:endParaRPr lang="uk-UA" sz="6000" dirty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На знак великої народної любові до славного земляка у 1959 році до 150-річчя з дня народження кобзаря створено </a:t>
            </a:r>
            <a:r>
              <a:rPr lang="uk-UA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історико-етнографічну</a:t>
            </a: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кімнату-музей. </a:t>
            </a:r>
            <a:endParaRPr lang="uk-UA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5" name="Рисунок 4" descr="defaul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000372"/>
            <a:ext cx="3897576" cy="3133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тьтьт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500306"/>
            <a:ext cx="3643338" cy="4225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3"/>
            <a:ext cx="8229600" cy="2571767"/>
          </a:xfrm>
        </p:spPr>
        <p:txBody>
          <a:bodyPr>
            <a:normAutofit/>
          </a:bodyPr>
          <a:lstStyle/>
          <a:p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У 2010 році з'явились ще дві музейні зали-кімнати, присвячені родині Галаганів. </a:t>
            </a:r>
          </a:p>
          <a:p>
            <a:pPr>
              <a:buNone/>
            </a:pP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endParaRPr lang="uk-UA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Рисунок 3" descr="9b2f98dc42738bb3d07a889d38b8042e_600x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293380"/>
            <a:ext cx="7000924" cy="5158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4214842" cy="6357981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Експозиція кімнат оздоблена картинами-репродукціями із родинної колекції (оригінали знаходяться в обласному художньому музеї ім. Галагана), колекцією зброї, деякими речами тих часів.</a:t>
            </a:r>
            <a:endParaRPr lang="uk-UA" dirty="0"/>
          </a:p>
        </p:txBody>
      </p:sp>
      <p:pic>
        <p:nvPicPr>
          <p:cNvPr id="4" name="Рисунок 3" descr="962391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9" y="142852"/>
            <a:ext cx="5064132" cy="311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08774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3357562"/>
            <a:ext cx="471490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6cc19a72f60fe5b79504545eb3d65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85728"/>
            <a:ext cx="8072494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FFFF00"/>
                </a:solidFill>
              </a:rPr>
              <a:t>Інтернет-ресурси</a:t>
            </a:r>
            <a:r>
              <a:rPr lang="uk-UA" b="1" dirty="0" smtClean="0">
                <a:solidFill>
                  <a:srgbClr val="FFFF00"/>
                </a:solidFill>
              </a:rPr>
              <a:t>: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http://ua.igotoworld.com/ua/poi_object/13836_palace-of-galaganov.htm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http://www.litopys.com.ua/encyclopedia/tovaristva-ta-viznachn-mitts/palats-ala-ana-/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https://we.org.ua/malovnychi-kutochky-ukrayiny/chernigivska-oblast/palats-galaganiv/</a:t>
            </a:r>
            <a:endParaRPr lang="uk-UA" dirty="0" smtClean="0"/>
          </a:p>
          <a:p>
            <a:r>
              <a:rPr lang="en-US" dirty="0" smtClean="0">
                <a:hlinkClick r:id="rId5"/>
              </a:rPr>
              <a:t>http://thecity.com.ua/2015/07/15/palac-galaganiv-sokirinci/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001156" cy="192882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Окрасою не лише всієї Чернігівщини, але й України є старовинний палац роду Галаганів – пам’ятка садово-паркового мистецтва 19 </a:t>
            </a:r>
            <a:r>
              <a:rPr lang="uk-UA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століття.–</a:t>
            </a:r>
            <a:r>
              <a:rPr lang="uk-UA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ось, що вабить мандрівників з усієї України до селища </a:t>
            </a:r>
            <a:r>
              <a:rPr lang="uk-UA" sz="2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Сокиринці</a:t>
            </a:r>
            <a:r>
              <a:rPr lang="uk-UA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, що на </a:t>
            </a:r>
            <a:r>
              <a:rPr lang="uk-UA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Чернігівщині</a:t>
            </a:r>
            <a:endParaRPr lang="uk-UA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Рисунок 3" descr="IMG_03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857364"/>
            <a:ext cx="6354923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285860"/>
            <a:ext cx="5143504" cy="535784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Цікавою є історія заснування палацу. Гнат Галаган, що на початку 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XVIII </a:t>
            </a: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століття очолював полк у війську Івана Мазепи, після укладення українсько-шведського союзу все ж стає на бік Петра І. За свою прислужливість він і отримав від царя чималі землі в </a:t>
            </a:r>
            <a:r>
              <a:rPr lang="uk-UA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Прилуччині</a:t>
            </a: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endParaRPr lang="uk-UA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endParaRPr lang="uk-UA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Рисунок 3" descr="500031_666180683b11b4cuaa5j08_U_327x4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378621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1472" y="285728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     Історія заснування палацу</a:t>
            </a:r>
            <a:endParaRPr lang="uk-UA" sz="40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5143536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  Існує легенда, що ті козаки, які вціліли після Полтавської битви, прокляли  рід Галаганів до сьомого коліна. Його представник Павло вмирає загадковою смертю у віці шістнадцяти років, і на ньому рід Галаганів обривається.   </a:t>
            </a:r>
            <a:endParaRPr lang="uk-UA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Рисунок 3" descr="kartina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642918"/>
            <a:ext cx="3643338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43636" y="607220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Павло Галаган</a:t>
            </a:r>
            <a:endParaRPr lang="uk-UA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242889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У 1823—1829 роках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Павло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Галаган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спорудив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Сокиринцях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за проектом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архітектора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Павла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Дубровського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величний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мурований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палац на 60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кімнат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стилі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ампір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з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високим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декоративним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куполом.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Водночас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садівник-австрієць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Бістерфельд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розбив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навколо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палацу великий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ландшафтний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парк</a:t>
            </a:r>
            <a:endParaRPr lang="uk-UA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Рисунок 3" descr="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500306"/>
            <a:ext cx="6786610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192882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  Палац у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Сокиринцях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складається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із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трьох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архітектурно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довершених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корпусів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Головний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корпус прикрашено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високим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куполом та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восьмиколонним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портиком. У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палаці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60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кімнат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.</a:t>
            </a:r>
            <a:endParaRPr lang="uk-UA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Рисунок 3" descr="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143116"/>
            <a:ext cx="707236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285751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Цікаво, що палац Галаганів, часто називали «українським Парнасом», адже тут частими гостями були видатні діячі культури та мистецтва – Тарас Шевченко, Лев Жемчужников, Микола Лисенко, Остап Вересай та інші. При садибі діяв кріпацький хор та </a:t>
            </a: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театр</a:t>
            </a:r>
            <a:endParaRPr lang="uk-UA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5" name="Рисунок 4" descr="Sokirinc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857496"/>
            <a:ext cx="5715040" cy="384026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Під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час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дослідження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території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Сокирінського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парку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виявлено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76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видів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і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форм дерев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і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чагарників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endParaRPr lang="uk-UA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7" name="Рисунок 6" descr="tro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878146"/>
            <a:ext cx="6215106" cy="4837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121444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Прикрасами парку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є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палац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і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ротонда (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архітектор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Г. Дубровский),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кімната-музей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О.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Вересая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палаці</a:t>
            </a:r>
            <a:endParaRPr lang="uk-UA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Рисунок 3" descr="3c9ed0764c33ddaa10de0879c0025852_600x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4143404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9ccf55e5bf043e345fd5280d964d37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500174"/>
            <a:ext cx="4405349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134</TotalTime>
  <Words>345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Тема4</vt:lpstr>
      <vt:lpstr>Палац Галаганів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Інтернет-ресурси: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Nedilya</cp:lastModifiedBy>
  <cp:revision>25</cp:revision>
  <dcterms:created xsi:type="dcterms:W3CDTF">2014-01-22T16:03:53Z</dcterms:created>
  <dcterms:modified xsi:type="dcterms:W3CDTF">2016-09-30T06:34:22Z</dcterms:modified>
</cp:coreProperties>
</file>