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  <p:sldMasterId id="2147483780" r:id="rId6"/>
    <p:sldMasterId id="2147483792" r:id="rId7"/>
    <p:sldMasterId id="2147483804" r:id="rId8"/>
    <p:sldMasterId id="2147483816" r:id="rId9"/>
    <p:sldMasterId id="2147483828" r:id="rId10"/>
    <p:sldMasterId id="2147483840" r:id="rId11"/>
    <p:sldMasterId id="2147483852" r:id="rId12"/>
  </p:sldMasterIdLst>
  <p:notesMasterIdLst>
    <p:notesMasterId r:id="rId36"/>
  </p:notesMasterIdLst>
  <p:sldIdLst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9" r:id="rId23"/>
    <p:sldId id="267" r:id="rId24"/>
    <p:sldId id="268" r:id="rId25"/>
    <p:sldId id="270" r:id="rId26"/>
    <p:sldId id="273" r:id="rId27"/>
    <p:sldId id="274" r:id="rId28"/>
    <p:sldId id="271" r:id="rId29"/>
    <p:sldId id="272" r:id="rId30"/>
    <p:sldId id="275" r:id="rId31"/>
    <p:sldId id="276" r:id="rId32"/>
    <p:sldId id="277" r:id="rId33"/>
    <p:sldId id="278" r:id="rId34"/>
    <p:sldId id="279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896C15-7BFA-4218-AA36-0736A3731BDA}" type="datetimeFigureOut">
              <a:rPr lang="ru-RU" smtClean="0"/>
              <a:t>05.04.2015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9EA989-5A28-4646-B05A-70721E0C79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54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EA989-5A28-4646-B05A-70721E0C7929}" type="slidenum">
              <a:rPr lang="ru-RU" smtClean="0"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AD82B3-C16B-4A0A-8A41-0812DBAE4D08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61857-C854-477B-9D61-EADE93EE80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EE6592-E7A8-46E3-8EA6-F0F1C520F1B9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03EFC-AEC9-4EF3-9436-6355D9D90A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kyMo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circl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EE66A-1149-439F-A07B-C095490021EF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C18E5A-EDEC-4A7D-82FC-96153A6ECF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3944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394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kyMo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40386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0386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circl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kyMo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78600" y="0"/>
            <a:ext cx="2108200" cy="66690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0825" y="0"/>
            <a:ext cx="6175375" cy="66690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kyMo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412875"/>
            <a:ext cx="3522662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43375" y="1412875"/>
            <a:ext cx="352425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circle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868988" y="188913"/>
            <a:ext cx="1798637" cy="64801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188913"/>
            <a:ext cx="5248275" cy="64801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circl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AD055D-1148-49F2-96C8-CA14C8E7A64F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B3B5D6-67A5-46B5-B76F-EE91E782B1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kyMo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DA699E-6074-4D40-8865-EA6A5006A112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49E990-1998-4281-AF69-67D0D07BF3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3944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394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kyMo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40386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0386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2B10C2-B78A-472C-B46A-9839F035E2A2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A3B8C0-4BE1-461F-81DD-4F2F832A03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circl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78600" y="0"/>
            <a:ext cx="2108200" cy="66690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0825" y="0"/>
            <a:ext cx="6175375" cy="66690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kyMo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412875"/>
            <a:ext cx="3522662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43375" y="1412875"/>
            <a:ext cx="352425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33B7C-ABAE-4F54-9CCB-C4DDBA848C08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B44F1-D70F-4E42-9BC7-560C799413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circl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868988" y="188913"/>
            <a:ext cx="1798637" cy="64801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188913"/>
            <a:ext cx="5248275" cy="64801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E74EF7-E163-4226-8792-FA06208C91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F3C36-03A3-4993-A8EA-12A1D033F0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B5765-BB43-43C0-873F-629D1C364E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17C556-ABF4-4940-AE19-8109869048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72D82-7156-47C1-BAC9-DD7E68F77FBC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7123AA-010A-4F2F-88BF-2381F2DF7A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3D276-5BBB-4B3E-92B1-936C9E5ED5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DFCFF-CE0F-41EF-AC71-4E90FD6EB5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422C34-3360-4850-80AC-66B72BAB12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86842-C6C4-48B8-AA6D-D5312F2AC9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B1E72-FE36-4AE9-B2F8-7F2E85785D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60001-A376-48D3-A5D3-1CF1C261FD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CFC59A-EFC5-404D-9ED6-8E03CB138E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FE03B7-7817-4CC4-9AED-E5F77CA1AC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5F0222-D46F-4235-8BD9-DE47F81CE6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D464F7-0AB0-4B5D-8FDC-038018A53A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A7B7FF-4F9A-4E83-94E2-2752A45C032D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96AE1-C969-4BB9-9534-8D28F7831C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44240-4FF2-45BA-A68D-0B59C812D3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D3188E-2B9E-4662-88C6-B3229BD086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D1722-E720-4CE6-A7C9-F146C47F1A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3CA98-7831-4D38-8837-3041636AD1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557FC-1FE0-40F5-A074-C3A3ABC90F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FE290-6685-4D36-8E2E-6A5E2E34AE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F3985-942C-44C5-B94B-CEF73CE8AB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8DA90E-5247-4B4A-8422-F85C378723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circl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8D4DC-D33B-4B26-A994-F4A90C226D55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4F05D-68CE-4C83-A9D2-AC6E1C3FAC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B395F4-3713-48C7-85D0-2B55BBD73192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008D0-B702-43C1-9DD1-F547CB37D4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EDB60-12F1-4413-9C07-F4E0AAB629BE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F1985-FE1B-453D-90E9-45DAB5003F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93F7A-72B1-44B5-801E-C5220C1A8EF5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C235F9-3246-47A2-B705-C2B5BFDFBE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26BEE-2995-41E4-833D-96B644FC8E78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9A8A83-12F1-4059-8B78-CFC0196B73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431CE4-24A4-455A-86A1-A6DBD3B898CD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33929-8CEC-4643-B628-422FD424A2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23EE65-B679-4969-9E5A-EF45B98443C7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E7FB9-37E3-40C2-9D9F-0BFB3572B0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BE867-CE35-4093-BA5B-046DB2753C04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3F40C9-5788-4E12-9119-1ADCBC11DE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DD0CA-AFD8-43E1-8991-89B0C5E5D060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C5478-4230-4EB2-BA72-4C04F0913C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E13D4-2D01-4E36-A508-8EE8509FCB8B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54F28-C425-4E22-8602-AE58391FFC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8A822-3433-4B32-B2DC-6D8B89F566E2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FF7086-27C0-4CB9-A8CE-EB421F941F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EF511-B8BB-4BEF-BCAF-E6104574C500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2C98B9-EE4D-44B2-80E5-D08B3814DD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kyMo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99D18-3671-462B-A0A6-CB81DAF4D074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7991F-1948-4B7B-BE95-6F6DB340D9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circl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circl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5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6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7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B0C107E-3637-4FED-85F2-C43253F62277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9D3B2A5-6457-431D-88E8-F5CFA0E3AB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</p:sldLayoutIdLst>
  <p:transition spd="med">
    <p:circl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SkyMoon-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506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72" r:id="rId8"/>
    <p:sldLayoutId id="2147483973" r:id="rId9"/>
    <p:sldLayoutId id="2147483974" r:id="rId10"/>
    <p:sldLayoutId id="2147483975" r:id="rId11"/>
  </p:sldLayoutIdLst>
  <p:transition spd="med">
    <p:circl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SkyMoon-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12875"/>
            <a:ext cx="8229600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2" r:id="rId1"/>
    <p:sldLayoutId id="2147483976" r:id="rId2"/>
    <p:sldLayoutId id="2147483977" r:id="rId3"/>
    <p:sldLayoutId id="2147483978" r:id="rId4"/>
    <p:sldLayoutId id="2147483979" r:id="rId5"/>
    <p:sldLayoutId id="2147483980" r:id="rId6"/>
    <p:sldLayoutId id="2147483981" r:id="rId7"/>
    <p:sldLayoutId id="2147483982" r:id="rId8"/>
    <p:sldLayoutId id="2147483983" r:id="rId9"/>
    <p:sldLayoutId id="2147483984" r:id="rId10"/>
    <p:sldLayoutId id="2147483985" r:id="rId11"/>
  </p:sldLayoutIdLst>
  <p:transition spd="med">
    <p:circl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SkyMoon-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88913"/>
            <a:ext cx="71278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412875"/>
            <a:ext cx="7199312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3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ransition spd="med">
    <p:circl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SkyMoon-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6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</p:sldLayoutIdLst>
  <p:transition spd="med">
    <p:circl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SkyMoon-4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506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</p:sldLayoutIdLst>
  <p:transition spd="med">
    <p:circl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SkyMoon-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12875"/>
            <a:ext cx="8229600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</p:sldLayoutIdLst>
  <p:transition spd="med">
    <p:circl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SkyMoon-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88913"/>
            <a:ext cx="71278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412875"/>
            <a:ext cx="7199312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</p:sldLayoutIdLst>
  <p:transition spd="med">
    <p:circl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200DCA7F-7D3C-414E-9956-C3D5C7CD77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ransition spd="med">
    <p:circl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442A265B-45A0-4365-AB00-0DE69F2E7D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  <p:sldLayoutId id="2147483935" r:id="rId2"/>
    <p:sldLayoutId id="2147483936" r:id="rId3"/>
    <p:sldLayoutId id="2147483937" r:id="rId4"/>
    <p:sldLayoutId id="2147483938" r:id="rId5"/>
    <p:sldLayoutId id="2147483939" r:id="rId6"/>
    <p:sldLayoutId id="2147483940" r:id="rId7"/>
    <p:sldLayoutId id="2147483941" r:id="rId8"/>
    <p:sldLayoutId id="2147483942" r:id="rId9"/>
    <p:sldLayoutId id="2147483943" r:id="rId10"/>
    <p:sldLayoutId id="2147483944" r:id="rId11"/>
  </p:sldLayoutIdLst>
  <p:transition spd="med">
    <p:circl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E2A3693-B63F-4363-AA56-582E125B98FC}" type="datetimeFigureOut">
              <a:rPr lang="ru-RU"/>
              <a:pPr>
                <a:defRPr/>
              </a:pPr>
              <a:t>05.04.2015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78E6561-1ADA-418D-9CBE-A90E3826B0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  <p:sldLayoutId id="2147483947" r:id="rId3"/>
    <p:sldLayoutId id="2147483948" r:id="rId4"/>
    <p:sldLayoutId id="2147483949" r:id="rId5"/>
    <p:sldLayoutId id="2147483950" r:id="rId6"/>
    <p:sldLayoutId id="2147483951" r:id="rId7"/>
    <p:sldLayoutId id="2147483952" r:id="rId8"/>
    <p:sldLayoutId id="2147483953" r:id="rId9"/>
    <p:sldLayoutId id="2147483954" r:id="rId10"/>
    <p:sldLayoutId id="2147483955" r:id="rId11"/>
  </p:sldLayoutIdLst>
  <p:transition spd="med">
    <p:circle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7" descr="SkyMoon-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0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</p:sldLayoutIdLst>
  <p:transition spd="med">
    <p:circl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9bGycumCQ_A" TargetMode="External"/><Relationship Id="rId7" Type="http://schemas.openxmlformats.org/officeDocument/2006/relationships/hyperlink" Target="https://www.youtube.com/watch?v=VxF1rKZv3wE" TargetMode="External"/><Relationship Id="rId2" Type="http://schemas.openxmlformats.org/officeDocument/2006/relationships/hyperlink" Target="https://www.youtube.com/watch?v=PW3io4J47ys" TargetMode="External"/><Relationship Id="rId1" Type="http://schemas.openxmlformats.org/officeDocument/2006/relationships/slideLayout" Target="../slideLayouts/slideLayout84.xml"/><Relationship Id="rId6" Type="http://schemas.openxmlformats.org/officeDocument/2006/relationships/hyperlink" Target="https://www.youtube.com/watch?v=0QPqbjm8LGE" TargetMode="External"/><Relationship Id="rId5" Type="http://schemas.openxmlformats.org/officeDocument/2006/relationships/hyperlink" Target="https://www.youtube.com/watch?v=geknQTbnDDo" TargetMode="External"/><Relationship Id="rId4" Type="http://schemas.openxmlformats.org/officeDocument/2006/relationships/hyperlink" Target="https://www.youtube.com/watch?v=kUDATyduqVs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../&#1087;&#1072;&#1087;&#1082;&#1072;%201%20&#1055;&#1088;&#1077;&#1079;&#1077;&#1085;&#1090;&#1072;&#1094;&#1110;&#1111;/&#1051;&#1086;&#1075;&#1072;&#1088;&#1080;&#1092;&#1084;&#1110;&#1095;&#1085;&#1110;%20&#1085;&#1077;&#1088;&#1110;&#1074;&#1085;&#1086;&#1089;&#1090;&#1110;.ppt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../&#1087;&#1072;&#1087;&#1082;&#1072;%203%20&#1064;&#1087;&#1072;&#1088;&#1075;&#1072;&#1083;&#1082;&#1080;" TargetMode="External"/><Relationship Id="rId1" Type="http://schemas.openxmlformats.org/officeDocument/2006/relationships/slideLayout" Target="../slideLayouts/slideLayout8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../&#1087;&#1072;&#1087;&#1082;&#1072;%204%20&#1044;&#1086;&#1074;&#1110;&#1076;&#1085;&#1080;&#1082;%20&#1054;.&#1052;.%20&#1056;&#1086;&#1075;&#1072;&#1085;&#1110;&#1085;/&#1044;&#1086;&#1074;&#1110;&#1076;&#1085;&#1080;&#1082;%20&#1054;.&#1052;.&#1056;&#1086;&#1075;&#1072;&#1085;&#1110;&#1085;.docx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../&#1087;&#1072;&#1087;&#1082;&#1072;%206%20&#1058;&#1072;&#1073;&#1083;&#1080;&#1094;&#1110;%20&#1091;&#1089;&#1085;&#1080;&#1093;%20&#1074;&#1087;&#1088;&#1072;&#1074;/&#1058;&#1072;&#1073;&#1083;&#1080;&#1094;&#1110;%20%20&#1091;&#1089;&#1085;&#1080;&#1093;%20&#1074;&#1087;&#1088;&#1072;&#1074;.docx" TargetMode="External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../&#1087;&#1072;&#1087;&#1082;&#1072;%207%20&#1050;&#1083;&#1072;&#1089;&#1090;&#1077;&#1088;&#1080;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../&#1087;&#1072;&#1087;&#1082;&#1072;%205%20&#1052;&#1072;&#1090;&#1077;&#1084;&#1072;&#1090;&#1080;&#1095;&#1085;&#1110;%20&#1089;&#1086;&#1092;&#1110;&#1079;&#1084;&#1080;/&#1052;&#1072;&#1090;&#1077;&#1084;&#1072;&#1090;&#1080;&#1095;&#1085;&#1110;%20&#1089;&#1086;&#1092;&#1110;&#1079;&#1084;&#1080;.docx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../&#1087;&#1072;&#1087;&#1082;&#1072;%208%20&#1055;&#1072;&#1088;&#1072;&#1084;&#1077;&#1090;&#1088;&#1080;%20&#1074;%20&#1083;&#1086;&#1075;&#1072;&#1088;&#1080;&#1092;&#1084;&#1110;&#1095;&#1085;&#1110;&#1081;%20&#1092;&#1091;&#1085;&#1082;&#1094;&#1110;&#1111;/&#1055;&#1072;&#1087;&#1088;&#1072;&#1084;&#1077;&#1090;&#1088;&#1080;%20&#1074;%20&#1083;&#1086;&#1075;&#1072;&#1088;&#1080;&#1092;&#1084;&#1110;&#1095;&#1085;&#1110;&#1081;%20&#1092;&#1091;&#1085;&#1082;&#1094;&#1110;&#1111;.docx" TargetMode="External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8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4.xml"/><Relationship Id="rId5" Type="http://schemas.openxmlformats.org/officeDocument/2006/relationships/hyperlink" Target="../&#1087;&#1072;&#1087;&#1082;&#1072;%209%20&#1056;&#1110;&#1079;&#1085;&#1086;&#1088;&#1110;&#1074;&#1085;&#1077;&#1074;&#1110;%20&#1082;&#1086;&#1085;&#1090;&#1088;&#1086;&#1083;&#1100;&#1085;&#1110;%20&#1088;&#1086;&#1073;&#1086;&#1090;&#1080;/&#1050;&#1086;&#1085;&#1090;&#1088;&#1086;&#1083;&#1100;&#1085;&#1072;%20&#1088;&#1086;&#1073;&#1086;&#1090;&#1072;.docx" TargetMode="Externa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../&#1087;&#1072;&#1087;&#1082;&#1072;%2010%20&#1047;&#1072;&#1076;&#1072;&#1095;&#1072;%20%20&#1045;&#1081;&#1083;&#1077;&#1088;&#1072;/&#1047;&#1072;&#1076;&#1072;&#1095;&#1072;%20&#1045;&#1081;&#1083;&#1077;&#1088;&#1072;.docx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8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xye5e2ZNz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4.xml"/><Relationship Id="rId4" Type="http://schemas.openxmlformats.org/officeDocument/2006/relationships/hyperlink" Target="https://www.youtube.com/watch?v=daImUSXUMGI&amp;index=10&amp;list=PLxlnRRg28lASw1iXFQXW0kllaN-pumc6r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../&#1087;&#1072;&#1087;&#1082;&#1072;%201%20&#1055;&#1088;&#1077;&#1079;&#1077;&#1085;&#1090;&#1072;&#1094;&#1110;&#1111;/&#1051;&#1086;&#1075;&#1072;&#1088;&#1080;&#1092;&#1084;&#1080;%20&#1090;&#1072;%20&#1111;&#1093;%20&#1074;&#1083;&#1072;&#1089;&#1090;&#1080;&#1074;&#1086;&#1089;&#1090;&#1110;..ppt" TargetMode="External"/><Relationship Id="rId1" Type="http://schemas.openxmlformats.org/officeDocument/2006/relationships/slideLayout" Target="../slideLayouts/slideLayout8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eh7MIQQZct4&amp;index=2&amp;list=PLxlnR%20Rg28lASw1iXFQXW0kllaN-pumc6r" TargetMode="External"/><Relationship Id="rId2" Type="http://schemas.openxmlformats.org/officeDocument/2006/relationships/hyperlink" Target="https://www.youtube.com/watch?v=Xcgpi9FkftU&amp;list=PLxlnRRg28lASw1iXFQXW0kllaN-pumc6r" TargetMode="External"/><Relationship Id="rId1" Type="http://schemas.openxmlformats.org/officeDocument/2006/relationships/slideLayout" Target="../slideLayouts/slideLayout84.xml"/><Relationship Id="rId4" Type="http://schemas.openxmlformats.org/officeDocument/2006/relationships/hyperlink" Target="https://www.youtube.com/watch?v=eh7MIQQZct4&amp;index=2&amp;list=PLxlnRRg28lASw1iXFQXW0kllaN-pumc6r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3tGamu1Vv20&amp;index=5&amp;list=PLxlnRRg28lASw1iXFQXW0kllaN-pumc6r" TargetMode="External"/><Relationship Id="rId2" Type="http://schemas.openxmlformats.org/officeDocument/2006/relationships/hyperlink" Target="https://www.youtube.com/watch?v=Y-tpH-7G3rc&amp;list=PLxlnRRg28lASw1iXFQXW0kllaN-pumc6r&amp;index=4" TargetMode="External"/><Relationship Id="rId1" Type="http://schemas.openxmlformats.org/officeDocument/2006/relationships/slideLayout" Target="../slideLayouts/slideLayout84.xml"/><Relationship Id="rId6" Type="http://schemas.openxmlformats.org/officeDocument/2006/relationships/hyperlink" Target="https://www.youtube.com/watch?v=VHUbCFgh3i4&amp;list=PLxlnRRg28lASw1iXFQXW0kllaN-pumc6r&amp;index=8" TargetMode="External"/><Relationship Id="rId5" Type="http://schemas.openxmlformats.org/officeDocument/2006/relationships/hyperlink" Target="https://www.youtube.com/watch?v=H4pxPlLqb7k&amp;list=PLxlnRRg28lASw1iXFQXW0kllaN-pumc6r&amp;index=7" TargetMode="External"/><Relationship Id="rId4" Type="http://schemas.openxmlformats.org/officeDocument/2006/relationships/hyperlink" Target="https://www.youtube.com/watch?v=jyL9tQf05mQ&amp;index=6&amp;list=PLxlnRRg28lASw1iXFQXW0kllaN-pumc6r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3tGamu1Vv20&amp;index=5&amp;list=PLxlnRRg28lASw1iXFQXW0kllaN-pumc6r" TargetMode="External"/><Relationship Id="rId2" Type="http://schemas.openxmlformats.org/officeDocument/2006/relationships/hyperlink" Target="https://www.youtube.com/watch?v=iCpv5HOlWzg&amp;list=PLxlnRRg28lASw1iXFQXW0kllaN-pumc6r&amp;index=9" TargetMode="External"/><Relationship Id="rId1" Type="http://schemas.openxmlformats.org/officeDocument/2006/relationships/slideLayout" Target="../slideLayouts/slideLayout84.xml"/><Relationship Id="rId5" Type="http://schemas.openxmlformats.org/officeDocument/2006/relationships/hyperlink" Target="https://www.youtube.com/watch?v=YKMWKYPGmbM&amp;list=PLxlnRRg28lASw1iXFQXW0kllaN-pumc6r&amp;index=12" TargetMode="External"/><Relationship Id="rId4" Type="http://schemas.openxmlformats.org/officeDocument/2006/relationships/hyperlink" Target="https://www.youtube.com/watch?v=WBkzMXDtkn8&amp;list=PLxlnRRg28lASw1iXFQXW0kllaN-pumc6r&amp;index=1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U0JLHw2EPY" TargetMode="External"/><Relationship Id="rId2" Type="http://schemas.openxmlformats.org/officeDocument/2006/relationships/hyperlink" Target="https://www.youtube.com/watch?v=Zxye5e2ZNzM" TargetMode="External"/><Relationship Id="rId1" Type="http://schemas.openxmlformats.org/officeDocument/2006/relationships/slideLayout" Target="../slideLayouts/slideLayout84.xml"/><Relationship Id="rId5" Type="http://schemas.openxmlformats.org/officeDocument/2006/relationships/hyperlink" Target="https://www.youtube.com/watch?v=UqH682-V4Es" TargetMode="External"/><Relationship Id="rId4" Type="http://schemas.openxmlformats.org/officeDocument/2006/relationships/hyperlink" Target="https://www.youtube.com/watch?v=5ZerSrqgBe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6672"/>
            <a:ext cx="7896457" cy="230832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Методичний</a:t>
            </a: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sz="4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посібник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з теми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«Логарифмічна функція»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2998788"/>
            <a:ext cx="4392612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580112" y="2796541"/>
            <a:ext cx="3259518" cy="37856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Бойко Лариса </a:t>
            </a:r>
            <a:r>
              <a:rPr lang="ru-RU" sz="2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Анатоліївна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, </a:t>
            </a:r>
            <a:r>
              <a:rPr lang="ru-RU" sz="2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вчитель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математики </a:t>
            </a:r>
            <a:r>
              <a:rPr lang="ru-RU" sz="2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вищої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sz="2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категорії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, </a:t>
            </a:r>
            <a:r>
              <a:rPr lang="ru-RU" sz="2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вчитель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-методист;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Можаровська</a:t>
            </a:r>
            <a:r>
              <a:rPr lang="uk-UA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Лідія Іванівна, вчитель  </a:t>
            </a:r>
            <a:r>
              <a:rPr lang="uk-UA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математки</a:t>
            </a:r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uk-UA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першої категорії;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Монастирищенська</a:t>
            </a:r>
            <a:r>
              <a:rPr lang="uk-UA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 спеціалізована школа                   І-ІІІ ст. №5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836712"/>
            <a:ext cx="756084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Логарифмічні рівняння (</a:t>
            </a:r>
            <a:r>
              <a:rPr lang="uk-UA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рівняння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, що зводяться до квадратних та обернені логарифмічні рівняння) </a:t>
            </a:r>
            <a:r>
              <a:rPr lang="uk-UA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  <a:hlinkClick r:id="rId2"/>
              </a:rPr>
              <a:t>https://www.youtube.com/watch?v=PW3io4J47ys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Логарифмічні рівняння (</a:t>
            </a:r>
            <a:r>
              <a:rPr lang="uk-UA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підвищенної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складності) </a:t>
            </a:r>
            <a:r>
              <a:rPr lang="uk-UA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  <a:hlinkClick r:id="rId3"/>
              </a:rPr>
              <a:t>https://www.youtube.com/watch?v=9bGycumCQ_A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Логарифмічні нерівності №1 </a:t>
            </a:r>
            <a:r>
              <a:rPr lang="uk-UA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  <a:hlinkClick r:id="rId4"/>
              </a:rPr>
              <a:t>https://www.youtube.com/watch?v=kUDATyduqVs</a:t>
            </a:r>
            <a:endParaRPr lang="uk-UA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Логарифмічні нерівності №2 </a:t>
            </a:r>
            <a:r>
              <a:rPr lang="uk-UA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  <a:hlinkClick r:id="rId5"/>
              </a:rPr>
              <a:t>https://www.youtube.com/watch?v=geknQTbnDDo</a:t>
            </a:r>
            <a:endParaRPr lang="uk-UA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Логарифмічні нерівності №3  </a:t>
            </a:r>
            <a:r>
              <a:rPr lang="uk-UA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  <a:hlinkClick r:id="rId6"/>
              </a:rPr>
              <a:t>https://www.youtube.com/watch?v=0QPqbjm8LGE</a:t>
            </a:r>
            <a:endParaRPr lang="uk-UA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Похідна </a:t>
            </a:r>
            <a:r>
              <a:rPr lang="uk-UA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показникової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та логарифмічної функції. </a:t>
            </a:r>
            <a:r>
              <a:rPr lang="uk-UA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  <a:hlinkClick r:id="rId7"/>
              </a:rPr>
              <a:t>https://www.youtube.com/watch?v=VxF1rKZv3wE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332656"/>
            <a:ext cx="7344816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При </a:t>
            </a:r>
            <a:r>
              <a:rPr lang="ru-RU" sz="2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вивченні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теми «</a:t>
            </a:r>
            <a:r>
              <a:rPr lang="ru-RU" sz="2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Логарифмічні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sz="2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нерівності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для </a:t>
            </a:r>
            <a:r>
              <a:rPr lang="ru-RU" sz="2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поснення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нового </a:t>
            </a:r>
            <a:r>
              <a:rPr lang="ru-RU" sz="2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матеріалу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sz="2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можна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sz="2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скористатися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  </a:t>
            </a:r>
            <a:r>
              <a:rPr lang="uk-UA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презентацією (папка 1. Презентація «Логарифмічні нерівності</a:t>
            </a:r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»</a:t>
            </a:r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)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773238"/>
            <a:ext cx="5400675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трелка вправо 2">
            <a:hlinkClick r:id="rId3" action="ppaction://hlinkpres?slideindex=1&amp;slidetitle="/>
          </p:cNvPr>
          <p:cNvSpPr/>
          <p:nvPr/>
        </p:nvSpPr>
        <p:spPr>
          <a:xfrm>
            <a:off x="1331913" y="6021388"/>
            <a:ext cx="1079500" cy="5032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6986" y="476672"/>
            <a:ext cx="7741477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Слід відмітити, що з захопленням учні працюють над створенням листів пам'яті або шпаргалок  (папка 3. Шпаргалки).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Такий вид роботи дає можливість вчителю прослідкувати первинне сприйняття інформації.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Для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створення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«шпаргалки»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кожній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групі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учнів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пропонуємо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на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аркуші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паперу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за короткий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проміжок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часу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створити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свій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«шедевр» з чистого листка, будь -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якою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літературою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користуватись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забороняється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. </a:t>
            </a:r>
            <a:endParaRPr lang="ru-RU" dirty="0">
              <a:latin typeface="+mn-lt"/>
              <a:cs typeface="+mn-cs"/>
            </a:endParaRPr>
          </a:p>
        </p:txBody>
      </p:sp>
      <p:sp>
        <p:nvSpPr>
          <p:cNvPr id="3" name="Стрелка вправо 2">
            <a:hlinkClick r:id="rId2" action="ppaction://hlinkfile"/>
          </p:cNvPr>
          <p:cNvSpPr/>
          <p:nvPr/>
        </p:nvSpPr>
        <p:spPr>
          <a:xfrm>
            <a:off x="1476375" y="5805488"/>
            <a:ext cx="1008063" cy="5032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3"/>
          <a:srcRect t="12112" b="12747"/>
          <a:stretch>
            <a:fillRect/>
          </a:stretch>
        </p:blipFill>
        <p:spPr bwMode="auto">
          <a:xfrm>
            <a:off x="2771775" y="2851150"/>
            <a:ext cx="5811838" cy="373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346817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Також під час вивчення матеріалу з даної теми пропонуємо скористатись довідковим матеріалом розробленим Олександром </a:t>
            </a:r>
            <a:r>
              <a:rPr lang="uk-UA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Миколайовичом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uk-UA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Роганіним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в посібнику «Шкільний курс математики. 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Короткий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довідник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» (папка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4.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Довідник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О.М.Роганін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)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2225" y="1831975"/>
            <a:ext cx="3424238" cy="408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трелка вправо 2">
            <a:hlinkClick r:id="rId3" action="ppaction://hlinkfile"/>
          </p:cNvPr>
          <p:cNvSpPr/>
          <p:nvPr/>
        </p:nvSpPr>
        <p:spPr>
          <a:xfrm>
            <a:off x="1042988" y="6049963"/>
            <a:ext cx="1081087" cy="5762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379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899513">
            <a:off x="5461000" y="1855788"/>
            <a:ext cx="2976563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043608" y="513481"/>
            <a:ext cx="7488832" cy="5351337"/>
          </a:xfrm>
          <a:prstGeom prst="rect">
            <a:avLst/>
          </a:prstGeom>
          <a:blipFill rotWithShape="1">
            <a:blip r:embed="rId2"/>
            <a:stretch>
              <a:fillRect l="-651" t="-569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620688"/>
            <a:ext cx="6696744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Систематично для закріплення та повторення вивченого матеріалу  пропонуємо використовувати таблиці усних вправ (папка 6. Таблиці усних вправ).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  <p:sp>
        <p:nvSpPr>
          <p:cNvPr id="3" name="Стрелка вправо 2">
            <a:hlinkClick r:id="rId2" action="ppaction://hlinkfile"/>
          </p:cNvPr>
          <p:cNvSpPr/>
          <p:nvPr/>
        </p:nvSpPr>
        <p:spPr>
          <a:xfrm>
            <a:off x="1187450" y="5876925"/>
            <a:ext cx="863600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5845" name="Picture 5" descr="http://math-teacher.org.ua/wp-content/uploads/2012/01/images-175x1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000240"/>
            <a:ext cx="3000396" cy="3357586"/>
          </a:xfrm>
          <a:prstGeom prst="rect">
            <a:avLst/>
          </a:prstGeom>
          <a:noFill/>
        </p:spPr>
      </p:pic>
      <p:pic>
        <p:nvPicPr>
          <p:cNvPr id="35847" name="Picture 7" descr="http://svitppt.com.ua/images/29/28490/770/img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1643050"/>
            <a:ext cx="4857784" cy="485778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571480"/>
            <a:ext cx="18473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357166"/>
            <a:ext cx="78581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На етапі систематизації , надаємо учням можливість 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вільно</a:t>
            </a:r>
            <a:endParaRPr lang="en-US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  <a:p>
            <a:pPr algn="just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 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і відкрито міркувати з теми, що вивчається. Створюємо кластери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: 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в центрі листка записуємо ключове поняття, від якого 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відходять 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стрілки - промені з’єднуючи 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дане 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слово 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з  іншими 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(папка 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7. Кластери). </a:t>
            </a:r>
            <a:endParaRPr lang="en-US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pic>
        <p:nvPicPr>
          <p:cNvPr id="227330" name="Picture 2" descr="http://upload.wikimedia.org/wikipedia/commons/thumb/a/af/DBSCAN-Illustration.svg/2000px-DBSCAN-Illustration.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000240"/>
            <a:ext cx="8143932" cy="3857652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3" action="ppaction://hlinkfile"/>
          </p:cNvPr>
          <p:cNvSpPr/>
          <p:nvPr/>
        </p:nvSpPr>
        <p:spPr>
          <a:xfrm>
            <a:off x="1214414" y="6143644"/>
            <a:ext cx="1357322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764704"/>
            <a:ext cx="3384376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Для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учнів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класів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з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поглибленим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вивченням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математики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рекомендуємо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розгадування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математичних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софізмів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,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добірку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яких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промонуємо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розглянути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на уроках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працюючи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в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групах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.                     (папка 5.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Математичні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софізми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).</a:t>
            </a:r>
          </a:p>
        </p:txBody>
      </p:sp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569913"/>
            <a:ext cx="4059238" cy="56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трелка вправо 2">
            <a:hlinkClick r:id="rId3" action="ppaction://hlinkfile"/>
          </p:cNvPr>
          <p:cNvSpPr/>
          <p:nvPr/>
        </p:nvSpPr>
        <p:spPr>
          <a:xfrm>
            <a:off x="1258888" y="5876925"/>
            <a:ext cx="1081087" cy="5048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14290"/>
            <a:ext cx="7929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 вивчені цієї теми  у класах з поглибленим вивченням математики пропонується за програмою розглянути розв’язування вправ з параметрами.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Надаємо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учням зразки розв’язування таких вправ. (папка 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8. Параметри в логарифмічній функції )</a:t>
            </a:r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7890" name="Picture 2" descr="http://or-gr2005.narod.ru/grafik/sod/grafik/grafik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785926"/>
            <a:ext cx="7858180" cy="3786214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file"/>
          </p:cNvPr>
          <p:cNvSpPr/>
          <p:nvPr/>
        </p:nvSpPr>
        <p:spPr>
          <a:xfrm>
            <a:off x="1043608" y="5908640"/>
            <a:ext cx="1571636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214291"/>
            <a:ext cx="8001056" cy="14773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Під час контролю рівня 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засвоєння 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знань при 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проведенні 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самостійних 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та 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контрольних 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робіт 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використовуємо 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диференційовані 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типи завдань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папка 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9. Різнорівневі контрольні роботи).</a:t>
            </a:r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uk-UA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28354" name="Picture 2" descr="http://balka-book.com/files/store_apendix_big13256_18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1379907"/>
            <a:ext cx="2714644" cy="4143404"/>
          </a:xfrm>
          <a:prstGeom prst="rect">
            <a:avLst/>
          </a:prstGeom>
          <a:noFill/>
        </p:spPr>
      </p:pic>
      <p:pic>
        <p:nvPicPr>
          <p:cNvPr id="228356" name="Picture 4" descr="http://matematuka.inf.ua/zno/1001_variant_2/1001_var_2_tu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6729" y="1772816"/>
            <a:ext cx="2428892" cy="3357586"/>
          </a:xfrm>
          <a:prstGeom prst="rect">
            <a:avLst/>
          </a:prstGeom>
          <a:noFill/>
        </p:spPr>
      </p:pic>
      <p:pic>
        <p:nvPicPr>
          <p:cNvPr id="228358" name="Picture 6" descr="http://edu-lib.net/wp-content/uploads/2011/07/Zaharijchenko_1001var_10kl-205x3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62350" y="1484784"/>
            <a:ext cx="2500330" cy="3429024"/>
          </a:xfrm>
          <a:prstGeom prst="rect">
            <a:avLst/>
          </a:prstGeom>
          <a:noFill/>
        </p:spPr>
      </p:pic>
      <p:sp>
        <p:nvSpPr>
          <p:cNvPr id="6" name="Стрелка вправо 5">
            <a:hlinkClick r:id="rId5" action="ppaction://hlinkfile"/>
          </p:cNvPr>
          <p:cNvSpPr/>
          <p:nvPr/>
        </p:nvSpPr>
        <p:spPr>
          <a:xfrm>
            <a:off x="1357290" y="607220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1920" y="47667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« Каждый учитель строит себе собственную школу, подбирая для себя у всех предшественников то, что нужно именно ему.»                                                                           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Ш.Амонашвили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.</a:t>
            </a: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614488"/>
            <a:ext cx="5021262" cy="474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Box 90"/>
          <p:cNvSpPr txBox="1"/>
          <p:nvPr/>
        </p:nvSpPr>
        <p:spPr>
          <a:xfrm>
            <a:off x="857224" y="285728"/>
            <a:ext cx="8001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лід згадати при поясненні теми “Логарифмічна функція” в класах з поглибленим вивченням математики задачу великого Л. Ейлера. (папка 10. Задачі Ейлера)</a:t>
            </a:r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29467" name="Picture 91" descr="http://kgu.ru/5b/euler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1214422"/>
            <a:ext cx="4429156" cy="4867282"/>
          </a:xfrm>
          <a:prstGeom prst="rect">
            <a:avLst/>
          </a:prstGeom>
          <a:noFill/>
        </p:spPr>
      </p:pic>
      <p:sp>
        <p:nvSpPr>
          <p:cNvPr id="93" name="Стрелка вправо 92">
            <a:hlinkClick r:id="rId3" action="ppaction://hlinkfile"/>
          </p:cNvPr>
          <p:cNvSpPr/>
          <p:nvPr/>
        </p:nvSpPr>
        <p:spPr>
          <a:xfrm>
            <a:off x="1714480" y="5786454"/>
            <a:ext cx="1357322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29469" name="Picture 93" descr="http://matematuka.inf.ua/konkurs/kushnir_masterpieces/kushnir_1tu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1357298"/>
            <a:ext cx="3009900" cy="437197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285728"/>
            <a:ext cx="7643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Доцільно також познайомити учнів класів з 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поглибленим 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вивченням математики з нерівністю Єнсена . </a:t>
            </a:r>
          </a:p>
        </p:txBody>
      </p:sp>
      <p:pic>
        <p:nvPicPr>
          <p:cNvPr id="230402" name="Picture 2" descr="http://www.math.md/school/krujok/inegr/ineg51x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5443" y="1268760"/>
            <a:ext cx="7072362" cy="450059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5445224"/>
            <a:ext cx="7410709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«Людина, що не знає нічого, може навчитись; справа тільки в тому, щоб запалити в ній бажання вчитись» </a:t>
            </a:r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 Д. Дідро</a:t>
            </a:r>
            <a:r>
              <a:rPr lang="uk-UA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)</a:t>
            </a:r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1" t="1676" r="2553" b="1807"/>
          <a:stretch/>
        </p:blipFill>
        <p:spPr bwMode="auto">
          <a:xfrm>
            <a:off x="971600" y="476672"/>
            <a:ext cx="3384376" cy="4501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356" y="692696"/>
            <a:ext cx="3837806" cy="3837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5363" y="476672"/>
            <a:ext cx="561897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Список </a:t>
            </a:r>
            <a:r>
              <a:rPr lang="ru-RU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використаних</a:t>
            </a:r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джерел</a:t>
            </a:r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928670"/>
            <a:ext cx="8215370" cy="680186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</a:t>
            </a:r>
            <a:r>
              <a:rPr lang="uk-UA" sz="1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.Програма</a:t>
            </a:r>
            <a:r>
              <a:rPr lang="uk-UA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для загальноосвітніх навчальних закладів  10-11  класи . Математика. Рівень стандарту. Академічний рівень. </a:t>
            </a:r>
            <a:r>
              <a:rPr lang="uk-UA" sz="1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Профіль-ний</a:t>
            </a:r>
            <a:r>
              <a:rPr lang="uk-UA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uk-UA" sz="1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рівень.-</a:t>
            </a:r>
            <a:r>
              <a:rPr lang="uk-UA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К.,2010. -111 с.</a:t>
            </a:r>
          </a:p>
          <a:p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2.Алгебра 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 початки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аналізу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Геометрія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11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клас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зошит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для </a:t>
            </a:r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поточного 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та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тематичного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оцінювання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/ О.І. Каплун.- Х. : ПЕТ, 2013</a:t>
            </a:r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.-136с</a:t>
            </a:r>
            <a:endParaRPr lang="ru-RU" sz="1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</a:t>
            </a:r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Апостолова Галина,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Ясінський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Василь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Перші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зустрічі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параметрами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– К.: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Факти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2004.-316 с</a:t>
            </a:r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</a:p>
          <a:p>
            <a:r>
              <a:rPr lang="uk-UA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4.Відео уроки вчителя </a:t>
            </a:r>
            <a:r>
              <a:rPr lang="uk-UA" sz="1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Попель</a:t>
            </a:r>
            <a:r>
              <a:rPr lang="uk-UA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С. </a:t>
            </a:r>
            <a:r>
              <a:rPr lang="en-US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[</a:t>
            </a:r>
            <a:r>
              <a:rPr lang="uk-UA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Електронний ресурс</a:t>
            </a:r>
            <a:r>
              <a:rPr lang="en-US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]</a:t>
            </a:r>
            <a:r>
              <a:rPr lang="uk-UA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- Режим доступу </a:t>
            </a:r>
            <a:r>
              <a:rPr lang="uk-UA" sz="1600" b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3"/>
              </a:rPr>
              <a:t>https://www.youtube.com/watch?v=Zxye5e2ZNzM</a:t>
            </a:r>
            <a:r>
              <a:rPr lang="uk-UA" sz="1600" b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(електронні джерела)</a:t>
            </a:r>
            <a:endParaRPr lang="uk-UA" sz="1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5. </a:t>
            </a:r>
            <a:r>
              <a:rPr lang="ru-RU" sz="1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Конфорович</a:t>
            </a:r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А. Г. Математические софизмы и </a:t>
            </a:r>
            <a:r>
              <a:rPr lang="ru-RU" sz="1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парадоксы.-К</a:t>
            </a:r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.: Рад. школа,1983 – 208 с.</a:t>
            </a:r>
          </a:p>
          <a:p>
            <a:r>
              <a:rPr lang="uk-UA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6. </a:t>
            </a:r>
            <a:r>
              <a:rPr lang="uk-UA" sz="1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Обреимов</a:t>
            </a:r>
            <a:r>
              <a:rPr lang="uk-UA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В.И. </a:t>
            </a:r>
            <a:r>
              <a:rPr lang="uk-UA" sz="1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Математические</a:t>
            </a:r>
            <a:r>
              <a:rPr lang="uk-UA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uk-UA" sz="1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софизм</a:t>
            </a:r>
            <a:r>
              <a:rPr lang="ru-RU" sz="1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ы</a:t>
            </a:r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2-е изд. Петербург, изд. Ф.Павленкова, 1889. – 79 с.</a:t>
            </a:r>
            <a:endParaRPr lang="ru-RU" sz="1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7.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Повний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курс математики в тестах / Ю.О.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Захарійченко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О.В.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Школьний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Л.І.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Захарійченко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О.В.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Школьна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– Х.: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Видавництво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«Ранок», 2011. -496 с</a:t>
            </a:r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  <a:endParaRPr lang="uk-UA" sz="1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uk-UA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uk-UA" sz="1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.Репетиторська</a:t>
            </a:r>
            <a:r>
              <a:rPr lang="uk-UA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 Школа </a:t>
            </a:r>
            <a:r>
              <a:rPr lang="uk-UA" sz="1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“Буки”</a:t>
            </a:r>
            <a:r>
              <a:rPr lang="uk-UA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uk-UA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Електронний ресурс</a:t>
            </a:r>
            <a:r>
              <a:rPr lang="en-US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uk-UA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, - Режим доступу </a:t>
            </a:r>
            <a:r>
              <a:rPr lang="en-US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4"/>
              </a:rPr>
              <a:t>https://www.youtube.com/watch?v=daImUSXUMGI&amp;index=10&amp;list=PLxlnRRg28lASw1iXFQXW0kllaN-pumc6r</a:t>
            </a:r>
            <a:r>
              <a:rPr lang="uk-UA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(електронні джерела)</a:t>
            </a:r>
          </a:p>
          <a:p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9. </a:t>
            </a:r>
            <a:r>
              <a:rPr lang="ru-RU" sz="1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Роган</a:t>
            </a:r>
            <a:r>
              <a:rPr lang="uk-UA" sz="1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ін</a:t>
            </a:r>
            <a:r>
              <a:rPr lang="uk-UA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О.М. Шкільний курс математики: Короткий довідник. – Х.:Факти,2005.- 144с.</a:t>
            </a:r>
          </a:p>
          <a:p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10.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Структуровані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1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завдання</a:t>
            </a:r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-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нове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 ЗНО./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Ю.О.Захарійченко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В.К.Репета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В.В.Карпік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І.С.Маркова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/- журнал «Математика в школах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України</a:t>
            </a:r>
            <a:r>
              <a:rPr lang="ru-RU" sz="1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 № 7-8 2014 </a:t>
            </a:r>
            <a:r>
              <a:rPr lang="ru-RU" sz="1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рік</a:t>
            </a:r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  <a:endParaRPr lang="uk-UA" sz="1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uk-UA" sz="16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endParaRPr lang="uk-UA" sz="16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229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/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99901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332656"/>
            <a:ext cx="8064896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Таблиця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розподілу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вимог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з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урахуванням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різних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рівнів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викладання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теми «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Логарифмічна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функція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»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11188" y="1303338"/>
          <a:ext cx="8208912" cy="52546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2997"/>
                <a:gridCol w="1003232"/>
                <a:gridCol w="6112683"/>
              </a:tblGrid>
              <a:tr h="36780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>
                          <a:effectLst/>
                        </a:rPr>
                        <a:t>Рівні</a:t>
                      </a:r>
                      <a:endParaRPr lang="ru-RU" sz="105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328" marR="323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>
                          <a:effectLst/>
                        </a:rPr>
                        <a:t>К-сть</a:t>
                      </a:r>
                      <a:endParaRPr lang="ru-RU" sz="1050" b="1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>
                          <a:effectLst/>
                        </a:rPr>
                        <a:t>годин </a:t>
                      </a:r>
                      <a:endParaRPr lang="ru-RU" sz="105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328" marR="323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>
                          <a:effectLst/>
                        </a:rPr>
                        <a:t>Державні вимоги до рівня загальноосвітньої підготовки учнів (навчальні досягнення учнів)</a:t>
                      </a:r>
                      <a:endParaRPr lang="ru-RU" sz="105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328" marR="32328" marT="0" marB="0"/>
                </a:tc>
              </a:tr>
              <a:tr h="85399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 dirty="0" smtClean="0">
                          <a:effectLst/>
                        </a:rPr>
                        <a:t>Стандарту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328" marR="32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>
                          <a:effectLst/>
                        </a:rPr>
                        <a:t>8</a:t>
                      </a:r>
                      <a:endParaRPr lang="ru-RU" sz="105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328" marR="323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 u="sng">
                          <a:effectLst/>
                        </a:rPr>
                        <a:t>Розпізнає і будує</a:t>
                      </a:r>
                      <a:r>
                        <a:rPr lang="uk-UA" sz="1050" b="1">
                          <a:effectLst/>
                        </a:rPr>
                        <a:t> графік логарифмічної функції і на ньому ілюструє властивості функції.</a:t>
                      </a:r>
                      <a:endParaRPr lang="ru-RU" sz="1050" b="1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 u="sng">
                          <a:effectLst/>
                        </a:rPr>
                        <a:t>Застосовує</a:t>
                      </a:r>
                      <a:r>
                        <a:rPr lang="uk-UA" sz="1050" b="1">
                          <a:effectLst/>
                        </a:rPr>
                        <a:t> логарифмічну функцію до опису найпростіших реальних процесів.</a:t>
                      </a:r>
                      <a:endParaRPr lang="ru-RU" sz="1050" b="1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 u="sng">
                          <a:effectLst/>
                        </a:rPr>
                        <a:t>Розв’язує </a:t>
                      </a:r>
                      <a:r>
                        <a:rPr lang="uk-UA" sz="1050" b="1">
                          <a:effectLst/>
                        </a:rPr>
                        <a:t>найпростіші логарифмічні рівняння і нерівності.</a:t>
                      </a:r>
                      <a:endParaRPr lang="ru-RU" sz="105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328" marR="32328" marT="0" marB="0"/>
                </a:tc>
              </a:tr>
              <a:tr h="104028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>
                          <a:effectLst/>
                        </a:rPr>
                        <a:t>Академічний</a:t>
                      </a:r>
                      <a:endParaRPr lang="ru-RU" sz="105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328" marR="32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>
                          <a:effectLst/>
                        </a:rPr>
                        <a:t>11</a:t>
                      </a:r>
                      <a:endParaRPr lang="ru-RU" sz="105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328" marR="323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 i="1" u="sng" dirty="0">
                          <a:effectLst/>
                        </a:rPr>
                        <a:t>Формулює </a:t>
                      </a:r>
                      <a:r>
                        <a:rPr lang="uk-UA" sz="1050" b="1" i="1" dirty="0">
                          <a:effectLst/>
                        </a:rPr>
                        <a:t>властивості логарифмів та логарифмічної функції.</a:t>
                      </a:r>
                      <a:endParaRPr lang="ru-RU" sz="1050" b="1" i="1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 u="sng" dirty="0">
                          <a:effectLst/>
                        </a:rPr>
                        <a:t>Будує</a:t>
                      </a:r>
                      <a:r>
                        <a:rPr lang="uk-UA" sz="1050" b="1" dirty="0">
                          <a:effectLst/>
                        </a:rPr>
                        <a:t> графіки логарифмічних функцій і на них ілюструє властивості функцій.</a:t>
                      </a:r>
                      <a:endParaRPr lang="ru-RU" sz="1050" b="1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 i="1" u="sng" dirty="0">
                          <a:effectLst/>
                        </a:rPr>
                        <a:t>Перетворює</a:t>
                      </a:r>
                      <a:r>
                        <a:rPr lang="uk-UA" sz="1050" b="1" i="1" dirty="0">
                          <a:effectLst/>
                        </a:rPr>
                        <a:t> нескладні логарифмічні вирази.</a:t>
                      </a:r>
                      <a:endParaRPr lang="ru-RU" sz="1050" b="1" i="1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 u="sng" dirty="0">
                          <a:effectLst/>
                        </a:rPr>
                        <a:t>Розв’язує </a:t>
                      </a:r>
                      <a:r>
                        <a:rPr lang="uk-UA" sz="1050" b="1" i="1" dirty="0">
                          <a:effectLst/>
                        </a:rPr>
                        <a:t>нескладні</a:t>
                      </a:r>
                      <a:r>
                        <a:rPr lang="uk-UA" sz="1050" b="1" dirty="0">
                          <a:effectLst/>
                        </a:rPr>
                        <a:t> логарифмічні рівняння і нерівності.</a:t>
                      </a:r>
                      <a:r>
                        <a:rPr lang="uk-UA" sz="1050" b="1" u="sng" dirty="0">
                          <a:effectLst/>
                        </a:rPr>
                        <a:t> 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328" marR="32328" marT="0" marB="0"/>
                </a:tc>
              </a:tr>
              <a:tr h="13870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>
                          <a:effectLst/>
                        </a:rPr>
                        <a:t>Профільний</a:t>
                      </a:r>
                      <a:endParaRPr lang="ru-RU" sz="105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328" marR="32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>
                          <a:effectLst/>
                        </a:rPr>
                        <a:t>12</a:t>
                      </a:r>
                      <a:endParaRPr lang="ru-RU" sz="105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328" marR="323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 u="sng" dirty="0">
                          <a:effectLst/>
                        </a:rPr>
                        <a:t>Формулює</a:t>
                      </a:r>
                      <a:r>
                        <a:rPr lang="uk-UA" sz="1050" b="1" dirty="0">
                          <a:effectLst/>
                        </a:rPr>
                        <a:t> означення та властивості логарифмічної функції; означення логарифму та його властивостей.</a:t>
                      </a:r>
                      <a:endParaRPr lang="ru-RU" sz="1050" b="1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 u="sng" dirty="0">
                          <a:effectLst/>
                        </a:rPr>
                        <a:t>Будує</a:t>
                      </a:r>
                      <a:r>
                        <a:rPr lang="uk-UA" sz="1050" b="1" dirty="0">
                          <a:effectLst/>
                        </a:rPr>
                        <a:t> графіки логарифмічних функцій.</a:t>
                      </a:r>
                      <a:endParaRPr lang="ru-RU" sz="1050" b="1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 u="sng" dirty="0">
                          <a:effectLst/>
                        </a:rPr>
                        <a:t>Перетворює</a:t>
                      </a:r>
                      <a:r>
                        <a:rPr lang="uk-UA" sz="1050" b="1" dirty="0">
                          <a:effectLst/>
                        </a:rPr>
                        <a:t> вирази, які містять логарифми.</a:t>
                      </a:r>
                      <a:endParaRPr lang="ru-RU" sz="1050" b="1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 i="1" u="sng" dirty="0">
                          <a:effectLst/>
                        </a:rPr>
                        <a:t>Знаходить</a:t>
                      </a:r>
                      <a:r>
                        <a:rPr lang="uk-UA" sz="1050" b="1" i="1" dirty="0">
                          <a:effectLst/>
                        </a:rPr>
                        <a:t> похідні логарифмічних функцій і застосовує їх до дослідження цих функцій.</a:t>
                      </a:r>
                      <a:endParaRPr lang="ru-RU" sz="1050" b="1" i="1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 u="sng" dirty="0">
                          <a:effectLst/>
                        </a:rPr>
                        <a:t>Розв’язує </a:t>
                      </a:r>
                      <a:r>
                        <a:rPr lang="uk-UA" sz="1050" b="1" dirty="0">
                          <a:effectLst/>
                        </a:rPr>
                        <a:t>логарифмічні рівняння і нерівності та </a:t>
                      </a:r>
                      <a:r>
                        <a:rPr lang="uk-UA" sz="1050" b="1" i="1" dirty="0">
                          <a:effectLst/>
                        </a:rPr>
                        <a:t>їх системи, зокрема з параметрами.</a:t>
                      </a:r>
                      <a:endParaRPr lang="ru-RU" sz="105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328" marR="32328" marT="0" marB="0"/>
                </a:tc>
              </a:tr>
              <a:tr h="13870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>
                          <a:effectLst/>
                        </a:rPr>
                        <a:t>Поглиблений</a:t>
                      </a:r>
                      <a:endParaRPr lang="ru-RU" sz="105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328" marR="32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>
                          <a:effectLst/>
                        </a:rPr>
                        <a:t>15</a:t>
                      </a:r>
                      <a:endParaRPr lang="ru-RU" sz="105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328" marR="323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 dirty="0">
                          <a:effectLst/>
                        </a:rPr>
                        <a:t>Формулює означення логарифмічної функції та її властивості; означення логарифму та його властивості</a:t>
                      </a:r>
                      <a:endParaRPr lang="ru-RU" sz="1050" b="1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 u="sng" dirty="0">
                          <a:effectLst/>
                        </a:rPr>
                        <a:t>Будує</a:t>
                      </a:r>
                      <a:r>
                        <a:rPr lang="uk-UA" sz="1050" b="1" dirty="0">
                          <a:effectLst/>
                        </a:rPr>
                        <a:t> графіки логарифмічних функцій.</a:t>
                      </a:r>
                      <a:endParaRPr lang="ru-RU" sz="1050" b="1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 u="sng" dirty="0">
                          <a:effectLst/>
                        </a:rPr>
                        <a:t>Перетворює</a:t>
                      </a:r>
                      <a:r>
                        <a:rPr lang="uk-UA" sz="1050" b="1" dirty="0">
                          <a:effectLst/>
                        </a:rPr>
                        <a:t> вирази, які містять логарифми.</a:t>
                      </a:r>
                      <a:endParaRPr lang="ru-RU" sz="1050" b="1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 u="sng" dirty="0">
                          <a:effectLst/>
                        </a:rPr>
                        <a:t>Знаходить</a:t>
                      </a:r>
                      <a:r>
                        <a:rPr lang="uk-UA" sz="1050" b="1" dirty="0">
                          <a:effectLst/>
                        </a:rPr>
                        <a:t> похідні логарифмічних функцій і застосовує їх до дослідження цих функцій.</a:t>
                      </a:r>
                      <a:endParaRPr lang="ru-RU" sz="1050" b="1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50" b="1" u="sng" dirty="0">
                          <a:effectLst/>
                        </a:rPr>
                        <a:t>Розв’язує </a:t>
                      </a:r>
                      <a:r>
                        <a:rPr lang="uk-UA" sz="1050" b="1" dirty="0">
                          <a:effectLst/>
                        </a:rPr>
                        <a:t>логарифмічні рівняння і нерівності та їх системи,зокрема з параметрами.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328" marR="32328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259632" y="836712"/>
            <a:ext cx="7200800" cy="4770537"/>
          </a:xfrm>
          <a:prstGeom prst="rect">
            <a:avLst/>
          </a:prstGeom>
          <a:blipFill rotWithShape="1">
            <a:blip r:embed="rId2"/>
            <a:stretch>
              <a:fillRect l="-762" t="-639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548680"/>
            <a:ext cx="7254552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Можливо в класі знайдуться учні які запропонують графічний метод розв’язання. Але, врешті решт, вони погоджуються, що цей спосіб розв’язання не дає точних розв’язків, тому пропонуємо знайти інші способи.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Можна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скористатись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, в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залежності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від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підготовки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класу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,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грою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«Дублер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починає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діяти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» [Журнал «Математика в школах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України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», №32, 2012 р.,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ст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13], яка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полягає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в тому,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що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пояснення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проводить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учень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,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або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група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учнів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. Для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цього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учням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пропонуємо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створити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свої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призентації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або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використати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призентацію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підготовлену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вчителем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(папка 1.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Презентація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«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Логарифми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та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їх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властивості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»).</a:t>
            </a:r>
          </a:p>
        </p:txBody>
      </p:sp>
      <p:sp>
        <p:nvSpPr>
          <p:cNvPr id="3" name="Стрелка вправо 2">
            <a:hlinkClick r:id="rId2" action="ppaction://hlinkpres?slideindex=1&amp;slidetitle="/>
          </p:cNvPr>
          <p:cNvSpPr/>
          <p:nvPr/>
        </p:nvSpPr>
        <p:spPr>
          <a:xfrm>
            <a:off x="1258888" y="5805488"/>
            <a:ext cx="936625" cy="5032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548680"/>
            <a:ext cx="7704856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Для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вивчення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та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засвоєння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матеріалу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на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наступних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уроках з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цієї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теми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використовуємо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в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класі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та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пропонуємо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використати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при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виконанні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домашніх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завданнь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серію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відео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уроків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І.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Матеріали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розроблені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«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Репетиторською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Школою «Буки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»»    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(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byki.kie</a:t>
            </a:r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v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.</a:t>
            </a:r>
            <a:r>
              <a:rPr lang="en-US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ua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Перетворення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логарифмів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№1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Підготовка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до ЗНО 2013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  <a:hlinkClick r:id="rId2"/>
              </a:rPr>
              <a:t>https://www.youtube.com/watch?v=Xcgpi9FkftU&amp;list=PLxlnRRg28lASw1iXFQXW0kllaN-pumc6r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Перетворення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логарифмів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№2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Підготовка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до ЗНО 2013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  <a:hlinkClick r:id="rId3"/>
              </a:rPr>
              <a:t>https://www.youtube.com/watch?v=eh7MIQQZct4&amp;index=2&amp;list=PLxlnR Rg28lASw1iXFQXW0kllaN-pumc6r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Перетворення логарифмів №3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Підготовка до ЗНО 2013 </a:t>
            </a:r>
            <a:r>
              <a:rPr lang="uk-UA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  <a:hlinkClick r:id="rId4"/>
              </a:rPr>
              <a:t>https://www.youtube.com/watch?v=eh7MIQQZct4&amp;index=2&amp;list=PLxlnRRg28lASw1iXFQXW0kllaN-pumc6r</a:t>
            </a: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32132" y="692696"/>
            <a:ext cx="7632848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Логарифмічні рівняння №1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  <a:hlinkClick r:id="rId2"/>
              </a:rPr>
              <a:t>https://www.youtube.com/watch?v=Y-tpH-7G3rc&amp;list=PLxlnRRg28lASw1iXFQXW0kllaN-pumc6r&amp;index=4</a:t>
            </a:r>
            <a:endParaRPr lang="uk-UA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Логарифмічні рівняння №2 </a:t>
            </a:r>
            <a:r>
              <a:rPr lang="uk-UA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  <a:hlinkClick r:id="rId3"/>
              </a:rPr>
              <a:t>https://www.youtube.com/watch?v=3tGamu1Vv20&amp;index=5&amp;list=PLxlnRRg28lASw1iXFQXW0kllaN-pumc6r</a:t>
            </a:r>
            <a:endParaRPr lang="uk-UA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Логарифмічні рівняння №3 </a:t>
            </a:r>
            <a:r>
              <a:rPr lang="uk-UA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  <a:hlinkClick r:id="rId4"/>
              </a:rPr>
              <a:t>https://www.youtube.com/watch?v=jyL9tQf05mQ&amp;index=6&amp;list=PLxlnRRg28lASw1iXFQXW0kllaN-pumc6r</a:t>
            </a:r>
            <a:endParaRPr lang="uk-UA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Логарифмічні рівняння №4 </a:t>
            </a:r>
            <a:r>
              <a:rPr lang="uk-UA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  <a:hlinkClick r:id="rId5"/>
              </a:rPr>
              <a:t>https://www.youtube.com/watch?v=H4pxPlLqb7k&amp;list=PLxlnRRg28lASw1iXFQXW0kllaN-pumc6r&amp;index=7</a:t>
            </a:r>
            <a:endParaRPr lang="uk-UA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Логарифмічні рівняння №5 </a:t>
            </a:r>
            <a:r>
              <a:rPr lang="uk-UA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  <a:hlinkClick r:id="rId6"/>
              </a:rPr>
              <a:t>https://www.youtube.com/watch?v=VHUbCFgh3i4&amp;list=PLxlnRRg28lASw1iXFQXW0kllaN-pumc6r&amp;index=8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340768"/>
            <a:ext cx="792088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Логарифмічні нерівності №1 </a:t>
            </a:r>
            <a:r>
              <a:rPr lang="uk-UA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  <a:hlinkClick r:id="rId2"/>
              </a:rPr>
              <a:t>https://www.youtube.com/watch?v=iCpv5HOlWzg&amp;list=PLxlnRRg28lASw1iXFQXW0kllaN-pumc6r&amp;index=9</a:t>
            </a:r>
            <a:endParaRPr lang="uk-UA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Логарифмічні нерівності №2 </a:t>
            </a:r>
            <a:r>
              <a:rPr lang="uk-UA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  <a:hlinkClick r:id="rId3"/>
              </a:rPr>
              <a:t>https://www.youtube.com/watch?v=3tGamu1Vv20&amp;index=5&amp;list=PLxlnRRg28lASw1iXFQXW0kllaN-pumc6r</a:t>
            </a:r>
            <a:endParaRPr lang="uk-UA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Логарифмічні нерівності №3 </a:t>
            </a:r>
            <a:r>
              <a:rPr lang="uk-UA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  <a:hlinkClick r:id="rId4"/>
              </a:rPr>
              <a:t>https://www.youtube.com/watch?v=WBkzMXDtkn8&amp;list=PLxlnRRg28lASw1iXFQXW0kllaN-pumc6r&amp;index=11</a:t>
            </a:r>
            <a:endParaRPr lang="uk-UA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Логарифмічні нерівності №4 </a:t>
            </a:r>
            <a:r>
              <a:rPr lang="uk-UA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  <a:hlinkClick r:id="rId5"/>
              </a:rPr>
              <a:t>https://www.youtube.com/watch?v=YKMWKYPGmbM&amp;list=PLxlnRRg28lASw1iXFQXW0kllaN-pumc6r&amp;index=12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124744"/>
            <a:ext cx="7848872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ІІ. Матеріали відео - уроків, розроблені вчителем </a:t>
            </a:r>
            <a:r>
              <a:rPr lang="uk-UA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Вишнівчицької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ЗОШ І-ІІІ ступенів Теребовлянського району, Тернопільської області Світланою </a:t>
            </a:r>
            <a:r>
              <a:rPr lang="uk-UA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Попель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.</a:t>
            </a:r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(</a:t>
            </a:r>
            <a:r>
              <a:rPr lang="en-US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папка</a:t>
            </a:r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2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. </a:t>
            </a:r>
            <a:r>
              <a:rPr lang="uk-UA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Відеоуроки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Світлани </a:t>
            </a:r>
            <a:r>
              <a:rPr lang="uk-UA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Попель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)</a:t>
            </a:r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Розвязування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вправ. Логарифмічна функція. </a:t>
            </a:r>
            <a:r>
              <a:rPr lang="uk-UA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  <a:hlinkClick r:id="rId2"/>
              </a:rPr>
              <a:t>https://www.youtube.com/watch?v=Zxye5e2ZNzM</a:t>
            </a:r>
            <a:endParaRPr lang="uk-UA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Логарифмічна функція, її властивості і графіки. </a:t>
            </a:r>
            <a:r>
              <a:rPr lang="uk-UA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  <a:hlinkClick r:id="rId3"/>
              </a:rPr>
              <a:t>https://www.youtube.com/watch?v=YU0JLHw2EPY</a:t>
            </a:r>
            <a:endParaRPr lang="uk-UA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Логарифмічні рівняння (найпростіші) </a:t>
            </a:r>
            <a:r>
              <a:rPr lang="uk-UA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  <a:hlinkClick r:id="rId4"/>
              </a:rPr>
              <a:t>https://www.youtube.com/watch?v=5ZerSrqgBes</a:t>
            </a:r>
            <a:endParaRPr lang="uk-UA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Логарифмічні рівняння (жива </a:t>
            </a:r>
            <a:r>
              <a:rPr lang="uk-UA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відеопрезентація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) </a:t>
            </a:r>
            <a:r>
              <a:rPr lang="uk-UA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  <a:hlinkClick r:id="rId5"/>
              </a:rPr>
              <a:t>https://www.youtube.com/watch?v=UqH682-V4Es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етодичний посібник  з теми  Логарифмічна функція">
  <a:themeElements>
    <a:clrScheme name="">
      <a:dk1>
        <a:srgbClr val="000000"/>
      </a:dk1>
      <a:lt1>
        <a:srgbClr val="97E183"/>
      </a:lt1>
      <a:dk2>
        <a:srgbClr val="1C1C1C"/>
      </a:dk2>
      <a:lt2>
        <a:srgbClr val="4D4D4D"/>
      </a:lt2>
      <a:accent1>
        <a:srgbClr val="0066FF"/>
      </a:accent1>
      <a:accent2>
        <a:srgbClr val="99FF99"/>
      </a:accent2>
      <a:accent3>
        <a:srgbClr val="C9EEC1"/>
      </a:accent3>
      <a:accent4>
        <a:srgbClr val="000000"/>
      </a:accent4>
      <a:accent5>
        <a:srgbClr val="AAB8FF"/>
      </a:accent5>
      <a:accent6>
        <a:srgbClr val="8AE78A"/>
      </a:accent6>
      <a:hlink>
        <a:srgbClr val="E14C33"/>
      </a:hlink>
      <a:folHlink>
        <a:srgbClr val="FFCC66"/>
      </a:folHlink>
    </a:clrScheme>
    <a:fontScheme name="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4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5_Оформление по умолчанию">
  <a:themeElements>
    <a:clrScheme name="2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6_Оформление по умолчанию">
  <a:themeElements>
    <a:clrScheme name="3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ео равнина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Оформление по умолчанию">
  <a:themeElements>
    <a:clrScheme name="2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Оформление по умолчанию">
  <a:themeElements>
    <a:clrScheme name="3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colormaster">
  <a:themeElements>
    <a:clrScheme name="">
      <a:dk1>
        <a:srgbClr val="000000"/>
      </a:dk1>
      <a:lt1>
        <a:srgbClr val="97E183"/>
      </a:lt1>
      <a:dk2>
        <a:srgbClr val="1C1C1C"/>
      </a:dk2>
      <a:lt2>
        <a:srgbClr val="4D4D4D"/>
      </a:lt2>
      <a:accent1>
        <a:srgbClr val="0066FF"/>
      </a:accent1>
      <a:accent2>
        <a:srgbClr val="99FF99"/>
      </a:accent2>
      <a:accent3>
        <a:srgbClr val="C9EEC1"/>
      </a:accent3>
      <a:accent4>
        <a:srgbClr val="000000"/>
      </a:accent4>
      <a:accent5>
        <a:srgbClr val="AAB8FF"/>
      </a:accent5>
      <a:accent6>
        <a:srgbClr val="8AE78A"/>
      </a:accent6>
      <a:hlink>
        <a:srgbClr val="E14C33"/>
      </a:hlink>
      <a:folHlink>
        <a:srgbClr val="FFCC66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colormaster">
  <a:themeElements>
    <a:clrScheme name="">
      <a:dk1>
        <a:srgbClr val="000000"/>
      </a:dk1>
      <a:lt1>
        <a:srgbClr val="97E183"/>
      </a:lt1>
      <a:dk2>
        <a:srgbClr val="1C1C1C"/>
      </a:dk2>
      <a:lt2>
        <a:srgbClr val="4D4D4D"/>
      </a:lt2>
      <a:accent1>
        <a:srgbClr val="0066FF"/>
      </a:accent1>
      <a:accent2>
        <a:srgbClr val="99FF99"/>
      </a:accent2>
      <a:accent3>
        <a:srgbClr val="C9EEC1"/>
      </a:accent3>
      <a:accent4>
        <a:srgbClr val="000000"/>
      </a:accent4>
      <a:accent5>
        <a:srgbClr val="AAB8FF"/>
      </a:accent5>
      <a:accent6>
        <a:srgbClr val="8AE78A"/>
      </a:accent6>
      <a:hlink>
        <a:srgbClr val="E14C33"/>
      </a:hlink>
      <a:folHlink>
        <a:srgbClr val="FFCC66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006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гео равнина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Методичний посібник  з теми  Логарифмічна функція</Template>
  <TotalTime>236</TotalTime>
  <Words>1223</Words>
  <Application>Microsoft Office PowerPoint</Application>
  <PresentationFormat>Экран (4:3)</PresentationFormat>
  <Paragraphs>124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23</vt:i4>
      </vt:variant>
    </vt:vector>
  </HeadingPairs>
  <TitlesOfParts>
    <vt:vector size="35" baseType="lpstr">
      <vt:lpstr>Методичний посібник  з теми  Логарифмічна функція</vt:lpstr>
      <vt:lpstr>гео равнина</vt:lpstr>
      <vt:lpstr>1_Оформление по умолчанию</vt:lpstr>
      <vt:lpstr>2_Оформление по умолчанию</vt:lpstr>
      <vt:lpstr>3_Оформление по умолчанию</vt:lpstr>
      <vt:lpstr>1_colormaster</vt:lpstr>
      <vt:lpstr>2_colormaster</vt:lpstr>
      <vt:lpstr>006</vt:lpstr>
      <vt:lpstr>1_гео равнина</vt:lpstr>
      <vt:lpstr>4_Оформление по умолчанию</vt:lpstr>
      <vt:lpstr>5_Оформление по умолчанию</vt:lpstr>
      <vt:lpstr>6_Оформление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КОРИСТУВАЧ</dc:creator>
  <cp:lastModifiedBy>Инна</cp:lastModifiedBy>
  <cp:revision>25</cp:revision>
  <dcterms:created xsi:type="dcterms:W3CDTF">2015-02-05T17:43:10Z</dcterms:created>
  <dcterms:modified xsi:type="dcterms:W3CDTF">2015-04-05T05:47:18Z</dcterms:modified>
</cp:coreProperties>
</file>