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7" r:id="rId3"/>
    <p:sldId id="26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9" r:id="rId13"/>
    <p:sldId id="25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0C7B0-1DE1-40DF-8C87-A311DA5C8A5A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36498-620B-4371-B8E2-9BC912367E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0C7B0-1DE1-40DF-8C87-A311DA5C8A5A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36498-620B-4371-B8E2-9BC912367E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0C7B0-1DE1-40DF-8C87-A311DA5C8A5A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36498-620B-4371-B8E2-9BC912367E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0C7B0-1DE1-40DF-8C87-A311DA5C8A5A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36498-620B-4371-B8E2-9BC912367E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0C7B0-1DE1-40DF-8C87-A311DA5C8A5A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36498-620B-4371-B8E2-9BC912367E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0C7B0-1DE1-40DF-8C87-A311DA5C8A5A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36498-620B-4371-B8E2-9BC912367E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0C7B0-1DE1-40DF-8C87-A311DA5C8A5A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36498-620B-4371-B8E2-9BC912367E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0C7B0-1DE1-40DF-8C87-A311DA5C8A5A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36498-620B-4371-B8E2-9BC912367E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0C7B0-1DE1-40DF-8C87-A311DA5C8A5A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36498-620B-4371-B8E2-9BC912367E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0C7B0-1DE1-40DF-8C87-A311DA5C8A5A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36498-620B-4371-B8E2-9BC912367E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0C7B0-1DE1-40DF-8C87-A311DA5C8A5A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36498-620B-4371-B8E2-9BC912367EB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940C7B0-1DE1-40DF-8C87-A311DA5C8A5A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3E36498-620B-4371-B8E2-9BC912367E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183880" cy="1051560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7030A0"/>
                </a:solidFill>
              </a:rPr>
              <a:t>Папороті,хвощі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плауни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4726885"/>
            <a:ext cx="212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Коваль </a:t>
            </a:r>
            <a:r>
              <a:rPr lang="ru-RU" dirty="0">
                <a:solidFill>
                  <a:srgbClr val="7030A0"/>
                </a:solidFill>
              </a:rPr>
              <a:t>Л.О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uk-UA" dirty="0" smtClean="0">
                <a:solidFill>
                  <a:srgbClr val="7030A0"/>
                </a:solidFill>
              </a:rPr>
              <a:t>Вчитель біології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5373216"/>
            <a:ext cx="50040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МАТУСІВСЬКИЙ </a:t>
            </a:r>
            <a:r>
              <a:rPr lang="ru-RU" sz="1400" dirty="0">
                <a:solidFill>
                  <a:srgbClr val="7030A0"/>
                </a:solidFill>
              </a:rPr>
              <a:t>НАВЧАЛЬНО – ВИХОВНИЙ КОМПЛЕКС «ДОШКІЛЬНИЙ НАВЧАЛЬНИЙ ЗАКЛАД – ЗАГАЛЬНООСВІТНЯ ШКОЛА І-ІІІ СТУПЕНІВ №1»</a:t>
            </a:r>
          </a:p>
          <a:p>
            <a:pPr algn="ctr"/>
            <a:r>
              <a:rPr lang="ru-RU" sz="1400" dirty="0">
                <a:solidFill>
                  <a:srgbClr val="7030A0"/>
                </a:solidFill>
              </a:rPr>
              <a:t>ШПОЛЯНСЬКОЇ РАЙОННОЇ РАДИ</a:t>
            </a:r>
          </a:p>
          <a:p>
            <a:pPr algn="ctr"/>
            <a:r>
              <a:rPr lang="ru-RU" sz="1400" dirty="0">
                <a:solidFill>
                  <a:srgbClr val="7030A0"/>
                </a:solidFill>
              </a:rPr>
              <a:t>ЧЕРКАСЬКОЇ ОБЛАСТІ</a:t>
            </a:r>
          </a:p>
        </p:txBody>
      </p:sp>
    </p:spTree>
    <p:extLst>
      <p:ext uri="{BB962C8B-B14F-4D97-AF65-F5344CB8AC3E}">
        <p14:creationId xmlns:p14="http://schemas.microsoft.com/office/powerpoint/2010/main" val="32892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984"/>
            <a:ext cx="9144000" cy="6483464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874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7030A0"/>
                </a:solidFill>
              </a:rPr>
              <a:t>Хвощі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застосовують</a:t>
            </a:r>
            <a:r>
              <a:rPr lang="ru-RU" sz="2000" dirty="0" smtClean="0">
                <a:solidFill>
                  <a:srgbClr val="7030A0"/>
                </a:solidFill>
              </a:rPr>
              <a:t> у </a:t>
            </a:r>
            <a:r>
              <a:rPr lang="ru-RU" sz="2000" dirty="0" err="1" smtClean="0">
                <a:solidFill>
                  <a:srgbClr val="7030A0"/>
                </a:solidFill>
              </a:rPr>
              <a:t>народній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медицині</a:t>
            </a:r>
            <a:endParaRPr lang="ru-RU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2932"/>
            <a:ext cx="9144000" cy="5825067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727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7030A0"/>
                </a:solidFill>
              </a:rPr>
              <a:t>Плауноподібні</a:t>
            </a:r>
            <a:r>
              <a:rPr lang="ru-RU" sz="2000" dirty="0" smtClean="0">
                <a:solidFill>
                  <a:srgbClr val="7030A0"/>
                </a:solidFill>
              </a:rPr>
              <a:t> – </a:t>
            </a:r>
            <a:r>
              <a:rPr lang="ru-RU" sz="2000" dirty="0" err="1" smtClean="0">
                <a:solidFill>
                  <a:srgbClr val="7030A0"/>
                </a:solidFill>
              </a:rPr>
              <a:t>переважно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багаторічні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вічнозелені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трав'янисті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рослини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із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повзучим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стеблом</a:t>
            </a:r>
            <a:r>
              <a:rPr lang="ru-RU" sz="2000" dirty="0" smtClean="0">
                <a:solidFill>
                  <a:srgbClr val="7030A0"/>
                </a:solidFill>
              </a:rPr>
              <a:t>, на </a:t>
            </a:r>
            <a:r>
              <a:rPr lang="ru-RU" sz="2000" dirty="0" err="1" smtClean="0">
                <a:solidFill>
                  <a:srgbClr val="7030A0"/>
                </a:solidFill>
              </a:rPr>
              <a:t>якому</a:t>
            </a:r>
            <a:r>
              <a:rPr lang="ru-RU" sz="2000" dirty="0" smtClean="0">
                <a:solidFill>
                  <a:srgbClr val="7030A0"/>
                </a:solidFill>
              </a:rPr>
              <a:t> по </a:t>
            </a:r>
            <a:r>
              <a:rPr lang="ru-RU" sz="2000" dirty="0" err="1" smtClean="0">
                <a:solidFill>
                  <a:srgbClr val="7030A0"/>
                </a:solidFill>
              </a:rPr>
              <a:t>спіралі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розміщені</a:t>
            </a:r>
            <a:r>
              <a:rPr lang="ru-RU" sz="2000" dirty="0" smtClean="0">
                <a:solidFill>
                  <a:srgbClr val="7030A0"/>
                </a:solidFill>
              </a:rPr>
              <a:t> листки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3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2"/>
            <a:ext cx="9153950" cy="5842337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Коренева система </a:t>
            </a:r>
            <a:r>
              <a:rPr lang="ru-RU" sz="2000" dirty="0" err="1" smtClean="0">
                <a:solidFill>
                  <a:srgbClr val="7030A0"/>
                </a:solidFill>
              </a:rPr>
              <a:t>утворена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додатковими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коренями</a:t>
            </a:r>
            <a:r>
              <a:rPr lang="ru-RU" sz="2000" dirty="0" smtClean="0">
                <a:solidFill>
                  <a:srgbClr val="7030A0"/>
                </a:solidFill>
              </a:rPr>
              <a:t>;                                                                 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на </a:t>
            </a:r>
            <a:r>
              <a:rPr lang="ru-RU" sz="2000" dirty="0" err="1" smtClean="0">
                <a:solidFill>
                  <a:srgbClr val="7030A0"/>
                </a:solidFill>
              </a:rPr>
              <a:t>верхівках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стебел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утворюються</a:t>
            </a:r>
            <a:r>
              <a:rPr lang="ru-RU" sz="2000" dirty="0" smtClean="0">
                <a:solidFill>
                  <a:srgbClr val="7030A0"/>
                </a:solidFill>
              </a:rPr>
              <a:t> колоски, у </a:t>
            </a:r>
            <a:r>
              <a:rPr lang="ru-RU" sz="2000" dirty="0" err="1" smtClean="0">
                <a:solidFill>
                  <a:srgbClr val="7030A0"/>
                </a:solidFill>
              </a:rPr>
              <a:t>яких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дозрівають</a:t>
            </a:r>
            <a:r>
              <a:rPr lang="ru-RU" sz="2000" dirty="0" smtClean="0">
                <a:solidFill>
                  <a:srgbClr val="7030A0"/>
                </a:solidFill>
              </a:rPr>
              <a:t> спори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1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7"/>
            <a:ext cx="9209181" cy="6234107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7030A0"/>
                </a:solidFill>
              </a:rPr>
              <a:t>Плауни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застосовують</a:t>
            </a:r>
            <a:r>
              <a:rPr lang="ru-RU" sz="2000" dirty="0" smtClean="0">
                <a:solidFill>
                  <a:srgbClr val="7030A0"/>
                </a:solidFill>
              </a:rPr>
              <a:t> у </a:t>
            </a:r>
            <a:r>
              <a:rPr lang="ru-RU" sz="2000" dirty="0" err="1" smtClean="0">
                <a:solidFill>
                  <a:srgbClr val="7030A0"/>
                </a:solidFill>
              </a:rPr>
              <a:t>медицині</a:t>
            </a:r>
            <a:r>
              <a:rPr lang="ru-RU" sz="2000" dirty="0" smtClean="0">
                <a:solidFill>
                  <a:srgbClr val="7030A0"/>
                </a:solidFill>
              </a:rPr>
              <a:t>; для </a:t>
            </a:r>
            <a:r>
              <a:rPr lang="ru-RU" sz="2000" dirty="0" err="1" smtClean="0">
                <a:solidFill>
                  <a:srgbClr val="7030A0"/>
                </a:solidFill>
              </a:rPr>
              <a:t>пересипання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ливарних</a:t>
            </a:r>
            <a:r>
              <a:rPr lang="ru-RU" sz="2000" dirty="0" smtClean="0">
                <a:solidFill>
                  <a:srgbClr val="7030A0"/>
                </a:solidFill>
              </a:rPr>
              <a:t> форм; при </a:t>
            </a:r>
            <a:r>
              <a:rPr lang="ru-RU" sz="2000" dirty="0" err="1" smtClean="0">
                <a:solidFill>
                  <a:srgbClr val="7030A0"/>
                </a:solidFill>
              </a:rPr>
              <a:t>виготовленні</a:t>
            </a:r>
            <a:r>
              <a:rPr lang="ru-RU" sz="2000" dirty="0" smtClean="0">
                <a:solidFill>
                  <a:srgbClr val="7030A0"/>
                </a:solidFill>
              </a:rPr>
              <a:t> ракет для </a:t>
            </a:r>
            <a:r>
              <a:rPr lang="ru-RU" sz="2000" dirty="0" err="1" smtClean="0">
                <a:solidFill>
                  <a:srgbClr val="7030A0"/>
                </a:solidFill>
              </a:rPr>
              <a:t>феєрверків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2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Список </a:t>
            </a:r>
            <a:r>
              <a:rPr lang="ru-RU" dirty="0" err="1"/>
              <a:t>використаних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та </a:t>
            </a:r>
            <a:r>
              <a:rPr lang="ru-RU" dirty="0" err="1"/>
              <a:t>інтернет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92896"/>
            <a:ext cx="8183880" cy="4187952"/>
          </a:xfrm>
        </p:spPr>
        <p:txBody>
          <a:bodyPr/>
          <a:lstStyle/>
          <a:p>
            <a:r>
              <a:rPr lang="ru-RU" dirty="0" err="1"/>
              <a:t>Довідник</a:t>
            </a:r>
            <a:r>
              <a:rPr lang="ru-RU" dirty="0"/>
              <a:t> з </a:t>
            </a:r>
            <a:r>
              <a:rPr lang="ru-RU" dirty="0" err="1"/>
              <a:t>біології</a:t>
            </a:r>
            <a:r>
              <a:rPr lang="ru-RU" dirty="0"/>
              <a:t> – Соболь В.І.</a:t>
            </a:r>
          </a:p>
          <a:p>
            <a:r>
              <a:rPr lang="ru-RU" dirty="0"/>
              <a:t>http://uk.wikipedia.org</a:t>
            </a:r>
          </a:p>
          <a:p>
            <a:r>
              <a:rPr lang="ru-RU" smtClean="0"/>
              <a:t>http</a:t>
            </a:r>
            <a:r>
              <a:rPr lang="ru-RU" dirty="0"/>
              <a:t>://yandex.ua/images/search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50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8" y="728722"/>
            <a:ext cx="9144000" cy="6129278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20836"/>
            <a:ext cx="9108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7030A0"/>
                </a:solidFill>
              </a:rPr>
              <a:t>Папоротеподібні</a:t>
            </a:r>
            <a:r>
              <a:rPr lang="ru-RU" sz="2000" dirty="0" smtClean="0">
                <a:solidFill>
                  <a:srgbClr val="7030A0"/>
                </a:solidFill>
              </a:rPr>
              <a:t> – </a:t>
            </a:r>
            <a:r>
              <a:rPr lang="ru-RU" sz="2000" dirty="0" err="1" smtClean="0">
                <a:solidFill>
                  <a:srgbClr val="7030A0"/>
                </a:solidFill>
              </a:rPr>
              <a:t>багаторічні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рослини</a:t>
            </a:r>
            <a:r>
              <a:rPr lang="ru-RU" sz="2000" dirty="0" smtClean="0">
                <a:solidFill>
                  <a:srgbClr val="7030A0"/>
                </a:solidFill>
              </a:rPr>
              <a:t> з </a:t>
            </a:r>
            <a:r>
              <a:rPr lang="ru-RU" sz="2000" dirty="0" err="1" smtClean="0">
                <a:solidFill>
                  <a:srgbClr val="7030A0"/>
                </a:solidFill>
              </a:rPr>
              <a:t>коренями</a:t>
            </a:r>
            <a:r>
              <a:rPr lang="ru-RU" sz="2000" dirty="0" smtClean="0">
                <a:solidFill>
                  <a:srgbClr val="7030A0"/>
                </a:solidFill>
              </a:rPr>
              <a:t> і великими </a:t>
            </a:r>
            <a:r>
              <a:rPr lang="ru-RU" sz="2000" dirty="0" err="1" smtClean="0">
                <a:solidFill>
                  <a:srgbClr val="7030A0"/>
                </a:solidFill>
              </a:rPr>
              <a:t>перисторозсіченими</a:t>
            </a:r>
            <a:r>
              <a:rPr lang="ru-RU" sz="2000" dirty="0" smtClean="0">
                <a:solidFill>
                  <a:srgbClr val="7030A0"/>
                </a:solidFill>
              </a:rPr>
              <a:t> листками, </a:t>
            </a:r>
            <a:r>
              <a:rPr lang="ru-RU" sz="2000" dirty="0" err="1" smtClean="0">
                <a:solidFill>
                  <a:srgbClr val="7030A0"/>
                </a:solidFill>
              </a:rPr>
              <a:t>що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мають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назву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вайї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4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886"/>
            <a:ext cx="9144000" cy="6150114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7030A0"/>
                </a:solidFill>
              </a:rPr>
              <a:t>Поширені</a:t>
            </a:r>
            <a:r>
              <a:rPr lang="ru-RU" sz="2000" dirty="0" smtClean="0">
                <a:solidFill>
                  <a:srgbClr val="7030A0"/>
                </a:solidFill>
              </a:rPr>
              <a:t> по </a:t>
            </a:r>
            <a:r>
              <a:rPr lang="ru-RU" sz="2000" dirty="0" err="1" smtClean="0">
                <a:solidFill>
                  <a:srgbClr val="7030A0"/>
                </a:solidFill>
              </a:rPr>
              <a:t>всій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земній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кулі</a:t>
            </a:r>
            <a:r>
              <a:rPr lang="ru-RU" sz="2000" dirty="0" smtClean="0">
                <a:solidFill>
                  <a:srgbClr val="7030A0"/>
                </a:solidFill>
              </a:rPr>
              <a:t>, </a:t>
            </a:r>
            <a:r>
              <a:rPr lang="ru-RU" sz="2000" dirty="0" err="1" smtClean="0">
                <a:solidFill>
                  <a:srgbClr val="7030A0"/>
                </a:solidFill>
              </a:rPr>
              <a:t>починаючи</a:t>
            </a:r>
            <a:r>
              <a:rPr lang="ru-RU" sz="2000" dirty="0" smtClean="0">
                <a:solidFill>
                  <a:srgbClr val="7030A0"/>
                </a:solidFill>
              </a:rPr>
              <a:t> з </a:t>
            </a:r>
            <a:r>
              <a:rPr lang="ru-RU" sz="2000" dirty="0" err="1" smtClean="0">
                <a:solidFill>
                  <a:srgbClr val="7030A0"/>
                </a:solidFill>
              </a:rPr>
              <a:t>пустель</a:t>
            </a:r>
            <a:r>
              <a:rPr lang="ru-RU" sz="2000" dirty="0" smtClean="0">
                <a:solidFill>
                  <a:srgbClr val="7030A0"/>
                </a:solidFill>
              </a:rPr>
              <a:t> і </a:t>
            </a:r>
            <a:r>
              <a:rPr lang="ru-RU" sz="2000" dirty="0" err="1" smtClean="0">
                <a:solidFill>
                  <a:srgbClr val="7030A0"/>
                </a:solidFill>
              </a:rPr>
              <a:t>закінчуючи</a:t>
            </a:r>
            <a:r>
              <a:rPr lang="ru-RU" sz="2000" dirty="0" smtClean="0">
                <a:solidFill>
                  <a:srgbClr val="7030A0"/>
                </a:solidFill>
              </a:rPr>
              <a:t> болотами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5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886"/>
            <a:ext cx="9144000" cy="6155308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Сильно </a:t>
            </a:r>
            <a:r>
              <a:rPr lang="ru-RU" sz="2000" dirty="0" err="1" smtClean="0">
                <a:solidFill>
                  <a:srgbClr val="7030A0"/>
                </a:solidFill>
              </a:rPr>
              <a:t>розвинуте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чергування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поколінь</a:t>
            </a:r>
            <a:r>
              <a:rPr lang="ru-RU" sz="2000" dirty="0" smtClean="0">
                <a:solidFill>
                  <a:srgbClr val="7030A0"/>
                </a:solidFill>
              </a:rPr>
              <a:t>, </a:t>
            </a:r>
            <a:r>
              <a:rPr lang="ru-RU" sz="2000" dirty="0" err="1" smtClean="0">
                <a:solidFill>
                  <a:srgbClr val="7030A0"/>
                </a:solidFill>
              </a:rPr>
              <a:t>спорофіт</a:t>
            </a:r>
            <a:r>
              <a:rPr lang="ru-RU" sz="2000" dirty="0" smtClean="0">
                <a:solidFill>
                  <a:srgbClr val="7030A0"/>
                </a:solidFill>
              </a:rPr>
              <a:t> і </a:t>
            </a:r>
            <a:r>
              <a:rPr lang="ru-RU" sz="2000" dirty="0" err="1" smtClean="0">
                <a:solidFill>
                  <a:srgbClr val="7030A0"/>
                </a:solidFill>
              </a:rPr>
              <a:t>гаметофіт</a:t>
            </a:r>
            <a:r>
              <a:rPr lang="ru-RU" sz="2000" dirty="0" smtClean="0">
                <a:solidFill>
                  <a:srgbClr val="7030A0"/>
                </a:solidFill>
              </a:rPr>
              <a:t>  абсолютно </a:t>
            </a:r>
            <a:r>
              <a:rPr lang="ru-RU" sz="2000" dirty="0" err="1" smtClean="0">
                <a:solidFill>
                  <a:srgbClr val="7030A0"/>
                </a:solidFill>
              </a:rPr>
              <a:t>самостійні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5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886"/>
            <a:ext cx="9144000" cy="6150115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7030A0"/>
                </a:solidFill>
              </a:rPr>
              <a:t>Значення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папоротеподібних</a:t>
            </a:r>
            <a:r>
              <a:rPr lang="ru-RU" sz="2000" dirty="0" smtClean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ru-RU" sz="2000" dirty="0" err="1" smtClean="0">
                <a:solidFill>
                  <a:srgbClr val="7030A0"/>
                </a:solidFill>
              </a:rPr>
              <a:t>утворення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рослинних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ландшафтів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6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110"/>
            <a:ext cx="9183238" cy="6457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6028" y="0"/>
            <a:ext cx="2658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лікарські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рослини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3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110"/>
            <a:ext cx="9144000" cy="6457891"/>
          </a:xfrm>
        </p:spPr>
      </p:pic>
      <p:sp>
        <p:nvSpPr>
          <p:cNvPr id="5" name="Прямоугольник 4"/>
          <p:cNvSpPr/>
          <p:nvPr/>
        </p:nvSpPr>
        <p:spPr>
          <a:xfrm>
            <a:off x="520903" y="0"/>
            <a:ext cx="3074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декоративні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рослини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5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2938"/>
            <a:ext cx="9136860" cy="6135061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505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7030A0"/>
                </a:solidFill>
              </a:rPr>
              <a:t>Хвощеподібні</a:t>
            </a:r>
            <a:r>
              <a:rPr lang="ru-RU" sz="2000" dirty="0" smtClean="0">
                <a:solidFill>
                  <a:srgbClr val="7030A0"/>
                </a:solidFill>
              </a:rPr>
              <a:t> – </a:t>
            </a:r>
            <a:r>
              <a:rPr lang="ru-RU" sz="2000" dirty="0" err="1" smtClean="0">
                <a:solidFill>
                  <a:srgbClr val="7030A0"/>
                </a:solidFill>
              </a:rPr>
              <a:t>багаторічні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рослини,характерною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особливістю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яких</a:t>
            </a:r>
            <a:r>
              <a:rPr lang="ru-RU" sz="2000" dirty="0" smtClean="0">
                <a:solidFill>
                  <a:srgbClr val="7030A0"/>
                </a:solidFill>
              </a:rPr>
              <a:t> є </a:t>
            </a:r>
            <a:r>
              <a:rPr lang="ru-RU" sz="2000" dirty="0" err="1" smtClean="0">
                <a:solidFill>
                  <a:srgbClr val="7030A0"/>
                </a:solidFill>
              </a:rPr>
              <a:t>розчленування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тіла</a:t>
            </a:r>
            <a:r>
              <a:rPr lang="ru-RU" sz="2000" dirty="0" smtClean="0">
                <a:solidFill>
                  <a:srgbClr val="7030A0"/>
                </a:solidFill>
              </a:rPr>
              <a:t> на </a:t>
            </a:r>
            <a:r>
              <a:rPr lang="ru-RU" sz="2000" dirty="0" err="1" smtClean="0">
                <a:solidFill>
                  <a:srgbClr val="7030A0"/>
                </a:solidFill>
              </a:rPr>
              <a:t>вузли</a:t>
            </a:r>
            <a:r>
              <a:rPr lang="ru-RU" sz="2000" dirty="0" smtClean="0">
                <a:solidFill>
                  <a:srgbClr val="7030A0"/>
                </a:solidFill>
              </a:rPr>
              <a:t> і </a:t>
            </a:r>
            <a:r>
              <a:rPr lang="ru-RU" sz="2000" dirty="0" err="1" smtClean="0">
                <a:solidFill>
                  <a:srgbClr val="7030A0"/>
                </a:solidFill>
              </a:rPr>
              <a:t>міжвузля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4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707886"/>
            <a:ext cx="5143500" cy="6150114"/>
          </a:xfrm>
          <a:prstGeom prst="rect">
            <a:avLst/>
          </a:prstGeom>
        </p:spPr>
      </p:pic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7" y="707886"/>
            <a:ext cx="4571999" cy="6150114"/>
          </a:xfrm>
        </p:spPr>
      </p:pic>
      <p:sp>
        <p:nvSpPr>
          <p:cNvPr id="17" name="Прямоугольник 16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7030A0"/>
                </a:solidFill>
              </a:rPr>
              <a:t>Мають</a:t>
            </a:r>
            <a:r>
              <a:rPr lang="ru-RU" sz="2000" dirty="0" smtClean="0">
                <a:solidFill>
                  <a:srgbClr val="7030A0"/>
                </a:solidFill>
              </a:rPr>
              <a:t> добре </a:t>
            </a:r>
            <a:r>
              <a:rPr lang="ru-RU" sz="2000" dirty="0" err="1" smtClean="0">
                <a:solidFill>
                  <a:srgbClr val="7030A0"/>
                </a:solidFill>
              </a:rPr>
              <a:t>розвинене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кореневище</a:t>
            </a:r>
            <a:r>
              <a:rPr lang="ru-RU" sz="2000" dirty="0" smtClean="0">
                <a:solidFill>
                  <a:srgbClr val="7030A0"/>
                </a:solidFill>
              </a:rPr>
              <a:t>, </a:t>
            </a:r>
            <a:r>
              <a:rPr lang="ru-RU" sz="2000" dirty="0" err="1" smtClean="0">
                <a:solidFill>
                  <a:srgbClr val="7030A0"/>
                </a:solidFill>
              </a:rPr>
              <a:t>верхівки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пагонів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закінчуються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стробілами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1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</TotalTime>
  <Words>173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Папороті,хвощі, плауни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використаних джерел та інтернет ресурсів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Папороті,хвощі, плауни</dc:title>
  <dc:creator>Matusiv</dc:creator>
  <cp:lastModifiedBy>Matusiv</cp:lastModifiedBy>
  <cp:revision>9</cp:revision>
  <dcterms:created xsi:type="dcterms:W3CDTF">2015-02-06T18:16:27Z</dcterms:created>
  <dcterms:modified xsi:type="dcterms:W3CDTF">2015-02-16T17:46:10Z</dcterms:modified>
</cp:coreProperties>
</file>