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63" r:id="rId3"/>
    <p:sldId id="272" r:id="rId4"/>
    <p:sldId id="258" r:id="rId5"/>
    <p:sldId id="256" r:id="rId6"/>
    <p:sldId id="259" r:id="rId7"/>
    <p:sldId id="261" r:id="rId8"/>
    <p:sldId id="264" r:id="rId9"/>
    <p:sldId id="262" r:id="rId10"/>
    <p:sldId id="265" r:id="rId11"/>
    <p:sldId id="270" r:id="rId12"/>
    <p:sldId id="266" r:id="rId13"/>
    <p:sldId id="267" r:id="rId14"/>
    <p:sldId id="269" r:id="rId15"/>
    <p:sldId id="271" r:id="rId16"/>
    <p:sldId id="268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47375-5C81-4FE4-B766-7B45E806BBB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1FE3-C2EA-48FF-9A7F-8EFE41864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47375-5C81-4FE4-B766-7B45E806BBB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1FE3-C2EA-48FF-9A7F-8EFE41864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47375-5C81-4FE4-B766-7B45E806BBB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1FE3-C2EA-48FF-9A7F-8EFE41864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47375-5C81-4FE4-B766-7B45E806BBB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1FE3-C2EA-48FF-9A7F-8EFE41864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47375-5C81-4FE4-B766-7B45E806BBB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1FE3-C2EA-48FF-9A7F-8EFE41864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47375-5C81-4FE4-B766-7B45E806BBB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1FE3-C2EA-48FF-9A7F-8EFE41864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47375-5C81-4FE4-B766-7B45E806BBB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1FE3-C2EA-48FF-9A7F-8EFE41864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47375-5C81-4FE4-B766-7B45E806BBB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1FE3-C2EA-48FF-9A7F-8EFE41864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47375-5C81-4FE4-B766-7B45E806BBB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1FE3-C2EA-48FF-9A7F-8EFE41864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47375-5C81-4FE4-B766-7B45E806BBB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1FE3-C2EA-48FF-9A7F-8EFE41864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47375-5C81-4FE4-B766-7B45E806BBB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11FE3-C2EA-48FF-9A7F-8EFE41864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47375-5C81-4FE4-B766-7B45E806BBB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11FE3-C2EA-48FF-9A7F-8EFE41864C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fon-photoshop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00694" y="3929066"/>
            <a:ext cx="335755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Пастух Тетяна Володимирівна,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тупник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директора з НВР,</a:t>
            </a:r>
            <a:br>
              <a:rPr lang="uk-UA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учитель зарубіжної літератури, спеціаліст вищої кваліфікаційної категорії,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вчитель-методист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Верхняцького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НВК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школа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І-ІІІ ступенів №1 –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ліцей”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Христинівської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14810" y="121442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Дидактичний матеріал до уроків зарубіжної літератури 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клас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стандарт. Нова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програма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uk-UA" dirty="0" smtClean="0"/>
              <a:t>1. </a:t>
            </a:r>
            <a:r>
              <a:rPr lang="ru-RU" sz="2400" dirty="0" err="1" smtClean="0"/>
              <a:t>Що</a:t>
            </a:r>
            <a:r>
              <a:rPr lang="ru-RU" sz="2400" dirty="0" smtClean="0"/>
              <a:t> </a:t>
            </a:r>
            <a:r>
              <a:rPr lang="ru-RU" sz="2400" dirty="0" err="1" smtClean="0"/>
              <a:t>примусило</a:t>
            </a:r>
            <a:r>
              <a:rPr lang="ru-RU" sz="2400" dirty="0" smtClean="0"/>
              <a:t> </a:t>
            </a:r>
            <a:r>
              <a:rPr lang="ru-RU" sz="2400" dirty="0" err="1" smtClean="0"/>
              <a:t>Шалом-Алейхема</a:t>
            </a:r>
            <a:r>
              <a:rPr lang="ru-RU" sz="2400" dirty="0" smtClean="0"/>
              <a:t> </a:t>
            </a:r>
            <a:r>
              <a:rPr lang="ru-RU" sz="2400" dirty="0" err="1" smtClean="0"/>
              <a:t>залишити</a:t>
            </a:r>
            <a:r>
              <a:rPr lang="ru-RU" sz="2400" dirty="0" smtClean="0"/>
              <a:t> </a:t>
            </a:r>
            <a:r>
              <a:rPr lang="ru-RU" sz="2400" dirty="0" err="1" smtClean="0"/>
              <a:t>Київ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виїхати</a:t>
            </a:r>
            <a:r>
              <a:rPr lang="ru-RU" sz="2400" dirty="0" smtClean="0"/>
              <a:t> за кордон?</a:t>
            </a:r>
          </a:p>
          <a:p>
            <a:pPr lvl="0">
              <a:buNone/>
            </a:pPr>
            <a:r>
              <a:rPr lang="uk-UA" sz="2400" dirty="0" smtClean="0"/>
              <a:t>2.</a:t>
            </a:r>
            <a:r>
              <a:rPr lang="ru-RU" sz="2400" dirty="0" smtClean="0"/>
              <a:t> Де </a:t>
            </a:r>
            <a:r>
              <a:rPr lang="ru-RU" sz="2400" dirty="0" err="1" smtClean="0"/>
              <a:t>Шалом-Алейхема</a:t>
            </a:r>
            <a:r>
              <a:rPr lang="ru-RU" sz="2400" dirty="0" smtClean="0"/>
              <a:t> застала перша </a:t>
            </a:r>
            <a:r>
              <a:rPr lang="ru-RU" sz="2400" dirty="0" err="1" smtClean="0"/>
              <a:t>світова</a:t>
            </a:r>
            <a:r>
              <a:rPr lang="ru-RU" sz="2400" dirty="0" smtClean="0"/>
              <a:t> </a:t>
            </a:r>
            <a:r>
              <a:rPr lang="ru-RU" sz="2400" dirty="0" err="1" smtClean="0"/>
              <a:t>війна</a:t>
            </a:r>
            <a:r>
              <a:rPr lang="ru-RU" sz="2400" dirty="0" smtClean="0"/>
              <a:t>?</a:t>
            </a:r>
          </a:p>
          <a:p>
            <a:pPr lvl="0">
              <a:buNone/>
            </a:pPr>
            <a:r>
              <a:rPr lang="uk-UA" sz="2400" dirty="0" smtClean="0"/>
              <a:t>3. Що </a:t>
            </a:r>
            <a:r>
              <a:rPr lang="ru-RU" sz="2400" dirty="0" err="1" smtClean="0"/>
              <a:t>Шалом-Алейхем</a:t>
            </a:r>
            <a:r>
              <a:rPr lang="ru-RU" sz="2400" dirty="0" smtClean="0"/>
              <a:t> написав в </a:t>
            </a:r>
            <a:r>
              <a:rPr lang="ru-RU" sz="2400" dirty="0" err="1" smtClean="0"/>
              <a:t>заповіті</a:t>
            </a:r>
            <a:r>
              <a:rPr lang="ru-RU" sz="2400" dirty="0" smtClean="0"/>
              <a:t>?</a:t>
            </a:r>
          </a:p>
          <a:p>
            <a:pPr lvl="0">
              <a:buNone/>
            </a:pPr>
            <a:r>
              <a:rPr lang="uk-UA" sz="2400" dirty="0" smtClean="0"/>
              <a:t>4. Коли </a:t>
            </a:r>
            <a:endParaRPr lang="uk-UA" sz="2400" dirty="0" smtClean="0"/>
          </a:p>
          <a:p>
            <a:pPr lvl="0">
              <a:buNone/>
            </a:pPr>
            <a:r>
              <a:rPr lang="ru-RU" sz="2400" dirty="0" smtClean="0"/>
              <a:t>	</a:t>
            </a:r>
            <a:r>
              <a:rPr lang="ru-RU" sz="2400" dirty="0" err="1" smtClean="0"/>
              <a:t>Шалом-Алейхем</a:t>
            </a:r>
            <a:r>
              <a:rPr lang="ru-RU" sz="2400" dirty="0" smtClean="0"/>
              <a:t> </a:t>
            </a:r>
          </a:p>
          <a:p>
            <a:pPr lvl="0">
              <a:buNone/>
            </a:pPr>
            <a:r>
              <a:rPr lang="ru-RU" sz="2400" dirty="0" smtClean="0"/>
              <a:t>	</a:t>
            </a:r>
            <a:r>
              <a:rPr lang="ru-RU" sz="2400" dirty="0" err="1" smtClean="0"/>
              <a:t>повертався</a:t>
            </a:r>
            <a:r>
              <a:rPr lang="ru-RU" sz="2400" dirty="0" smtClean="0"/>
              <a:t> </a:t>
            </a:r>
            <a:r>
              <a:rPr lang="ru-RU" sz="2400" dirty="0" smtClean="0"/>
              <a:t>на </a:t>
            </a:r>
          </a:p>
          <a:p>
            <a:pPr lvl="0">
              <a:buNone/>
            </a:pPr>
            <a:r>
              <a:rPr lang="ru-RU" sz="2400" dirty="0" smtClean="0"/>
              <a:t>	</a:t>
            </a:r>
            <a:r>
              <a:rPr lang="ru-RU" sz="2400" dirty="0" err="1" smtClean="0"/>
              <a:t>Батьківщину</a:t>
            </a:r>
            <a:r>
              <a:rPr lang="ru-RU" sz="2400" dirty="0" smtClean="0"/>
              <a:t>?</a:t>
            </a:r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6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357166"/>
            <a:ext cx="31847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Літературна вікторина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pic>
        <p:nvPicPr>
          <p:cNvPr id="6" name="Содержимое 3" descr="sVrSAxNeqT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68" y="3024184"/>
            <a:ext cx="5217309" cy="34782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uk-UA" dirty="0" smtClean="0"/>
              <a:t>1.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сім’ї</a:t>
            </a:r>
            <a:r>
              <a:rPr lang="ru-RU" dirty="0" smtClean="0"/>
              <a:t> </a:t>
            </a:r>
            <a:r>
              <a:rPr lang="ru-RU" dirty="0" err="1" smtClean="0"/>
              <a:t>прийшлося</a:t>
            </a:r>
            <a:r>
              <a:rPr lang="ru-RU" dirty="0" smtClean="0"/>
              <a:t> </a:t>
            </a:r>
            <a:r>
              <a:rPr lang="ru-RU" dirty="0" err="1" smtClean="0"/>
              <a:t>пережити</a:t>
            </a:r>
            <a:r>
              <a:rPr lang="ru-RU" dirty="0" smtClean="0"/>
              <a:t> </a:t>
            </a:r>
            <a:r>
              <a:rPr lang="ru-RU" dirty="0" err="1" smtClean="0"/>
              <a:t>всі</a:t>
            </a:r>
            <a:r>
              <a:rPr lang="ru-RU" dirty="0" smtClean="0"/>
              <a:t> </a:t>
            </a:r>
            <a:r>
              <a:rPr lang="ru-RU" dirty="0" err="1" smtClean="0"/>
              <a:t>жахи</a:t>
            </a:r>
            <a:r>
              <a:rPr lang="ru-RU" dirty="0" smtClean="0"/>
              <a:t> </a:t>
            </a:r>
            <a:r>
              <a:rPr lang="ru-RU" dirty="0" err="1" smtClean="0"/>
              <a:t>Київського</a:t>
            </a:r>
            <a:r>
              <a:rPr lang="ru-RU" dirty="0" smtClean="0"/>
              <a:t> </a:t>
            </a:r>
            <a:r>
              <a:rPr lang="ru-RU" dirty="0" err="1" smtClean="0"/>
              <a:t>єврейського</a:t>
            </a:r>
            <a:r>
              <a:rPr lang="ru-RU" dirty="0" smtClean="0"/>
              <a:t> погрому. Тому родина </a:t>
            </a:r>
            <a:r>
              <a:rPr lang="ru-RU" dirty="0" err="1" smtClean="0"/>
              <a:t>змушена</a:t>
            </a:r>
            <a:r>
              <a:rPr lang="ru-RU" dirty="0" smtClean="0"/>
              <a:t> </a:t>
            </a:r>
            <a:r>
              <a:rPr lang="ru-RU" dirty="0" err="1" smtClean="0"/>
              <a:t>була</a:t>
            </a:r>
            <a:r>
              <a:rPr lang="ru-RU" dirty="0" smtClean="0"/>
              <a:t> </a:t>
            </a:r>
            <a:r>
              <a:rPr lang="ru-RU" dirty="0" err="1" smtClean="0"/>
              <a:t>виїхати</a:t>
            </a:r>
            <a:r>
              <a:rPr lang="ru-RU" dirty="0" smtClean="0"/>
              <a:t> в </a:t>
            </a:r>
            <a:r>
              <a:rPr lang="ru-RU" dirty="0" err="1" smtClean="0"/>
              <a:t>Нью</a:t>
            </a:r>
            <a:r>
              <a:rPr lang="ru-RU" dirty="0" smtClean="0"/>
              <a:t> – Йорк.</a:t>
            </a:r>
          </a:p>
          <a:p>
            <a:pPr>
              <a:buNone/>
            </a:pPr>
            <a:r>
              <a:rPr lang="ru-RU" dirty="0" smtClean="0"/>
              <a:t>2. Коли </a:t>
            </a:r>
            <a:r>
              <a:rPr lang="ru-RU" dirty="0" err="1" smtClean="0"/>
              <a:t>почалась</a:t>
            </a:r>
            <a:r>
              <a:rPr lang="ru-RU" dirty="0" smtClean="0"/>
              <a:t> перша </a:t>
            </a:r>
            <a:r>
              <a:rPr lang="ru-RU" dirty="0" err="1" smtClean="0"/>
              <a:t>світова</a:t>
            </a:r>
            <a:r>
              <a:rPr lang="ru-RU" dirty="0" smtClean="0"/>
              <a:t> </a:t>
            </a:r>
            <a:r>
              <a:rPr lang="ru-RU" dirty="0" err="1" smtClean="0"/>
              <a:t>війна</a:t>
            </a:r>
            <a:r>
              <a:rPr lang="ru-RU" dirty="0" smtClean="0"/>
              <a:t>, </a:t>
            </a:r>
            <a:r>
              <a:rPr lang="ru-RU" dirty="0" err="1" smtClean="0"/>
              <a:t>Шалом-Алейхем</a:t>
            </a:r>
            <a:r>
              <a:rPr lang="ru-RU" dirty="0" smtClean="0"/>
              <a:t> </a:t>
            </a:r>
            <a:r>
              <a:rPr lang="ru-RU" dirty="0" err="1" smtClean="0"/>
              <a:t>лікувався</a:t>
            </a:r>
            <a:r>
              <a:rPr lang="ru-RU" dirty="0" smtClean="0"/>
              <a:t> в </a:t>
            </a:r>
            <a:r>
              <a:rPr lang="ru-RU" dirty="0" err="1" smtClean="0"/>
              <a:t>Німеччині</a:t>
            </a:r>
            <a:r>
              <a:rPr lang="ru-RU" dirty="0" smtClean="0"/>
              <a:t>. В 1914 </a:t>
            </a:r>
            <a:r>
              <a:rPr lang="ru-RU" dirty="0" err="1" smtClean="0"/>
              <a:t>році</a:t>
            </a:r>
            <a:r>
              <a:rPr lang="ru-RU" dirty="0" smtClean="0"/>
              <a:t> </a:t>
            </a:r>
            <a:r>
              <a:rPr lang="ru-RU" dirty="0" err="1" smtClean="0"/>
              <a:t>повернувся</a:t>
            </a:r>
            <a:r>
              <a:rPr lang="ru-RU" dirty="0" smtClean="0"/>
              <a:t> в </a:t>
            </a:r>
            <a:r>
              <a:rPr lang="ru-RU" dirty="0" err="1" smtClean="0"/>
              <a:t>Нью</a:t>
            </a:r>
            <a:r>
              <a:rPr lang="ru-RU" dirty="0" smtClean="0"/>
              <a:t> – Йорк.</a:t>
            </a:r>
          </a:p>
          <a:p>
            <a:pPr>
              <a:buNone/>
            </a:pPr>
            <a:r>
              <a:rPr lang="uk-UA" dirty="0" smtClean="0"/>
              <a:t>3. </a:t>
            </a:r>
            <a:r>
              <a:rPr lang="ru-RU" dirty="0" smtClean="0"/>
              <a:t>В </a:t>
            </a:r>
            <a:r>
              <a:rPr lang="ru-RU" dirty="0" err="1" smtClean="0"/>
              <a:t>ньому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прохав</a:t>
            </a:r>
            <a:r>
              <a:rPr lang="ru-RU" dirty="0" smtClean="0"/>
              <a:t> </a:t>
            </a:r>
            <a:r>
              <a:rPr lang="ru-RU" dirty="0" err="1" smtClean="0"/>
              <a:t>своїх</a:t>
            </a:r>
            <a:r>
              <a:rPr lang="ru-RU" dirty="0" smtClean="0"/>
              <a:t> </a:t>
            </a:r>
            <a:r>
              <a:rPr lang="ru-RU" dirty="0" err="1" smtClean="0"/>
              <a:t>дітей</a:t>
            </a:r>
            <a:r>
              <a:rPr lang="ru-RU" dirty="0" smtClean="0"/>
              <a:t> та </a:t>
            </a:r>
            <a:r>
              <a:rPr lang="ru-RU" dirty="0" err="1" smtClean="0"/>
              <a:t>онуків</a:t>
            </a:r>
            <a:r>
              <a:rPr lang="ru-RU" dirty="0" smtClean="0"/>
              <a:t> </a:t>
            </a:r>
            <a:r>
              <a:rPr lang="ru-RU" dirty="0" err="1" smtClean="0"/>
              <a:t>збиратися</a:t>
            </a:r>
            <a:r>
              <a:rPr lang="ru-RU" dirty="0" smtClean="0"/>
              <a:t> в день  </a:t>
            </a:r>
            <a:r>
              <a:rPr lang="ru-RU" dirty="0" err="1" smtClean="0"/>
              <a:t>смерті</a:t>
            </a:r>
            <a:r>
              <a:rPr lang="ru-RU" dirty="0" smtClean="0"/>
              <a:t> кожного року. І </a:t>
            </a:r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релігійні</a:t>
            </a:r>
            <a:r>
              <a:rPr lang="ru-RU" dirty="0" smtClean="0"/>
              <a:t> погляди не дозволять </a:t>
            </a:r>
            <a:r>
              <a:rPr lang="ru-RU" dirty="0" err="1" smtClean="0"/>
              <a:t>їм</a:t>
            </a:r>
            <a:r>
              <a:rPr lang="ru-RU" dirty="0" smtClean="0"/>
              <a:t> </a:t>
            </a:r>
            <a:r>
              <a:rPr lang="ru-RU" dirty="0" err="1" smtClean="0"/>
              <a:t>читати</a:t>
            </a:r>
            <a:r>
              <a:rPr lang="ru-RU" dirty="0" smtClean="0"/>
              <a:t> </a:t>
            </a:r>
            <a:r>
              <a:rPr lang="ru-RU" dirty="0" err="1" smtClean="0"/>
              <a:t>поминальні</a:t>
            </a:r>
            <a:r>
              <a:rPr lang="ru-RU" dirty="0" smtClean="0"/>
              <a:t> </a:t>
            </a:r>
            <a:r>
              <a:rPr lang="ru-RU" dirty="0" err="1" smtClean="0"/>
              <a:t>молитви</a:t>
            </a:r>
            <a:r>
              <a:rPr lang="ru-RU" dirty="0" smtClean="0"/>
              <a:t>, то нехай </a:t>
            </a:r>
            <a:r>
              <a:rPr lang="ru-RU" dirty="0" err="1" smtClean="0"/>
              <a:t>виберуть</a:t>
            </a:r>
            <a:r>
              <a:rPr lang="ru-RU" dirty="0" smtClean="0"/>
              <a:t> яке – </a:t>
            </a:r>
            <a:r>
              <a:rPr lang="ru-RU" dirty="0" err="1" smtClean="0"/>
              <a:t>небудь</a:t>
            </a:r>
            <a:r>
              <a:rPr lang="ru-RU" dirty="0" smtClean="0"/>
              <a:t> </a:t>
            </a:r>
            <a:r>
              <a:rPr lang="ru-RU" dirty="0" err="1" smtClean="0"/>
              <a:t>смішне</a:t>
            </a:r>
            <a:r>
              <a:rPr lang="ru-RU" dirty="0" smtClean="0"/>
              <a:t> </a:t>
            </a:r>
            <a:r>
              <a:rPr lang="ru-RU" dirty="0" err="1" smtClean="0"/>
              <a:t>оповідання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читають</a:t>
            </a:r>
            <a:r>
              <a:rPr lang="ru-RU" dirty="0" smtClean="0"/>
              <a:t> </a:t>
            </a:r>
            <a:r>
              <a:rPr lang="ru-RU" dirty="0" err="1" smtClean="0"/>
              <a:t>вголос</a:t>
            </a:r>
            <a:r>
              <a:rPr lang="ru-RU" dirty="0" smtClean="0"/>
              <a:t> на </a:t>
            </a:r>
            <a:r>
              <a:rPr lang="ru-RU" dirty="0" err="1" smtClean="0"/>
              <a:t>зрозумілій</a:t>
            </a:r>
            <a:r>
              <a:rPr lang="ru-RU" dirty="0" smtClean="0"/>
              <a:t> </a:t>
            </a:r>
            <a:r>
              <a:rPr lang="ru-RU" dirty="0" err="1" smtClean="0"/>
              <a:t>всім</a:t>
            </a:r>
            <a:r>
              <a:rPr lang="ru-RU" dirty="0" smtClean="0"/>
              <a:t> </a:t>
            </a:r>
            <a:r>
              <a:rPr lang="ru-RU" dirty="0" err="1" smtClean="0"/>
              <a:t>мові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uk-UA" dirty="0" smtClean="0"/>
              <a:t>4. </a:t>
            </a:r>
            <a:r>
              <a:rPr lang="ru-RU" dirty="0" err="1" smtClean="0"/>
              <a:t>Влітку</a:t>
            </a:r>
            <a:r>
              <a:rPr lang="ru-RU" dirty="0" smtClean="0"/>
              <a:t> 1908 року. 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6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22197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Самоперевірка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6" name="Содержимое 9" descr="Без названия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5572140"/>
            <a:ext cx="933448" cy="93344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401080" cy="47688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Але на </a:t>
            </a:r>
            <a:r>
              <a:rPr lang="ru-RU" dirty="0" err="1" smtClean="0"/>
              <a:t>самоті</a:t>
            </a:r>
            <a:r>
              <a:rPr lang="ru-RU" dirty="0" smtClean="0"/>
              <a:t> </a:t>
            </a:r>
            <a:r>
              <a:rPr lang="ru-RU" dirty="0" err="1" smtClean="0"/>
              <a:t>Тев’є</a:t>
            </a:r>
            <a:r>
              <a:rPr lang="ru-RU" dirty="0" smtClean="0"/>
              <a:t> </a:t>
            </a:r>
            <a:r>
              <a:rPr lang="ru-RU" dirty="0" err="1" smtClean="0"/>
              <a:t>спадає</a:t>
            </a:r>
            <a:r>
              <a:rPr lang="ru-RU" dirty="0" smtClean="0"/>
              <a:t> думка: "А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таке</a:t>
            </a:r>
            <a:r>
              <a:rPr lang="ru-RU" dirty="0" smtClean="0"/>
              <a:t> </a:t>
            </a:r>
            <a:r>
              <a:rPr lang="ru-RU" dirty="0" err="1" smtClean="0"/>
              <a:t>єврей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неєврей</a:t>
            </a:r>
            <a:r>
              <a:rPr lang="ru-RU" dirty="0" smtClean="0"/>
              <a:t>? І </a:t>
            </a:r>
            <a:r>
              <a:rPr lang="ru-RU" dirty="0" err="1" smtClean="0"/>
              <a:t>навіщо</a:t>
            </a:r>
            <a:r>
              <a:rPr lang="ru-RU" dirty="0" smtClean="0"/>
              <a:t> Бог створив </a:t>
            </a:r>
            <a:r>
              <a:rPr lang="ru-RU" dirty="0" err="1" smtClean="0"/>
              <a:t>євреїв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неєвреїв</a:t>
            </a:r>
            <a:r>
              <a:rPr lang="ru-RU" dirty="0" smtClean="0"/>
              <a:t>? А </a:t>
            </a:r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 smtClean="0"/>
              <a:t>вже</a:t>
            </a:r>
            <a:r>
              <a:rPr lang="ru-RU" dirty="0" smtClean="0"/>
              <a:t> створив </a:t>
            </a:r>
            <a:r>
              <a:rPr lang="ru-RU" dirty="0" err="1" smtClean="0"/>
              <a:t>і</a:t>
            </a:r>
            <a:r>
              <a:rPr lang="ru-RU" dirty="0" smtClean="0"/>
              <a:t> тих, </a:t>
            </a:r>
            <a:r>
              <a:rPr lang="ru-RU" dirty="0" err="1" smtClean="0"/>
              <a:t>і</a:t>
            </a:r>
            <a:r>
              <a:rPr lang="ru-RU" dirty="0" smtClean="0"/>
              <a:t> других, то </a:t>
            </a:r>
            <a:r>
              <a:rPr lang="ru-RU" dirty="0" err="1" smtClean="0"/>
              <a:t>чому</a:t>
            </a:r>
            <a:r>
              <a:rPr lang="ru-RU" dirty="0" smtClean="0"/>
              <a:t> вони </a:t>
            </a:r>
            <a:r>
              <a:rPr lang="ru-RU" dirty="0" err="1" smtClean="0"/>
              <a:t>мусять</a:t>
            </a:r>
            <a:r>
              <a:rPr lang="ru-RU" dirty="0" smtClean="0"/>
              <a:t> бути </a:t>
            </a:r>
            <a:r>
              <a:rPr lang="ru-RU" dirty="0" err="1" smtClean="0"/>
              <a:t>отакі</a:t>
            </a:r>
            <a:r>
              <a:rPr lang="ru-RU" dirty="0" smtClean="0"/>
              <a:t> </a:t>
            </a:r>
            <a:r>
              <a:rPr lang="ru-RU" dirty="0" err="1" smtClean="0"/>
              <a:t>роз'єднані</a:t>
            </a:r>
            <a:r>
              <a:rPr lang="ru-RU" dirty="0" smtClean="0"/>
              <a:t>,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чому</a:t>
            </a:r>
            <a:r>
              <a:rPr lang="ru-RU" dirty="0" smtClean="0"/>
              <a:t> </a:t>
            </a:r>
            <a:r>
              <a:rPr lang="ru-RU" dirty="0" err="1" smtClean="0"/>
              <a:t>мусять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ненавидіти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	один одного?.."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6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428604"/>
            <a:ext cx="23254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Творча робота</a:t>
            </a:r>
          </a:p>
          <a:p>
            <a:r>
              <a:rPr lang="uk-UA" sz="2400" b="1" dirty="0" smtClean="0"/>
              <a:t>Продовж думку</a:t>
            </a:r>
            <a:endParaRPr lang="ru-RU" sz="2400" b="1" dirty="0"/>
          </a:p>
        </p:txBody>
      </p:sp>
      <p:pic>
        <p:nvPicPr>
          <p:cNvPr id="7" name="Содержимое 3" descr="x72.jpg.pagespeed.ic.UybmFccgs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992" y="3571876"/>
            <a:ext cx="5314938" cy="295274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6686568" cy="557216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3800" b="1" dirty="0" err="1" smtClean="0"/>
              <a:t>Трудівник</a:t>
            </a:r>
            <a:r>
              <a:rPr lang="ru-RU" sz="3800" b="1" dirty="0" smtClean="0"/>
              <a:t>          </a:t>
            </a:r>
            <a:r>
              <a:rPr lang="ru-RU" sz="3800" b="1" dirty="0" err="1" smtClean="0"/>
              <a:t>мешканець</a:t>
            </a:r>
            <a:r>
              <a:rPr lang="ru-RU" sz="3800" b="1" dirty="0" smtClean="0"/>
              <a:t> села </a:t>
            </a:r>
            <a:r>
              <a:rPr lang="ru-RU" sz="3800" b="1" dirty="0" err="1" smtClean="0"/>
              <a:t>пов’язаний</a:t>
            </a:r>
            <a:r>
              <a:rPr lang="ru-RU" sz="3800" b="1" dirty="0" smtClean="0"/>
              <a:t> </a:t>
            </a:r>
            <a:r>
              <a:rPr lang="ru-RU" sz="3800" b="1" dirty="0" err="1" smtClean="0"/>
              <a:t>із</a:t>
            </a:r>
            <a:r>
              <a:rPr lang="ru-RU" sz="3800" b="1" dirty="0" smtClean="0"/>
              <a:t> землею        </a:t>
            </a:r>
            <a:r>
              <a:rPr lang="ru-RU" sz="3800" b="1" dirty="0" err="1" smtClean="0"/>
              <a:t>цілісна</a:t>
            </a:r>
            <a:r>
              <a:rPr lang="ru-RU" sz="3800" b="1" dirty="0" smtClean="0"/>
              <a:t> </a:t>
            </a:r>
            <a:r>
              <a:rPr lang="ru-RU" sz="3800" b="1" dirty="0" err="1" smtClean="0"/>
              <a:t>особистість</a:t>
            </a:r>
            <a:r>
              <a:rPr lang="ru-RU" sz="3800" b="1" dirty="0" smtClean="0"/>
              <a:t>        </a:t>
            </a:r>
            <a:r>
              <a:rPr lang="ru-RU" sz="3800" b="1" dirty="0" err="1" smtClean="0"/>
              <a:t>простакуватий</a:t>
            </a:r>
            <a:r>
              <a:rPr lang="ru-RU" sz="3800" b="1" dirty="0" smtClean="0"/>
              <a:t>      </a:t>
            </a:r>
            <a:r>
              <a:rPr lang="ru-RU" sz="3800" b="1" dirty="0" err="1" smtClean="0"/>
              <a:t>шляхетний</a:t>
            </a:r>
            <a:endParaRPr lang="ru-RU" sz="3800" b="1" dirty="0" smtClean="0"/>
          </a:p>
          <a:p>
            <a:pPr>
              <a:buNone/>
            </a:pPr>
            <a:r>
              <a:rPr lang="ru-RU" sz="3800" b="1" dirty="0" smtClean="0"/>
              <a:t>	поводиться </a:t>
            </a:r>
            <a:r>
              <a:rPr lang="ru-RU" sz="3800" b="1" dirty="0" err="1" smtClean="0"/>
              <a:t>гідно</a:t>
            </a:r>
            <a:r>
              <a:rPr lang="ru-RU" sz="3800" b="1" dirty="0" smtClean="0"/>
              <a:t> </a:t>
            </a:r>
          </a:p>
          <a:p>
            <a:pPr>
              <a:buNone/>
            </a:pPr>
            <a:r>
              <a:rPr lang="ru-RU" sz="3800" b="1" dirty="0" smtClean="0"/>
              <a:t>	</a:t>
            </a:r>
            <a:r>
              <a:rPr lang="ru-RU" sz="3800" b="1" dirty="0" err="1" smtClean="0"/>
              <a:t>вираження</a:t>
            </a:r>
            <a:r>
              <a:rPr lang="ru-RU" sz="3800" b="1" dirty="0" smtClean="0"/>
              <a:t> народного </a:t>
            </a:r>
            <a:r>
              <a:rPr lang="ru-RU" sz="3800" b="1" dirty="0" err="1" smtClean="0"/>
              <a:t>оптимізму</a:t>
            </a:r>
            <a:r>
              <a:rPr lang="ru-RU" sz="3800" b="1" dirty="0" smtClean="0"/>
              <a:t> </a:t>
            </a:r>
          </a:p>
          <a:p>
            <a:pPr>
              <a:buNone/>
            </a:pPr>
            <a:r>
              <a:rPr lang="ru-RU" sz="3800" b="1" dirty="0" smtClean="0"/>
              <a:t>	</a:t>
            </a:r>
            <a:r>
              <a:rPr lang="ru-RU" sz="3800" b="1" dirty="0" err="1" smtClean="0"/>
              <a:t>свідчення</a:t>
            </a:r>
            <a:r>
              <a:rPr lang="ru-RU" sz="3800" b="1" dirty="0" smtClean="0"/>
              <a:t> </a:t>
            </a:r>
            <a:r>
              <a:rPr lang="ru-RU" sz="3800" b="1" dirty="0" err="1" smtClean="0"/>
              <a:t>життєздатності</a:t>
            </a:r>
            <a:r>
              <a:rPr lang="ru-RU" sz="3800" b="1" dirty="0" smtClean="0"/>
              <a:t> </a:t>
            </a:r>
            <a:r>
              <a:rPr lang="ru-RU" sz="3800" b="1" dirty="0" err="1" smtClean="0"/>
              <a:t>єврейського</a:t>
            </a:r>
            <a:r>
              <a:rPr lang="ru-RU" sz="3800" b="1" dirty="0" smtClean="0"/>
              <a:t> народу</a:t>
            </a:r>
          </a:p>
          <a:p>
            <a:pPr>
              <a:buNone/>
            </a:pPr>
            <a:r>
              <a:rPr lang="ru-RU" sz="3800" b="1" dirty="0" smtClean="0"/>
              <a:t>	 не </a:t>
            </a:r>
            <a:r>
              <a:rPr lang="ru-RU" sz="3800" b="1" dirty="0" err="1" smtClean="0"/>
              <a:t>зломлений</a:t>
            </a:r>
            <a:r>
              <a:rPr lang="ru-RU" sz="3800" b="1" dirty="0" smtClean="0"/>
              <a:t>.</a:t>
            </a:r>
            <a:endParaRPr lang="ru-RU" sz="3800" b="1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6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85728"/>
            <a:ext cx="626254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err="1" smtClean="0">
                <a:solidFill>
                  <a:srgbClr val="C00000"/>
                </a:solidFill>
              </a:rPr>
              <a:t>Cтворити</a:t>
            </a:r>
            <a:r>
              <a:rPr lang="uk-UA" sz="2400" b="1" dirty="0" smtClean="0">
                <a:solidFill>
                  <a:srgbClr val="C00000"/>
                </a:solidFill>
              </a:rPr>
              <a:t> асоціативний кущ “</a:t>
            </a:r>
            <a:r>
              <a:rPr lang="ru-RU" sz="2400" b="1" dirty="0" err="1" smtClean="0">
                <a:solidFill>
                  <a:srgbClr val="C00000"/>
                </a:solidFill>
              </a:rPr>
              <a:t>Тев’є</a:t>
            </a:r>
            <a:r>
              <a:rPr lang="ru-RU" sz="2400" b="1" dirty="0" smtClean="0">
                <a:solidFill>
                  <a:srgbClr val="C00000"/>
                </a:solidFill>
              </a:rPr>
              <a:t>- </a:t>
            </a:r>
            <a:r>
              <a:rPr lang="ru-RU" sz="2400" b="1" dirty="0" err="1" smtClean="0">
                <a:solidFill>
                  <a:srgbClr val="C00000"/>
                </a:solidFill>
              </a:rPr>
              <a:t>молочар</a:t>
            </a:r>
            <a:r>
              <a:rPr lang="en-US" sz="2400" b="1" dirty="0" smtClean="0">
                <a:solidFill>
                  <a:srgbClr val="C00000"/>
                </a:solidFill>
              </a:rPr>
              <a:t>”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6" name="Содержимое 3" descr="240knyaze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074" y="2643182"/>
            <a:ext cx="2548904" cy="382335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Стрелка вправо 6"/>
          <p:cNvSpPr/>
          <p:nvPr/>
        </p:nvSpPr>
        <p:spPr>
          <a:xfrm>
            <a:off x="7000892" y="1000108"/>
            <a:ext cx="428628" cy="28575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2857488" y="1000108"/>
            <a:ext cx="428628" cy="28575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429124" y="2000240"/>
            <a:ext cx="428628" cy="28575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5072066" y="1500174"/>
            <a:ext cx="428628" cy="28575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928926" y="4143380"/>
            <a:ext cx="428628" cy="28575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4071934" y="3071810"/>
            <a:ext cx="428628" cy="28575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3500430" y="2428868"/>
            <a:ext cx="428628" cy="28575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6500826" y="2428868"/>
            <a:ext cx="428628" cy="28575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4643438" y="5214950"/>
            <a:ext cx="428628" cy="285752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6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285728"/>
            <a:ext cx="814393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Скласти </a:t>
            </a:r>
            <a:r>
              <a:rPr lang="uk-UA" sz="2800" b="1" dirty="0" err="1" smtClean="0">
                <a:solidFill>
                  <a:srgbClr val="FF0000"/>
                </a:solidFill>
              </a:rPr>
              <a:t>сенкан</a:t>
            </a:r>
            <a:r>
              <a:rPr lang="uk-UA" sz="2800" dirty="0" smtClean="0">
                <a:solidFill>
                  <a:srgbClr val="FF0000"/>
                </a:solidFill>
              </a:rPr>
              <a:t> за </a:t>
            </a:r>
            <a:r>
              <a:rPr lang="uk-UA" sz="2800" b="1" dirty="0" smtClean="0">
                <a:solidFill>
                  <a:srgbClr val="FF0000"/>
                </a:solidFill>
              </a:rPr>
              <a:t>повістю </a:t>
            </a:r>
            <a:r>
              <a:rPr lang="uk-UA" sz="2800" b="1" dirty="0" err="1" smtClean="0">
                <a:solidFill>
                  <a:srgbClr val="FF0000"/>
                </a:solidFill>
              </a:rPr>
              <a:t>Шолом-Алейхема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lvl="0"/>
            <a:endParaRPr lang="en-US" sz="2800" dirty="0" smtClean="0"/>
          </a:p>
          <a:p>
            <a:pPr lvl="0"/>
            <a:r>
              <a:rPr lang="uk-UA" sz="2800" b="1" dirty="0" smtClean="0"/>
              <a:t>- Молочар </a:t>
            </a:r>
            <a:endParaRPr lang="ru-RU" sz="2800" b="1" dirty="0" smtClean="0"/>
          </a:p>
          <a:p>
            <a:pPr lvl="0"/>
            <a:r>
              <a:rPr lang="uk-UA" sz="2800" b="1" dirty="0" smtClean="0"/>
              <a:t>- Розумний, доброзичливий </a:t>
            </a:r>
            <a:endParaRPr lang="ru-RU" sz="2800" b="1" dirty="0" smtClean="0"/>
          </a:p>
          <a:p>
            <a:pPr lvl="0"/>
            <a:r>
              <a:rPr lang="uk-UA" sz="2800" b="1" dirty="0" smtClean="0"/>
              <a:t>- Мріє, працює, піклується </a:t>
            </a:r>
            <a:endParaRPr lang="ru-RU" sz="2800" b="1" dirty="0" smtClean="0"/>
          </a:p>
          <a:p>
            <a:pPr lvl="0"/>
            <a:r>
              <a:rPr lang="ru-RU" sz="2800" b="1" dirty="0" smtClean="0"/>
              <a:t>- </a:t>
            </a:r>
            <a:r>
              <a:rPr lang="ru-RU" sz="2800" b="1" dirty="0" err="1" smtClean="0"/>
              <a:t>Має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почуття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власної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гідності</a:t>
            </a:r>
            <a:r>
              <a:rPr lang="ru-RU" sz="2800" b="1" dirty="0" smtClean="0"/>
              <a:t> </a:t>
            </a:r>
          </a:p>
          <a:p>
            <a:r>
              <a:rPr lang="ru-RU" sz="2800" b="1" dirty="0" smtClean="0"/>
              <a:t>- Не </a:t>
            </a:r>
            <a:r>
              <a:rPr lang="ru-RU" sz="2800" b="1" dirty="0" err="1" smtClean="0"/>
              <a:t>здається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 smtClean="0"/>
          </a:p>
          <a:p>
            <a:endParaRPr lang="ru-RU" dirty="0"/>
          </a:p>
        </p:txBody>
      </p:sp>
      <p:pic>
        <p:nvPicPr>
          <p:cNvPr id="6" name="Содержимое 5" descr="KNYAZEV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67186" y="3143248"/>
            <a:ext cx="4565132" cy="3423849"/>
          </a:xfrm>
          <a:ln>
            <a:solidFill>
              <a:schemeClr val="tx1"/>
            </a:solidFill>
          </a:ln>
        </p:spPr>
      </p:pic>
      <p:pic>
        <p:nvPicPr>
          <p:cNvPr id="7" name="Содержимое 9" descr="Без названия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4714884"/>
            <a:ext cx="1438268" cy="143826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6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Содержимое 6" descr="sDSC_04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357166"/>
            <a:ext cx="6793190" cy="4525963"/>
          </a:xfrm>
          <a:ln>
            <a:solidFill>
              <a:schemeClr val="tx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357158" y="5429264"/>
            <a:ext cx="70904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err="1" smtClean="0"/>
              <a:t>Пам</a:t>
            </a:r>
            <a:r>
              <a:rPr lang="en-US" sz="4000" dirty="0" smtClean="0"/>
              <a:t>’</a:t>
            </a:r>
            <a:r>
              <a:rPr lang="uk-UA" sz="4000" dirty="0" err="1" smtClean="0"/>
              <a:t>ятник</a:t>
            </a:r>
            <a:r>
              <a:rPr lang="uk-UA" sz="4000" dirty="0" smtClean="0"/>
              <a:t> письменнику в Києві</a:t>
            </a:r>
            <a:endParaRPr lang="ru-RU" sz="4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6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76438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err="1" smtClean="0">
                <a:solidFill>
                  <a:srgbClr val="C00000"/>
                </a:solidFill>
              </a:rPr>
              <a:t>Дослідницько</a:t>
            </a:r>
            <a:r>
              <a:rPr lang="uk-UA" sz="2400" b="1" dirty="0" smtClean="0">
                <a:solidFill>
                  <a:srgbClr val="C00000"/>
                </a:solidFill>
              </a:rPr>
              <a:t> пошукова робота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endParaRPr lang="en-US" sz="2400" dirty="0" smtClean="0"/>
          </a:p>
          <a:p>
            <a:r>
              <a:rPr lang="ru-RU" sz="2400" b="1" i="1" dirty="0" smtClean="0"/>
              <a:t>У </a:t>
            </a:r>
            <a:r>
              <a:rPr lang="ru-RU" sz="2400" b="1" i="1" dirty="0" err="1" smtClean="0"/>
              <a:t>циклі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оповідань</a:t>
            </a:r>
            <a:r>
              <a:rPr lang="ru-RU" sz="2400" b="1" i="1" dirty="0" smtClean="0"/>
              <a:t> «</a:t>
            </a:r>
            <a:r>
              <a:rPr lang="ru-RU" sz="2400" b="1" i="1" dirty="0" err="1" smtClean="0"/>
              <a:t>Тев'є-молоч</a:t>
            </a:r>
            <a:r>
              <a:rPr lang="uk-UA" sz="2400" b="1" i="1" dirty="0" smtClean="0"/>
              <a:t>ар</a:t>
            </a:r>
            <a:r>
              <a:rPr lang="ru-RU" sz="2400" b="1" i="1" dirty="0" smtClean="0"/>
              <a:t>» Шолом-Алейхем </a:t>
            </a:r>
            <a:r>
              <a:rPr lang="ru-RU" sz="2400" b="1" i="1" dirty="0" err="1" smtClean="0"/>
              <a:t>здійснив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художній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аналіз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соціальних</a:t>
            </a:r>
            <a:r>
              <a:rPr lang="ru-RU" sz="2400" b="1" i="1" dirty="0" smtClean="0"/>
              <a:t> проблем </a:t>
            </a:r>
            <a:r>
              <a:rPr lang="ru-RU" sz="2400" b="1" i="1" dirty="0" err="1" smtClean="0"/>
              <a:t>єврейського</a:t>
            </a:r>
            <a:r>
              <a:rPr lang="ru-RU" sz="2400" b="1" i="1" dirty="0" smtClean="0"/>
              <a:t> народу у </a:t>
            </a:r>
            <a:r>
              <a:rPr lang="ru-RU" sz="2400" b="1" i="1" dirty="0" err="1" smtClean="0"/>
              <a:t>царській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Росії</a:t>
            </a:r>
            <a:r>
              <a:rPr lang="ru-RU" sz="2400" b="1" i="1" dirty="0" smtClean="0"/>
              <a:t>. Через </a:t>
            </a:r>
            <a:r>
              <a:rPr lang="ru-RU" sz="2400" b="1" i="1" dirty="0" err="1" smtClean="0"/>
              <a:t>яскраві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образи</a:t>
            </a:r>
            <a:r>
              <a:rPr lang="ru-RU" sz="2400" b="1" i="1" dirty="0" smtClean="0"/>
              <a:t> маленьких людей, </a:t>
            </a:r>
            <a:r>
              <a:rPr lang="ru-RU" sz="2400" b="1" i="1" dirty="0" err="1" smtClean="0"/>
              <a:t>відобразив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їх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боротьбу</a:t>
            </a:r>
            <a:r>
              <a:rPr lang="ru-RU" sz="2400" b="1" i="1" dirty="0" smtClean="0"/>
              <a:t> за </a:t>
            </a:r>
            <a:r>
              <a:rPr lang="ru-RU" sz="2400" b="1" i="1" dirty="0" err="1" smtClean="0"/>
              <a:t>існування</a:t>
            </a:r>
            <a:r>
              <a:rPr lang="ru-RU" sz="2400" b="1" i="1" dirty="0" smtClean="0"/>
              <a:t> на </a:t>
            </a:r>
            <a:r>
              <a:rPr lang="ru-RU" sz="2400" b="1" i="1" dirty="0" err="1" smtClean="0"/>
              <a:t>зламі</a:t>
            </a:r>
            <a:r>
              <a:rPr lang="ru-RU" sz="2400" b="1" i="1" dirty="0" smtClean="0"/>
              <a:t> 19-20 </a:t>
            </a:r>
            <a:r>
              <a:rPr lang="ru-RU" sz="2400" b="1" i="1" dirty="0" err="1" smtClean="0"/>
              <a:t>століть</a:t>
            </a:r>
            <a:r>
              <a:rPr lang="uk-UA" sz="2400" b="1" i="1" dirty="0" smtClean="0"/>
              <a:t>. Знайдіть приклади в тексті.</a:t>
            </a:r>
            <a:endParaRPr lang="ru-RU" sz="2400" b="1" i="1" dirty="0" smtClean="0"/>
          </a:p>
          <a:p>
            <a:endParaRPr lang="ru-RU" dirty="0"/>
          </a:p>
        </p:txBody>
      </p:sp>
      <p:pic>
        <p:nvPicPr>
          <p:cNvPr id="6" name="Рисунок 5" descr="http://hotelservice-kiev.com/uploads/posts/2010-02/1265361458_2008-12-15__255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571876"/>
            <a:ext cx="4413817" cy="2873678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7" name="Содержимое 7" descr="310px-Logo99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28728" y="3786190"/>
            <a:ext cx="1643074" cy="22155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  <a:ln>
            <a:solidFill>
              <a:schemeClr val="bg2">
                <a:lumMod val="10000"/>
              </a:schemeClr>
            </a:solidFill>
          </a:ln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uk-UA" sz="3600" b="1" dirty="0" smtClean="0"/>
              <a:t>Список використаних джерел:</a:t>
            </a:r>
          </a:p>
          <a:p>
            <a:pPr algn="ctr">
              <a:buNone/>
            </a:pPr>
            <a:r>
              <a:rPr lang="uk-UA" sz="3600" b="1" dirty="0" smtClean="0"/>
              <a:t>Література</a:t>
            </a:r>
            <a:endParaRPr lang="ru-RU" sz="3600" b="1" dirty="0" smtClean="0"/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 err="1" smtClean="0"/>
              <a:t>Балишев</a:t>
            </a:r>
            <a:r>
              <a:rPr lang="ru-RU" dirty="0" smtClean="0"/>
              <a:t> Н. </a:t>
            </a:r>
            <a:r>
              <a:rPr lang="uk-UA" dirty="0" smtClean="0"/>
              <a:t>Україна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сучясність</a:t>
            </a:r>
            <a:r>
              <a:rPr lang="ru-RU" dirty="0" smtClean="0"/>
              <a:t> (Культура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 1</a:t>
            </a:r>
            <a:r>
              <a:rPr lang="en-US" dirty="0" smtClean="0"/>
              <a:t>9 </a:t>
            </a:r>
            <a:r>
              <a:rPr lang="ru-RU" dirty="0" smtClean="0"/>
              <a:t>ст.) 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. – 2000. – №22. – </a:t>
            </a:r>
            <a:r>
              <a:rPr lang="ru-RU" dirty="0" err="1" smtClean="0"/>
              <a:t>червень</a:t>
            </a:r>
            <a:r>
              <a:rPr lang="ru-RU" dirty="0" smtClean="0"/>
              <a:t>. С. 1–2.</a:t>
            </a:r>
          </a:p>
          <a:p>
            <a:pPr>
              <a:buNone/>
            </a:pPr>
            <a:r>
              <a:rPr lang="uk-UA" dirty="0" smtClean="0"/>
              <a:t>2. Варко О. </a:t>
            </a:r>
            <a:r>
              <a:rPr lang="uk-UA" dirty="0" smtClean="0"/>
              <a:t>«</a:t>
            </a:r>
            <a:r>
              <a:rPr lang="uk-UA" dirty="0" err="1" smtClean="0"/>
              <a:t>Шалом-Алейхем</a:t>
            </a:r>
            <a:r>
              <a:rPr lang="ru-RU" dirty="0" smtClean="0"/>
              <a:t>: </a:t>
            </a:r>
            <a:r>
              <a:rPr lang="ru-RU" dirty="0" err="1" smtClean="0"/>
              <a:t>творче</a:t>
            </a:r>
            <a:r>
              <a:rPr lang="ru-RU" dirty="0" smtClean="0"/>
              <a:t> </a:t>
            </a:r>
            <a:r>
              <a:rPr lang="ru-RU" dirty="0" err="1" smtClean="0"/>
              <a:t>надбання</a:t>
            </a:r>
            <a:r>
              <a:rPr lang="ru-RU" dirty="0" smtClean="0"/>
              <a:t>»</a:t>
            </a:r>
            <a:r>
              <a:rPr lang="uk-UA" dirty="0" smtClean="0"/>
              <a:t>/</a:t>
            </a:r>
            <a:r>
              <a:rPr lang="uk-UA" dirty="0" err="1" smtClean="0"/>
              <a:t>рецепційно-компаративістична</a:t>
            </a:r>
            <a:r>
              <a:rPr lang="uk-UA" dirty="0" smtClean="0"/>
              <a:t> аналітика // Проблеми гуманітарних наук. </a:t>
            </a:r>
            <a:r>
              <a:rPr lang="ru-RU" dirty="0" err="1" smtClean="0"/>
              <a:t>Наукові</a:t>
            </a:r>
            <a:r>
              <a:rPr lang="ru-RU" dirty="0" smtClean="0"/>
              <a:t> записки ДДПУ. – </a:t>
            </a:r>
            <a:r>
              <a:rPr lang="ru-RU" dirty="0" err="1" smtClean="0"/>
              <a:t>Дрогобич</a:t>
            </a:r>
            <a:r>
              <a:rPr lang="ru-RU" dirty="0" smtClean="0"/>
              <a:t>, 2001. – С. 244–254.</a:t>
            </a:r>
            <a:endParaRPr lang="uk-UA" dirty="0" smtClean="0"/>
          </a:p>
          <a:p>
            <a:pPr>
              <a:buNone/>
            </a:pPr>
            <a:r>
              <a:rPr lang="ru-RU" dirty="0" smtClean="0"/>
              <a:t>3. Дорошенко К. </a:t>
            </a:r>
            <a:r>
              <a:rPr lang="ru-RU" dirty="0" err="1" smtClean="0"/>
              <a:t>Світ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 // </a:t>
            </a:r>
            <a:r>
              <a:rPr lang="ru-RU" dirty="0" err="1" smtClean="0"/>
              <a:t>Літературна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, 1970, 23 </a:t>
            </a:r>
            <a:r>
              <a:rPr lang="ru-RU" dirty="0" err="1" smtClean="0"/>
              <a:t>жовтня</a:t>
            </a:r>
            <a:r>
              <a:rPr lang="ru-RU" dirty="0" smtClean="0"/>
              <a:t>. – С. 3.44– 47. </a:t>
            </a:r>
          </a:p>
          <a:p>
            <a:pPr>
              <a:buNone/>
            </a:pPr>
            <a:r>
              <a:rPr lang="ru-RU" dirty="0" smtClean="0"/>
              <a:t>4. Гнатюк В. В. </a:t>
            </a:r>
            <a:r>
              <a:rPr lang="ru-RU" dirty="0" err="1" smtClean="0"/>
              <a:t>Твір</a:t>
            </a:r>
            <a:r>
              <a:rPr lang="ru-RU" dirty="0" smtClean="0"/>
              <a:t> як </a:t>
            </a:r>
            <a:r>
              <a:rPr lang="ru-RU" dirty="0" err="1" smtClean="0"/>
              <a:t>звернення</a:t>
            </a:r>
            <a:r>
              <a:rPr lang="ru-RU" dirty="0" smtClean="0"/>
              <a:t> автора до </a:t>
            </a:r>
            <a:r>
              <a:rPr lang="ru-RU" dirty="0" err="1" smtClean="0"/>
              <a:t>суспільства</a:t>
            </a:r>
            <a:r>
              <a:rPr lang="ru-RU" dirty="0" smtClean="0"/>
              <a:t>? / В. В. </a:t>
            </a:r>
            <a:r>
              <a:rPr lang="ru-RU" dirty="0" err="1" smtClean="0"/>
              <a:t>Гладишев</a:t>
            </a:r>
            <a:r>
              <a:rPr lang="ru-RU" dirty="0" smtClean="0"/>
              <a:t> 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в </a:t>
            </a:r>
            <a:r>
              <a:rPr lang="ru-RU" dirty="0" err="1" smtClean="0"/>
              <a:t>шк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- 2011. - № 7/8. - С. 38-40. 8. </a:t>
            </a:r>
          </a:p>
          <a:p>
            <a:pPr>
              <a:buNone/>
            </a:pPr>
            <a:r>
              <a:rPr lang="ru-RU" dirty="0" smtClean="0"/>
              <a:t>5. Коваленко А.. </a:t>
            </a:r>
            <a:r>
              <a:rPr lang="ru-RU" dirty="0" err="1" smtClean="0"/>
              <a:t>Зарубіжні</a:t>
            </a:r>
            <a:r>
              <a:rPr lang="ru-RU" dirty="0" smtClean="0"/>
              <a:t> </a:t>
            </a:r>
            <a:r>
              <a:rPr lang="ru-RU" dirty="0" err="1" smtClean="0"/>
              <a:t>письменники</a:t>
            </a:r>
            <a:r>
              <a:rPr lang="ru-RU" dirty="0" smtClean="0"/>
              <a:t> / А. </a:t>
            </a:r>
            <a:r>
              <a:rPr lang="ru-RU" dirty="0" err="1" smtClean="0"/>
              <a:t>Градовський</a:t>
            </a:r>
            <a:r>
              <a:rPr lang="ru-RU" dirty="0" smtClean="0"/>
              <a:t> // </a:t>
            </a:r>
            <a:r>
              <a:rPr lang="ru-RU" dirty="0" err="1" smtClean="0"/>
              <a:t>Всесвітня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та культура в </a:t>
            </a:r>
            <a:r>
              <a:rPr lang="ru-RU" dirty="0" err="1" smtClean="0"/>
              <a:t>навч</a:t>
            </a:r>
            <a:r>
              <a:rPr lang="ru-RU" dirty="0" smtClean="0"/>
              <a:t>. </a:t>
            </a:r>
            <a:r>
              <a:rPr lang="ru-RU" dirty="0" err="1" smtClean="0"/>
              <a:t>закл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- 2010. - № 3. - С. 10-12.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err="1" smtClean="0"/>
              <a:t>Павельчук</a:t>
            </a:r>
            <a:r>
              <a:rPr lang="ru-RU" dirty="0" smtClean="0"/>
              <a:t> Т.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співвідношення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 в </a:t>
            </a:r>
            <a:r>
              <a:rPr lang="ru-RU" dirty="0" err="1" smtClean="0"/>
              <a:t>драмі</a:t>
            </a:r>
            <a:r>
              <a:rPr lang="ru-RU" dirty="0" smtClean="0"/>
              <a:t> / </a:t>
            </a:r>
          </a:p>
          <a:p>
            <a:pPr>
              <a:buNone/>
            </a:pPr>
            <a:r>
              <a:rPr lang="ru-RU" dirty="0" smtClean="0"/>
              <a:t>7. Тимченко // </a:t>
            </a:r>
            <a:r>
              <a:rPr lang="ru-RU" dirty="0" err="1" smtClean="0"/>
              <a:t>Рідний</a:t>
            </a:r>
            <a:r>
              <a:rPr lang="ru-RU" dirty="0" smtClean="0"/>
              <a:t> край : альманах / </a:t>
            </a:r>
            <a:r>
              <a:rPr lang="ru-RU" dirty="0" err="1" smtClean="0"/>
              <a:t>Полтав</a:t>
            </a:r>
            <a:r>
              <a:rPr lang="ru-RU" dirty="0" smtClean="0"/>
              <a:t>. </a:t>
            </a:r>
            <a:r>
              <a:rPr lang="ru-RU" dirty="0" err="1" smtClean="0"/>
              <a:t>держ</a:t>
            </a:r>
            <a:r>
              <a:rPr lang="ru-RU" dirty="0" smtClean="0"/>
              <a:t>. </a:t>
            </a:r>
            <a:r>
              <a:rPr lang="ru-RU" dirty="0" err="1" smtClean="0"/>
              <a:t>пед</a:t>
            </a:r>
            <a:r>
              <a:rPr lang="ru-RU" dirty="0" smtClean="0"/>
              <a:t>. ун-т </a:t>
            </a:r>
            <a:r>
              <a:rPr lang="ru-RU" dirty="0" err="1" smtClean="0"/>
              <a:t>ім</a:t>
            </a:r>
            <a:r>
              <a:rPr lang="ru-RU" dirty="0" smtClean="0"/>
              <a:t>. В. Г. Короленка ; </a:t>
            </a:r>
            <a:r>
              <a:rPr lang="ru-RU" dirty="0" err="1" smtClean="0"/>
              <a:t>відп</a:t>
            </a:r>
            <a:r>
              <a:rPr lang="ru-RU" dirty="0" smtClean="0"/>
              <a:t>. </a:t>
            </a:r>
            <a:r>
              <a:rPr lang="ru-RU" dirty="0" err="1" smtClean="0"/>
              <a:t>секретар</a:t>
            </a:r>
            <a:r>
              <a:rPr lang="ru-RU" dirty="0" smtClean="0"/>
              <a:t> Г. </a:t>
            </a:r>
            <a:r>
              <a:rPr lang="ru-RU" dirty="0" err="1" smtClean="0"/>
              <a:t>Білик</a:t>
            </a:r>
            <a:r>
              <a:rPr lang="ru-RU" dirty="0" smtClean="0"/>
              <a:t> ; </a:t>
            </a:r>
            <a:r>
              <a:rPr lang="ru-RU" dirty="0" err="1" smtClean="0"/>
              <a:t>літ</a:t>
            </a:r>
            <a:r>
              <a:rPr lang="ru-RU" dirty="0" smtClean="0"/>
              <a:t>. ред. М. Степаненко. – Полтава, 2004. – № 1. – С. 118–120. 95.4 Р 49</a:t>
            </a:r>
            <a:br>
              <a:rPr lang="ru-RU" dirty="0" smtClean="0"/>
            </a:br>
            <a:endParaRPr lang="en-US" dirty="0" smtClean="0"/>
          </a:p>
          <a:p>
            <a:pPr algn="ctr">
              <a:buNone/>
            </a:pPr>
            <a:r>
              <a:rPr lang="ru-RU" b="1" dirty="0" err="1" smtClean="0"/>
              <a:t>Інтернет</a:t>
            </a:r>
            <a:r>
              <a:rPr lang="ru-RU" b="1" dirty="0" smtClean="0"/>
              <a:t> </a:t>
            </a:r>
            <a:r>
              <a:rPr lang="ru-RU" b="1" dirty="0" err="1" smtClean="0"/>
              <a:t>ресурси</a:t>
            </a:r>
            <a:r>
              <a:rPr lang="ru-RU" b="1" dirty="0" smtClean="0"/>
              <a:t>:</a:t>
            </a:r>
          </a:p>
          <a:p>
            <a:pPr marL="514350" indent="-514350">
              <a:buNone/>
            </a:pPr>
            <a:endParaRPr lang="uk-UA" i="1" dirty="0" smtClean="0"/>
          </a:p>
          <a:p>
            <a:pPr marL="514350" indent="-514350">
              <a:buAutoNum type="arabicPeriod"/>
            </a:pPr>
            <a:endParaRPr lang="uk-UA" i="1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https://uk.wikipedia.org/wiki/Htq&lt;htl,ths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https://www.google.ru/url?sa=t&amp;rct=j&amp;q=&amp;esrc=s&amp;source=web&amp;cd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https://www.bookrags.com/checkout/?p=lp&amp;u=love-story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www.ukrcenter.com/</a:t>
            </a:r>
            <a:r>
              <a:rPr lang="ru-RU" dirty="0" err="1" smtClean="0"/>
              <a:t>Література</a:t>
            </a:r>
            <a:r>
              <a:rPr lang="ru-RU" dirty="0" smtClean="0"/>
              <a:t>/4210/</a:t>
            </a:r>
            <a:r>
              <a:rPr lang="ru-RU" dirty="0" err="1" smtClean="0"/>
              <a:t>Біографія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http://zw.ciit.zp.ua/index.php</a:t>
            </a:r>
            <a:r>
              <a:rPr lang="en-US" dirty="0" smtClean="0"/>
              <a:t>/%</a:t>
            </a:r>
            <a:endParaRPr lang="uk-UA" dirty="0" smtClean="0"/>
          </a:p>
          <a:p>
            <a:pPr marL="514350" indent="-514350">
              <a:buNone/>
            </a:pPr>
            <a:endParaRPr lang="uk-UA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ony-dlya-prezentacii-po-istorii-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Содержимое 6" descr="tmb_100010004a0dfa6e45073153bde29c1a19a85a4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571480"/>
            <a:ext cx="3614986" cy="4525963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214810" y="714356"/>
            <a:ext cx="4429156" cy="4357718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  <p:txBody>
          <a:bodyPr wrap="square">
            <a:spAutoFit/>
          </a:bodyPr>
          <a:lstStyle/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 smtClean="0"/>
              <a:t>Тема. </a:t>
            </a:r>
            <a:r>
              <a:rPr lang="uk-UA" b="1" dirty="0" err="1" smtClean="0"/>
              <a:t>Шолом-Алейхем</a:t>
            </a:r>
            <a:r>
              <a:rPr lang="uk-UA" b="1" dirty="0" smtClean="0"/>
              <a:t> «</a:t>
            </a:r>
            <a:r>
              <a:rPr lang="uk-UA" b="1" dirty="0" err="1" smtClean="0"/>
              <a:t>Тев’є-молочар</a:t>
            </a:r>
            <a:r>
              <a:rPr lang="uk-UA" b="1" dirty="0" smtClean="0"/>
              <a:t>». Тема історичного зламу, який пройшов крізь долю людини і народу на межі </a:t>
            </a:r>
            <a:r>
              <a:rPr lang="en-US" b="1" dirty="0" smtClean="0"/>
              <a:t>XIX</a:t>
            </a:r>
            <a:r>
              <a:rPr lang="uk-UA" b="1" dirty="0" smtClean="0"/>
              <a:t>-</a:t>
            </a:r>
            <a:r>
              <a:rPr lang="en-US" b="1" dirty="0" smtClean="0"/>
              <a:t>XX</a:t>
            </a:r>
            <a:r>
              <a:rPr lang="uk-UA" b="1" dirty="0" smtClean="0"/>
              <a:t> ст. </a:t>
            </a:r>
            <a:endParaRPr lang="en-US" b="1" dirty="0" smtClean="0"/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r>
              <a:rPr lang="uk-UA" b="1" dirty="0" smtClean="0"/>
              <a:t>Мета: ознайомити</a:t>
            </a:r>
            <a:r>
              <a:rPr lang="en-US" b="1" dirty="0" smtClean="0"/>
              <a:t> </a:t>
            </a:r>
            <a:r>
              <a:rPr lang="uk-UA" b="1" dirty="0" smtClean="0"/>
              <a:t>учнів із</a:t>
            </a:r>
            <a:r>
              <a:rPr lang="ru-RU" b="1" dirty="0" smtClean="0"/>
              <a:t> </a:t>
            </a:r>
            <a:r>
              <a:rPr lang="uk-UA" b="1" dirty="0" smtClean="0"/>
              <a:t>творчістю </a:t>
            </a:r>
            <a:r>
              <a:rPr lang="uk-UA" b="1" dirty="0" err="1" smtClean="0"/>
              <a:t>Шолом-Алейхема</a:t>
            </a:r>
            <a:r>
              <a:rPr lang="uk-UA" b="1" dirty="0" smtClean="0"/>
              <a:t>, </a:t>
            </a:r>
            <a:r>
              <a:rPr lang="ru-RU" b="1" dirty="0" err="1" smtClean="0"/>
              <a:t>основними</a:t>
            </a:r>
            <a:r>
              <a:rPr lang="ru-RU" b="1" dirty="0" smtClean="0"/>
              <a:t> </a:t>
            </a:r>
            <a:r>
              <a:rPr lang="ru-RU" b="1" dirty="0" err="1" smtClean="0"/>
              <a:t>подіями</a:t>
            </a:r>
            <a:r>
              <a:rPr lang="ru-RU" b="1" dirty="0" smtClean="0"/>
              <a:t> </a:t>
            </a:r>
            <a:r>
              <a:rPr lang="ru-RU" b="1" dirty="0" err="1" smtClean="0"/>
              <a:t>із</a:t>
            </a:r>
            <a:r>
              <a:rPr lang="ru-RU" b="1" dirty="0" smtClean="0"/>
              <a:t> </a:t>
            </a:r>
            <a:r>
              <a:rPr lang="ru-RU" b="1" dirty="0" err="1" smtClean="0"/>
              <a:t>життя</a:t>
            </a:r>
            <a:r>
              <a:rPr lang="ru-RU" b="1" dirty="0" smtClean="0"/>
              <a:t> </a:t>
            </a:r>
            <a:r>
              <a:rPr lang="ru-RU" b="1" dirty="0" err="1" smtClean="0"/>
              <a:t>єврейського</a:t>
            </a:r>
            <a:r>
              <a:rPr lang="ru-RU" b="1" dirty="0" smtClean="0"/>
              <a:t> </a:t>
            </a:r>
            <a:r>
              <a:rPr lang="ru-RU" b="1" dirty="0" err="1" smtClean="0"/>
              <a:t>письменника</a:t>
            </a:r>
            <a:r>
              <a:rPr lang="ru-RU" b="1" dirty="0" smtClean="0"/>
              <a:t>; </a:t>
            </a:r>
            <a:r>
              <a:rPr lang="uk-UA" b="1" dirty="0" smtClean="0"/>
              <a:t>формувати загально-культурно компетентність,  морально-етичні цінності; розвивати навички роботи з текстом, уміння виділяти головне й суттєве; </a:t>
            </a:r>
            <a:r>
              <a:rPr lang="ru-RU" b="1" dirty="0" err="1" smtClean="0"/>
              <a:t>виховувати</a:t>
            </a:r>
            <a:r>
              <a:rPr lang="ru-RU" b="1" dirty="0" smtClean="0"/>
              <a:t> в </a:t>
            </a:r>
            <a:r>
              <a:rPr lang="ru-RU" b="1" dirty="0" err="1" smtClean="0"/>
              <a:t>учнів</a:t>
            </a:r>
            <a:r>
              <a:rPr lang="ru-RU" b="1" dirty="0" smtClean="0"/>
              <a:t> </a:t>
            </a:r>
            <a:r>
              <a:rPr lang="ru-RU" b="1" dirty="0" err="1" smtClean="0"/>
              <a:t>толерантне</a:t>
            </a:r>
            <a:r>
              <a:rPr lang="ru-RU" b="1" dirty="0" smtClean="0"/>
              <a:t> </a:t>
            </a:r>
            <a:r>
              <a:rPr lang="ru-RU" b="1" dirty="0" err="1" smtClean="0"/>
              <a:t>відношення</a:t>
            </a:r>
            <a:r>
              <a:rPr lang="ru-RU" b="1" dirty="0" smtClean="0"/>
              <a:t> до </a:t>
            </a:r>
            <a:r>
              <a:rPr lang="ru-RU" b="1" dirty="0" err="1" smtClean="0"/>
              <a:t>представників</a:t>
            </a:r>
            <a:r>
              <a:rPr lang="ru-RU" b="1" dirty="0" smtClean="0"/>
              <a:t> </a:t>
            </a:r>
            <a:r>
              <a:rPr lang="ru-RU" b="1" dirty="0" err="1" smtClean="0"/>
              <a:t>інших</a:t>
            </a:r>
            <a:r>
              <a:rPr lang="ru-RU" b="1" dirty="0" smtClean="0"/>
              <a:t> </a:t>
            </a:r>
            <a:r>
              <a:rPr lang="ru-RU" b="1" dirty="0" err="1" smtClean="0"/>
              <a:t>народів</a:t>
            </a:r>
            <a:r>
              <a:rPr lang="ru-RU" b="1" dirty="0" smtClean="0"/>
              <a:t>, </a:t>
            </a:r>
            <a:r>
              <a:rPr lang="ru-RU" b="1" dirty="0" err="1" smtClean="0"/>
              <a:t>які</a:t>
            </a:r>
            <a:r>
              <a:rPr lang="ru-RU" b="1" dirty="0" smtClean="0"/>
              <a:t> </a:t>
            </a:r>
            <a:r>
              <a:rPr lang="ru-RU" b="1" dirty="0" err="1" smtClean="0"/>
              <a:t>проживають</a:t>
            </a:r>
            <a:r>
              <a:rPr lang="ru-RU" b="1" dirty="0" smtClean="0"/>
              <a:t> в </a:t>
            </a:r>
            <a:r>
              <a:rPr lang="ru-RU" b="1" dirty="0" err="1" smtClean="0"/>
              <a:t>Україні</a:t>
            </a:r>
            <a:r>
              <a:rPr lang="ru-RU" b="1" dirty="0" smtClean="0"/>
              <a:t>.</a:t>
            </a:r>
            <a:endParaRPr lang="uk-UA" b="1" dirty="0" smtClean="0"/>
          </a:p>
          <a:p>
            <a:pPr indent="449263" fontAlgn="base">
              <a:spcBef>
                <a:spcPct val="0"/>
              </a:spcBef>
              <a:spcAft>
                <a:spcPct val="0"/>
              </a:spcAft>
            </a:pPr>
            <a:endParaRPr lang="uk-UA" sz="1600" b="1" dirty="0" err="1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8215338" y="6500834"/>
            <a:ext cx="571504" cy="14287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6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714356"/>
            <a:ext cx="5043494" cy="4525963"/>
          </a:xfrm>
        </p:spPr>
        <p:txBody>
          <a:bodyPr/>
          <a:lstStyle/>
          <a:p>
            <a:pPr>
              <a:buNone/>
            </a:pPr>
            <a:r>
              <a:rPr lang="uk-UA" sz="2000" b="1" dirty="0" smtClean="0"/>
              <a:t>	</a:t>
            </a:r>
            <a:r>
              <a:rPr lang="ru-RU" sz="2400" b="1" dirty="0" err="1" smtClean="0"/>
              <a:t>Шалом-Алейхем</a:t>
            </a:r>
            <a:r>
              <a:rPr lang="ru-RU" sz="2400" b="1" dirty="0" smtClean="0"/>
              <a:t> – Рабинович </a:t>
            </a:r>
            <a:r>
              <a:rPr lang="ru-RU" sz="2400" b="1" dirty="0" err="1" smtClean="0"/>
              <a:t>Шолом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Нохумович</a:t>
            </a:r>
            <a:r>
              <a:rPr lang="ru-RU" sz="2400" b="1" dirty="0" smtClean="0"/>
              <a:t> – </a:t>
            </a:r>
            <a:r>
              <a:rPr lang="ru-RU" sz="2400" b="1" dirty="0" err="1" smtClean="0"/>
              <a:t>український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єврейський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письменник</a:t>
            </a:r>
            <a:r>
              <a:rPr lang="ru-RU" sz="2400" b="1" dirty="0" smtClean="0"/>
              <a:t>.</a:t>
            </a:r>
          </a:p>
          <a:p>
            <a:pPr>
              <a:buNone/>
            </a:pPr>
            <a:r>
              <a:rPr lang="uk-UA" sz="2400" b="1" dirty="0" smtClean="0"/>
              <a:t>	</a:t>
            </a:r>
            <a:r>
              <a:rPr lang="ru-RU" sz="2400" b="1" dirty="0" err="1" smtClean="0"/>
              <a:t>Народився</a:t>
            </a:r>
            <a:r>
              <a:rPr lang="ru-RU" sz="2400" b="1" dirty="0" smtClean="0"/>
              <a:t> у </a:t>
            </a:r>
            <a:r>
              <a:rPr lang="ru-RU" sz="2400" b="1" dirty="0" err="1" smtClean="0"/>
              <a:t>місті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Переяславі</a:t>
            </a:r>
            <a:r>
              <a:rPr lang="ru-RU" sz="2400" b="1" dirty="0" smtClean="0"/>
              <a:t> на </a:t>
            </a:r>
            <a:r>
              <a:rPr lang="ru-RU" sz="2400" b="1" dirty="0" err="1" smtClean="0"/>
              <a:t>Полтавщині</a:t>
            </a:r>
            <a:r>
              <a:rPr lang="ru-RU" sz="2400" b="1" dirty="0" smtClean="0"/>
              <a:t> у </a:t>
            </a:r>
            <a:r>
              <a:rPr lang="ru-RU" sz="2400" b="1" dirty="0" err="1" smtClean="0"/>
              <a:t>родині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дрібного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крамаря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Дитячі</a:t>
            </a:r>
            <a:r>
              <a:rPr lang="ru-RU" sz="2400" b="1" dirty="0" smtClean="0"/>
              <a:t> роки минули у </a:t>
            </a:r>
            <a:r>
              <a:rPr lang="ru-RU" sz="2400" b="1" dirty="0" err="1" smtClean="0"/>
              <a:t>невеличкому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містечку</a:t>
            </a:r>
            <a:r>
              <a:rPr lang="ru-RU" sz="2400" b="1" dirty="0" smtClean="0"/>
              <a:t> </a:t>
            </a:r>
            <a:r>
              <a:rPr lang="ru-RU" sz="2400" b="1" dirty="0" err="1" smtClean="0"/>
              <a:t>Воронькові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Полтавської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губернії</a:t>
            </a:r>
            <a:r>
              <a:rPr lang="ru-RU" sz="2400" b="1" dirty="0" smtClean="0"/>
              <a:t> (</a:t>
            </a:r>
            <a:r>
              <a:rPr lang="ru-RU" sz="2400" b="1" dirty="0" err="1" smtClean="0"/>
              <a:t>тепер</a:t>
            </a:r>
            <a:r>
              <a:rPr lang="ru-RU" sz="2400" b="1" dirty="0" smtClean="0"/>
              <a:t> село в </a:t>
            </a:r>
            <a:r>
              <a:rPr lang="ru-RU" sz="2400" b="1" dirty="0" err="1" smtClean="0"/>
              <a:t>Бориспільському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районі</a:t>
            </a:r>
            <a:r>
              <a:rPr lang="ru-RU" sz="2400" b="1" dirty="0" smtClean="0"/>
              <a:t> </a:t>
            </a:r>
            <a:r>
              <a:rPr lang="ru-RU" sz="2400" b="1" dirty="0" err="1" smtClean="0"/>
              <a:t>Київської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області</a:t>
            </a:r>
            <a:r>
              <a:rPr lang="ru-RU" sz="2400" b="1" dirty="0" smtClean="0"/>
              <a:t>). </a:t>
            </a:r>
          </a:p>
          <a:p>
            <a:pPr>
              <a:buNone/>
            </a:pPr>
            <a:endParaRPr lang="ru-RU" sz="2000" dirty="0" smtClean="0"/>
          </a:p>
          <a:p>
            <a:endParaRPr lang="ru-RU" dirty="0"/>
          </a:p>
        </p:txBody>
      </p:sp>
      <p:pic>
        <p:nvPicPr>
          <p:cNvPr id="4" name="Рисунок 3" descr="http://jewishkrasilov.org.ua/wp-content/uploads/2014/11/Sholom_aleyhe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356"/>
            <a:ext cx="3214710" cy="4429156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142976" y="5286388"/>
            <a:ext cx="18573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1859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1916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6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Содержимое 9" descr="Sholom_web_00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4857760"/>
            <a:ext cx="3143272" cy="157399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Батьки Шолом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7" y="285729"/>
            <a:ext cx="3357585" cy="3079759"/>
          </a:xfr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3429000"/>
            <a:ext cx="2447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/>
              <a:t>Батьки Шолом-Алейхема</a:t>
            </a:r>
            <a:endParaRPr lang="ru-RU" sz="1600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6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Рисунок 6" descr="0_24965_e5a4de01_XL.jpg"/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5214942" y="4143380"/>
            <a:ext cx="3553938" cy="2333296"/>
          </a:xfrm>
          <a:prstGeom prst="rect">
            <a:avLst/>
          </a:prstGeom>
          <a:noFill/>
          <a:ln w="28575">
            <a:solidFill>
              <a:schemeClr val="bg2">
                <a:lumMod val="10000"/>
              </a:schemeClr>
            </a:solidFill>
            <a:miter lim="800000"/>
            <a:headEnd/>
            <a:tailEnd/>
          </a:ln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5072066" y="3571876"/>
            <a:ext cx="37862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600" b="1" dirty="0" smtClean="0"/>
              <a:t>Типова єврейській школа для хлопчиків </a:t>
            </a:r>
          </a:p>
          <a:p>
            <a:pPr marR="0" lv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600" b="1" dirty="0" smtClean="0"/>
              <a:t>19 століття 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4143372" y="428604"/>
            <a:ext cx="464347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44926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600" b="1" dirty="0" err="1" smtClean="0"/>
              <a:t>Шолом-Алейхем</a:t>
            </a:r>
            <a:r>
              <a:rPr lang="uk-UA" sz="1600" b="1" dirty="0" smtClean="0"/>
              <a:t> навчається в хедері — єврейській початковій релігійній школі. Згодом під впливом єврейської просвітницької літератури займається і загальною освітою, навчається у повітовій школі. З 1876 року </a:t>
            </a:r>
            <a:r>
              <a:rPr lang="uk-UA" sz="1600" b="1" dirty="0" err="1" smtClean="0"/>
              <a:t>Шолом-Алейхем</a:t>
            </a:r>
            <a:r>
              <a:rPr lang="uk-UA" sz="1600" b="1" dirty="0" smtClean="0"/>
              <a:t> працює домашнім вчителем у єврейського магната </a:t>
            </a:r>
            <a:r>
              <a:rPr lang="uk-UA" sz="1600" b="1" dirty="0" err="1" smtClean="0"/>
              <a:t>Елімелеха</a:t>
            </a:r>
            <a:r>
              <a:rPr lang="uk-UA" sz="1600" b="1" dirty="0" smtClean="0"/>
              <a:t> </a:t>
            </a:r>
            <a:r>
              <a:rPr lang="uk-UA" sz="1600" b="1" dirty="0" err="1" smtClean="0"/>
              <a:t>Лоєва</a:t>
            </a:r>
            <a:r>
              <a:rPr lang="uk-UA" sz="1600" b="1" dirty="0" smtClean="0"/>
              <a:t>. У 1880-1882 роках </a:t>
            </a:r>
            <a:r>
              <a:rPr lang="uk-UA" sz="1600" b="1" dirty="0" err="1" smtClean="0"/>
              <a:t>Шолом-Алейхем</a:t>
            </a:r>
            <a:r>
              <a:rPr lang="uk-UA" sz="1600" b="1" dirty="0" smtClean="0"/>
              <a:t> працює громадським рабином у місті Лубни. Після одруження з донькою </a:t>
            </a:r>
            <a:r>
              <a:rPr lang="uk-UA" sz="1600" b="1" dirty="0" err="1" smtClean="0"/>
              <a:t>Лоєва</a:t>
            </a:r>
            <a:r>
              <a:rPr lang="uk-UA" sz="1600" b="1" dirty="0" smtClean="0"/>
              <a:t> Ольгою у 1883-1887 живе і працює у Білій Церкві, потім у Львові. 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428596" y="3929066"/>
            <a:ext cx="421484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b="1" dirty="0" smtClean="0"/>
              <a:t>У 1887-1890, 1893-1905 роках </a:t>
            </a:r>
            <a:r>
              <a:rPr lang="uk-UA" sz="2000" b="1" dirty="0" err="1" smtClean="0"/>
              <a:t>Шолом-Алейхем</a:t>
            </a:r>
            <a:r>
              <a:rPr lang="uk-UA" sz="2000" b="1" dirty="0" smtClean="0"/>
              <a:t> живе у Києві (він називав його в своїх творах </a:t>
            </a:r>
            <a:r>
              <a:rPr lang="uk-UA" sz="2000" b="1" dirty="0" err="1" smtClean="0"/>
              <a:t>Єгупцем</a:t>
            </a:r>
            <a:r>
              <a:rPr lang="uk-UA" sz="2000" b="1" dirty="0" smtClean="0"/>
              <a:t>), де займається торговельними справами. Після організованих у Києві 1905 року єврейських погромів </a:t>
            </a:r>
            <a:r>
              <a:rPr lang="uk-UA" sz="2000" b="1" dirty="0" err="1" smtClean="0"/>
              <a:t>Шолом-Алейхем</a:t>
            </a:r>
            <a:r>
              <a:rPr lang="uk-UA" sz="2000" b="1" dirty="0" smtClean="0"/>
              <a:t> виїхав до Львова.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6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786182" y="500042"/>
            <a:ext cx="492922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dirty="0" smtClean="0"/>
              <a:t>У 1907 році в Женеві  була видана повість "Хлопчик </a:t>
            </a:r>
            <a:r>
              <a:rPr lang="uk-UA" sz="2400" b="1" dirty="0" err="1" smtClean="0"/>
              <a:t>Мотл</a:t>
            </a:r>
            <a:r>
              <a:rPr lang="uk-UA" sz="2400" b="1" dirty="0" smtClean="0"/>
              <a:t>". 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dirty="0" smtClean="0"/>
              <a:t>З 1908 року письменник проживає у Росії, Німеччині, Швейцарії, Австрії, Італії, Данії.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dirty="0" smtClean="0"/>
              <a:t>У 1915 році </a:t>
            </a:r>
            <a:r>
              <a:rPr lang="uk-UA" sz="2400" b="1" dirty="0" err="1" smtClean="0"/>
              <a:t>Шолом-Алейхем</a:t>
            </a:r>
            <a:r>
              <a:rPr lang="uk-UA" sz="2400" b="1" dirty="0" smtClean="0"/>
              <a:t> переїздить до Нью-Йорка. </a:t>
            </a:r>
          </a:p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err="1" smtClean="0"/>
              <a:t>Похований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він</a:t>
            </a:r>
            <a:r>
              <a:rPr lang="ru-RU" sz="2400" b="1" dirty="0" smtClean="0"/>
              <a:t> на </a:t>
            </a:r>
            <a:r>
              <a:rPr lang="ru-RU" sz="2400" b="1" dirty="0" err="1" smtClean="0"/>
              <a:t>Бруклінському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кладовищі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згідно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із</a:t>
            </a:r>
            <a:r>
              <a:rPr lang="ru-RU" sz="2400" b="1" dirty="0" smtClean="0"/>
              <a:t> “</a:t>
            </a:r>
            <a:r>
              <a:rPr lang="ru-RU" sz="2400" b="1" dirty="0" err="1" smtClean="0"/>
              <a:t>заповітом</a:t>
            </a:r>
            <a:r>
              <a:rPr lang="ru-RU" sz="2400" b="1" dirty="0" smtClean="0"/>
              <a:t>”: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8" name="Содержимое 3" descr="могила Шоло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7" y="357167"/>
            <a:ext cx="3071834" cy="4098060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571472" y="4786322"/>
            <a:ext cx="81439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2060"/>
                </a:solidFill>
              </a:rPr>
              <a:t>“Хай мене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поховають</a:t>
            </a:r>
            <a:r>
              <a:rPr lang="ru-RU" sz="2800" b="1" i="1" dirty="0" smtClean="0">
                <a:solidFill>
                  <a:srgbClr val="002060"/>
                </a:solidFill>
              </a:rPr>
              <a:t> не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поміж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аристократів</a:t>
            </a:r>
            <a:r>
              <a:rPr lang="ru-RU" sz="2800" b="1" i="1" dirty="0" smtClean="0">
                <a:solidFill>
                  <a:srgbClr val="002060"/>
                </a:solidFill>
              </a:rPr>
              <a:t>, вельмож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чи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багатіїв</a:t>
            </a:r>
            <a:r>
              <a:rPr lang="ru-RU" sz="2800" b="1" i="1" dirty="0" smtClean="0">
                <a:solidFill>
                  <a:srgbClr val="002060"/>
                </a:solidFill>
              </a:rPr>
              <a:t>, а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серед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звичайних</a:t>
            </a:r>
            <a:r>
              <a:rPr lang="ru-RU" sz="2800" b="1" i="1" dirty="0" smtClean="0">
                <a:solidFill>
                  <a:srgbClr val="002060"/>
                </a:solidFill>
              </a:rPr>
              <a:t> людей,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робітників</a:t>
            </a:r>
            <a:r>
              <a:rPr lang="ru-RU" sz="2800" b="1" i="1" dirty="0" smtClean="0">
                <a:solidFill>
                  <a:srgbClr val="002060"/>
                </a:solidFill>
              </a:rPr>
              <a:t>, разом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із</a:t>
            </a:r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справжнім</a:t>
            </a:r>
            <a:r>
              <a:rPr lang="ru-RU" sz="2800" b="1" i="1" dirty="0" smtClean="0">
                <a:solidFill>
                  <a:srgbClr val="002060"/>
                </a:solidFill>
              </a:rPr>
              <a:t> народом”</a:t>
            </a:r>
            <a:endParaRPr lang="uk-UA" sz="2800" b="1" i="1" dirty="0" smtClean="0">
              <a:solidFill>
                <a:srgbClr val="002060"/>
              </a:solidFill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3286124"/>
            <a:ext cx="821537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 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 </a:t>
            </a:r>
            <a:r>
              <a:rPr lang="ru-RU" sz="2400" b="1" dirty="0" smtClean="0"/>
              <a:t>Шолом-Алейхем </a:t>
            </a:r>
            <a:r>
              <a:rPr lang="ru-RU" sz="2400" b="1" dirty="0" err="1" smtClean="0"/>
              <a:t>істинно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народний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письменник</a:t>
            </a:r>
            <a:r>
              <a:rPr lang="ru-RU" sz="2400" b="1" dirty="0" smtClean="0"/>
              <a:t>. В </a:t>
            </a:r>
            <a:r>
              <a:rPr lang="ru-RU" sz="2400" b="1" dirty="0" err="1" smtClean="0"/>
              <a:t>його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творах</a:t>
            </a:r>
            <a:r>
              <a:rPr lang="ru-RU" sz="2400" b="1" dirty="0" smtClean="0"/>
              <a:t> – </a:t>
            </a:r>
            <a:r>
              <a:rPr lang="ru-RU" sz="2400" b="1" dirty="0" err="1" smtClean="0"/>
              <a:t>сотні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яскравих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образів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простих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трударів</a:t>
            </a:r>
            <a:r>
              <a:rPr lang="ru-RU" sz="2400" b="1" dirty="0" smtClean="0"/>
              <a:t> – </a:t>
            </a:r>
            <a:r>
              <a:rPr lang="ru-RU" sz="2400" b="1" dirty="0" err="1" smtClean="0"/>
              <a:t>шевців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міщан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рабинів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дітей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домогосподарок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Охочі</a:t>
            </a:r>
            <a:r>
              <a:rPr lang="ru-RU" sz="2400" b="1" dirty="0" smtClean="0"/>
              <a:t> до </a:t>
            </a:r>
            <a:r>
              <a:rPr lang="ru-RU" sz="2400" b="1" dirty="0" err="1" smtClean="0"/>
              <a:t>розмов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доброзичливі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балакучі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персонажі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його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творів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розповідають</a:t>
            </a:r>
            <a:r>
              <a:rPr lang="ru-RU" sz="2400" b="1" dirty="0" smtClean="0"/>
              <a:t> про </a:t>
            </a:r>
            <a:r>
              <a:rPr lang="ru-RU" sz="2400" b="1" dirty="0" err="1" smtClean="0"/>
              <a:t>свої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буденні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історії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свої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клопоти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біди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і</a:t>
            </a:r>
            <a:r>
              <a:rPr lang="ru-RU" sz="2400" b="1" dirty="0" smtClean="0"/>
              <a:t> в </a:t>
            </a:r>
            <a:r>
              <a:rPr lang="ru-RU" sz="2400" b="1" dirty="0" err="1" smtClean="0"/>
              <a:t>такий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спосіб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саморозкриваються</a:t>
            </a:r>
            <a:r>
              <a:rPr lang="ru-RU" sz="2400" b="1" dirty="0" smtClean="0"/>
              <a:t>. 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6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Содержимое 3" descr="2015-09-08_105259-e14416745959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628" y="285728"/>
            <a:ext cx="3800475" cy="2771775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357158" y="1714488"/>
            <a:ext cx="45005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У </a:t>
            </a:r>
            <a:r>
              <a:rPr lang="ru-RU" b="1" dirty="0" err="1" smtClean="0"/>
              <a:t>листі</a:t>
            </a:r>
            <a:r>
              <a:rPr lang="ru-RU" b="1" dirty="0" smtClean="0"/>
              <a:t> до </a:t>
            </a:r>
            <a:r>
              <a:rPr lang="ru-RU" b="1" dirty="0" err="1" smtClean="0"/>
              <a:t>російського</a:t>
            </a:r>
            <a:r>
              <a:rPr lang="ru-RU" b="1" dirty="0" smtClean="0"/>
              <a:t> </a:t>
            </a:r>
            <a:r>
              <a:rPr lang="ru-RU" b="1" dirty="0" err="1" smtClean="0"/>
              <a:t>письменника</a:t>
            </a:r>
            <a:r>
              <a:rPr lang="ru-RU" b="1" dirty="0" smtClean="0"/>
              <a:t> Л.Толстого Шолом-Алейхем писав: </a:t>
            </a:r>
          </a:p>
          <a:p>
            <a:r>
              <a:rPr lang="ru-RU" sz="2400" b="1" dirty="0" smtClean="0"/>
              <a:t>“Я – </a:t>
            </a:r>
            <a:r>
              <a:rPr lang="ru-RU" sz="2400" b="1" dirty="0" err="1" smtClean="0"/>
              <a:t>єврейський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український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народний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письменник</a:t>
            </a:r>
            <a:r>
              <a:rPr lang="ru-RU" sz="2400" b="1" dirty="0" smtClean="0"/>
              <a:t>”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500042"/>
            <a:ext cx="34462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Письменник, </a:t>
            </a:r>
          </a:p>
          <a:p>
            <a:r>
              <a:rPr lang="uk-UA" sz="2400" b="1" dirty="0" smtClean="0">
                <a:solidFill>
                  <a:srgbClr val="C00000"/>
                </a:solidFill>
              </a:rPr>
              <a:t>його твори та персонажі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6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4" descr="sh-a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500174"/>
            <a:ext cx="3175000" cy="3924300"/>
          </a:xfr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000496" y="1500174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 smtClean="0"/>
              <a:t>Тев’є-молочар</a:t>
            </a:r>
            <a:r>
              <a:rPr lang="ru-RU" sz="2400" b="1" dirty="0" smtClean="0"/>
              <a:t> (1894 – 1914). </a:t>
            </a:r>
            <a:r>
              <a:rPr lang="ru-RU" sz="2400" b="1" dirty="0" err="1" smtClean="0"/>
              <a:t>Письменник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недарма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називав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Тев’є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найкращим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усіх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створених</a:t>
            </a:r>
            <a:r>
              <a:rPr lang="ru-RU" sz="2400" b="1" dirty="0" smtClean="0"/>
              <a:t> ним </a:t>
            </a:r>
            <a:r>
              <a:rPr lang="ru-RU" sz="2400" b="1" dirty="0" err="1" smtClean="0"/>
              <a:t>літературних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типів</a:t>
            </a:r>
            <a:r>
              <a:rPr lang="ru-RU" sz="2400" b="1" dirty="0" smtClean="0"/>
              <a:t>. А книга </a:t>
            </a:r>
            <a:r>
              <a:rPr lang="ru-RU" sz="2400" b="1" i="1" dirty="0" smtClean="0"/>
              <a:t>“</a:t>
            </a:r>
            <a:r>
              <a:rPr lang="ru-RU" sz="2400" b="1" i="1" dirty="0" err="1" smtClean="0"/>
              <a:t>Тев’є-молочар</a:t>
            </a:r>
            <a:r>
              <a:rPr lang="ru-RU" sz="2400" b="1" i="1" dirty="0" smtClean="0"/>
              <a:t>”, </a:t>
            </a:r>
            <a:r>
              <a:rPr lang="ru-RU" sz="2400" b="1" dirty="0" err="1" smtClean="0"/>
              <a:t>що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складається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із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монологів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Тев’є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звернених</a:t>
            </a:r>
            <a:r>
              <a:rPr lang="ru-RU" sz="2400" b="1" dirty="0" smtClean="0"/>
              <a:t> до самого Шолом-Алейхема, </a:t>
            </a:r>
            <a:r>
              <a:rPr lang="ru-RU" sz="2400" b="1" dirty="0" err="1" smtClean="0"/>
              <a:t>є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безперечно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найвідомішим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твором</a:t>
            </a:r>
            <a:r>
              <a:rPr lang="ru-RU" sz="2400" b="1" dirty="0" smtClean="0"/>
              <a:t> Шолом-Алейхема. 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571480"/>
            <a:ext cx="4365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Знайомство з головним героєм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8" name="Содержимое 3" descr="cropped-head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5500702"/>
            <a:ext cx="4286280" cy="857256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92500" lnSpcReduction="10000"/>
          </a:bodyPr>
          <a:lstStyle/>
          <a:p>
            <a:r>
              <a:rPr lang="ru-RU" dirty="0" err="1" smtClean="0"/>
              <a:t>Тев’є</a:t>
            </a:r>
            <a:r>
              <a:rPr lang="ru-RU" dirty="0" smtClean="0"/>
              <a:t> – </a:t>
            </a:r>
            <a:r>
              <a:rPr lang="ru-RU" dirty="0" err="1" smtClean="0"/>
              <a:t>напрочуд</a:t>
            </a:r>
            <a:r>
              <a:rPr lang="ru-RU" dirty="0" smtClean="0"/>
              <a:t> </a:t>
            </a:r>
            <a:r>
              <a:rPr lang="ru-RU" dirty="0" err="1" smtClean="0"/>
              <a:t>цільна</a:t>
            </a:r>
            <a:r>
              <a:rPr lang="ru-RU" dirty="0" smtClean="0"/>
              <a:t> </a:t>
            </a:r>
            <a:r>
              <a:rPr lang="ru-RU" dirty="0" err="1" smtClean="0"/>
              <a:t>особистість</a:t>
            </a:r>
            <a:r>
              <a:rPr lang="ru-RU" dirty="0" smtClean="0"/>
              <a:t>.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шляхетний</a:t>
            </a:r>
            <a:r>
              <a:rPr lang="ru-RU" dirty="0" smtClean="0"/>
              <a:t>,  </a:t>
            </a:r>
            <a:r>
              <a:rPr lang="ru-RU" dirty="0" err="1" smtClean="0"/>
              <a:t>розуміє</a:t>
            </a:r>
            <a:r>
              <a:rPr lang="ru-RU" dirty="0" smtClean="0"/>
              <a:t> людей </a:t>
            </a:r>
            <a:r>
              <a:rPr lang="ru-RU" dirty="0" err="1" smtClean="0"/>
              <a:t>і</a:t>
            </a:r>
            <a:r>
              <a:rPr lang="ru-RU" dirty="0" smtClean="0"/>
              <a:t> тонко </a:t>
            </a:r>
            <a:r>
              <a:rPr lang="ru-RU" dirty="0" err="1" smtClean="0"/>
              <a:t>відчуває</a:t>
            </a:r>
            <a:r>
              <a:rPr lang="ru-RU" dirty="0" smtClean="0"/>
              <a:t> красу </a:t>
            </a:r>
            <a:r>
              <a:rPr lang="ru-RU" dirty="0" err="1" smtClean="0"/>
              <a:t>рідної</a:t>
            </a:r>
            <a:r>
              <a:rPr lang="ru-RU" dirty="0" smtClean="0"/>
              <a:t>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природи</a:t>
            </a:r>
            <a:r>
              <a:rPr lang="ru-RU" dirty="0" smtClean="0"/>
              <a:t>, </a:t>
            </a:r>
            <a:r>
              <a:rPr lang="ru-RU" dirty="0" err="1" smtClean="0"/>
              <a:t>ніколи</a:t>
            </a:r>
            <a:r>
              <a:rPr lang="ru-RU" dirty="0" smtClean="0"/>
              <a:t> не </a:t>
            </a:r>
            <a:r>
              <a:rPr lang="ru-RU" dirty="0" err="1" smtClean="0"/>
              <a:t>грішить</a:t>
            </a:r>
            <a:r>
              <a:rPr lang="ru-RU" dirty="0" smtClean="0"/>
              <a:t> </a:t>
            </a:r>
            <a:r>
              <a:rPr lang="ru-RU" dirty="0" err="1" smtClean="0"/>
              <a:t>проти</a:t>
            </a:r>
            <a:r>
              <a:rPr lang="ru-RU" dirty="0" smtClean="0"/>
              <a:t> </a:t>
            </a:r>
            <a:r>
              <a:rPr lang="ru-RU" dirty="0" err="1" smtClean="0"/>
              <a:t>совісті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Тев’є</a:t>
            </a:r>
            <a:r>
              <a:rPr lang="ru-RU" dirty="0" smtClean="0"/>
              <a:t> </a:t>
            </a:r>
            <a:r>
              <a:rPr lang="ru-RU" dirty="0" err="1" smtClean="0"/>
              <a:t>має</a:t>
            </a:r>
            <a:r>
              <a:rPr lang="ru-RU" dirty="0" smtClean="0"/>
              <a:t> </a:t>
            </a:r>
            <a:r>
              <a:rPr lang="ru-RU" dirty="0" err="1" smtClean="0"/>
              <a:t>сім</a:t>
            </a:r>
            <a:r>
              <a:rPr lang="ru-RU" dirty="0" smtClean="0"/>
              <a:t> </a:t>
            </a:r>
            <a:r>
              <a:rPr lang="ru-RU" dirty="0" err="1" smtClean="0"/>
              <a:t>гарних</a:t>
            </a:r>
            <a:r>
              <a:rPr lang="ru-RU" dirty="0" smtClean="0"/>
              <a:t>, </a:t>
            </a:r>
            <a:r>
              <a:rPr lang="ru-RU" dirty="0" err="1" smtClean="0"/>
              <a:t>працьовитих</a:t>
            </a:r>
            <a:r>
              <a:rPr lang="ru-RU" dirty="0" smtClean="0"/>
              <a:t>, </a:t>
            </a:r>
            <a:r>
              <a:rPr lang="ru-RU" dirty="0" err="1" smtClean="0"/>
              <a:t>розумних</a:t>
            </a:r>
            <a:r>
              <a:rPr lang="ru-RU" dirty="0" smtClean="0"/>
              <a:t> </a:t>
            </a:r>
            <a:r>
              <a:rPr lang="ru-RU" dirty="0" err="1" smtClean="0"/>
              <a:t>дочок</a:t>
            </a:r>
            <a:r>
              <a:rPr lang="ru-RU" dirty="0" smtClean="0"/>
              <a:t>. Але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не </a:t>
            </a:r>
            <a:r>
              <a:rPr lang="ru-RU" dirty="0" err="1" smtClean="0"/>
              <a:t>складається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Життя</a:t>
            </a:r>
            <a:r>
              <a:rPr lang="ru-RU" dirty="0" smtClean="0"/>
              <a:t> не щадить </a:t>
            </a:r>
            <a:r>
              <a:rPr lang="ru-RU" dirty="0" err="1" smtClean="0"/>
              <a:t>Тев’є</a:t>
            </a:r>
            <a:r>
              <a:rPr lang="ru-RU" dirty="0" smtClean="0"/>
              <a:t> та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дочок</a:t>
            </a:r>
            <a:r>
              <a:rPr lang="ru-RU" dirty="0" smtClean="0"/>
              <a:t>. </a:t>
            </a:r>
            <a:r>
              <a:rPr lang="ru-RU" dirty="0" err="1" smtClean="0"/>
              <a:t>Помирає</a:t>
            </a:r>
            <a:r>
              <a:rPr lang="ru-RU" dirty="0" smtClean="0"/>
              <a:t> дружина </a:t>
            </a:r>
            <a:r>
              <a:rPr lang="ru-RU" dirty="0" err="1" smtClean="0"/>
              <a:t>Тев’є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Тев’є</a:t>
            </a:r>
            <a:r>
              <a:rPr lang="ru-RU" dirty="0" smtClean="0"/>
              <a:t> гордо </a:t>
            </a:r>
            <a:r>
              <a:rPr lang="ru-RU" dirty="0" err="1" smtClean="0"/>
              <a:t>вигукує</a:t>
            </a:r>
            <a:r>
              <a:rPr lang="ru-RU" dirty="0" smtClean="0"/>
              <a:t>: “Дочки </a:t>
            </a:r>
            <a:r>
              <a:rPr lang="ru-RU" dirty="0" err="1" smtClean="0"/>
              <a:t>Тев'є</a:t>
            </a:r>
            <a:r>
              <a:rPr lang="ru-RU" dirty="0" smtClean="0"/>
              <a:t> - ...так, </a:t>
            </a:r>
            <a:r>
              <a:rPr lang="ru-RU" dirty="0" err="1" smtClean="0"/>
              <a:t>це</a:t>
            </a:r>
            <a:r>
              <a:rPr lang="ru-RU" dirty="0" smtClean="0"/>
              <a:t> сила!” </a:t>
            </a:r>
            <a:r>
              <a:rPr lang="ru-RU" dirty="0" err="1" smtClean="0"/>
              <a:t>Сильний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сам </a:t>
            </a:r>
            <a:r>
              <a:rPr lang="ru-RU" dirty="0" err="1" smtClean="0"/>
              <a:t>Тев'є</a:t>
            </a:r>
            <a:r>
              <a:rPr lang="ru-RU" dirty="0" smtClean="0"/>
              <a:t>. </a:t>
            </a:r>
            <a:r>
              <a:rPr lang="ru-RU" dirty="0" err="1" smtClean="0"/>
              <a:t>Це</a:t>
            </a:r>
            <a:r>
              <a:rPr lang="ru-RU" dirty="0" smtClean="0"/>
              <a:t> сила </a:t>
            </a:r>
            <a:r>
              <a:rPr lang="ru-RU" dirty="0" err="1" smtClean="0"/>
              <a:t>велетня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народу, </a:t>
            </a:r>
            <a:r>
              <a:rPr lang="ru-RU" dirty="0" err="1" smtClean="0"/>
              <a:t>якого</a:t>
            </a:r>
            <a:r>
              <a:rPr lang="ru-RU" dirty="0" smtClean="0"/>
              <a:t> </a:t>
            </a:r>
            <a:r>
              <a:rPr lang="ru-RU" dirty="0" err="1" smtClean="0"/>
              <a:t>ніщо</a:t>
            </a:r>
            <a:r>
              <a:rPr lang="ru-RU" dirty="0" smtClean="0"/>
              <a:t> не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зламати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6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428604"/>
            <a:ext cx="366670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Екскурс сторінками твору </a:t>
            </a:r>
            <a:endParaRPr lang="ru-RU" sz="24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6" name="Содержимое 9" descr="Без названия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92" y="5572140"/>
            <a:ext cx="1004886" cy="100488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/>
          </a:bodyPr>
          <a:lstStyle/>
          <a:p>
            <a:pPr lvl="0"/>
            <a:r>
              <a:rPr lang="uk-UA" dirty="0" err="1" smtClean="0"/>
              <a:t>Шолом-Алейхем</a:t>
            </a:r>
            <a:r>
              <a:rPr lang="uk-UA" dirty="0" smtClean="0"/>
              <a:t> -</a:t>
            </a:r>
            <a:r>
              <a:rPr lang="ru-RU" dirty="0" smtClean="0"/>
              <a:t> в </a:t>
            </a:r>
            <a:r>
              <a:rPr lang="ru-RU" dirty="0" err="1" smtClean="0"/>
              <a:t>перекладі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ідіш</a:t>
            </a:r>
            <a:r>
              <a:rPr lang="ru-RU" dirty="0" smtClean="0"/>
              <a:t>, </a:t>
            </a:r>
            <a:r>
              <a:rPr lang="ru-RU" dirty="0" err="1" smtClean="0"/>
              <a:t>означає</a:t>
            </a:r>
            <a:r>
              <a:rPr lang="ru-RU" dirty="0" smtClean="0"/>
              <a:t> «мир вам». </a:t>
            </a:r>
          </a:p>
          <a:p>
            <a:pPr lvl="0"/>
            <a:r>
              <a:rPr lang="ru-RU" dirty="0" err="1" smtClean="0"/>
              <a:t>Кафильник</a:t>
            </a:r>
            <a:r>
              <a:rPr lang="ru-RU" dirty="0" smtClean="0"/>
              <a:t> - </a:t>
            </a:r>
            <a:r>
              <a:rPr lang="ru-RU" dirty="0" err="1" smtClean="0"/>
              <a:t>єврейська</a:t>
            </a:r>
            <a:r>
              <a:rPr lang="ru-RU" dirty="0" smtClean="0"/>
              <a:t> </a:t>
            </a:r>
            <a:r>
              <a:rPr lang="ru-RU" dirty="0" err="1" smtClean="0"/>
              <a:t>назва</a:t>
            </a:r>
            <a:r>
              <a:rPr lang="ru-RU" dirty="0" smtClean="0"/>
              <a:t> </a:t>
            </a:r>
            <a:r>
              <a:rPr lang="ru-RU" dirty="0" err="1" smtClean="0"/>
              <a:t>злидаря</a:t>
            </a:r>
            <a:r>
              <a:rPr lang="ru-RU" dirty="0" smtClean="0"/>
              <a:t>. </a:t>
            </a:r>
          </a:p>
          <a:p>
            <a:pPr lvl="0"/>
            <a:r>
              <a:rPr lang="en-US" dirty="0" smtClean="0"/>
              <a:t>C</a:t>
            </a:r>
            <a:r>
              <a:rPr lang="uk-UA" dirty="0" err="1" smtClean="0"/>
              <a:t>инагога</a:t>
            </a:r>
            <a:r>
              <a:rPr lang="uk-UA" dirty="0" smtClean="0"/>
              <a:t> – єврейська община.</a:t>
            </a:r>
            <a:endParaRPr lang="ru-RU" dirty="0" smtClean="0"/>
          </a:p>
          <a:p>
            <a:pPr lvl="0"/>
            <a:r>
              <a:rPr lang="uk-UA" dirty="0" smtClean="0"/>
              <a:t>Хедер -  єврейська школа для хлопців.</a:t>
            </a:r>
            <a:endParaRPr lang="ru-RU" dirty="0" smtClean="0"/>
          </a:p>
          <a:p>
            <a:r>
              <a:rPr lang="ru-RU" dirty="0" err="1" smtClean="0"/>
              <a:t>Цвей</a:t>
            </a:r>
            <a:r>
              <a:rPr lang="ru-RU" dirty="0" smtClean="0"/>
              <a:t> - </a:t>
            </a:r>
            <a:r>
              <a:rPr lang="ru-RU" dirty="0" err="1" smtClean="0"/>
              <a:t>єврейська</a:t>
            </a:r>
            <a:r>
              <a:rPr lang="ru-RU" dirty="0" smtClean="0"/>
              <a:t> </a:t>
            </a:r>
            <a:r>
              <a:rPr lang="ru-RU" dirty="0" err="1" smtClean="0"/>
              <a:t>назва</a:t>
            </a:r>
            <a:r>
              <a:rPr lang="ru-RU" dirty="0" smtClean="0"/>
              <a:t> </a:t>
            </a:r>
            <a:r>
              <a:rPr lang="ru-RU" dirty="0" err="1" smtClean="0"/>
              <a:t>цифри</a:t>
            </a:r>
            <a:r>
              <a:rPr lang="ru-RU" dirty="0" smtClean="0"/>
              <a:t> 2</a:t>
            </a:r>
          </a:p>
          <a:p>
            <a:r>
              <a:rPr lang="ru-RU" dirty="0" err="1" smtClean="0"/>
              <a:t>Ярмулка</a:t>
            </a:r>
            <a:r>
              <a:rPr lang="ru-RU" dirty="0" smtClean="0"/>
              <a:t> - </a:t>
            </a:r>
            <a:r>
              <a:rPr lang="ru-RU" dirty="0" err="1" smtClean="0"/>
              <a:t>маленька</a:t>
            </a:r>
            <a:r>
              <a:rPr lang="ru-RU" dirty="0" smtClean="0"/>
              <a:t> </a:t>
            </a:r>
            <a:r>
              <a:rPr lang="ru-RU" dirty="0" err="1" smtClean="0"/>
              <a:t>єврейська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ru-RU" dirty="0" smtClean="0"/>
              <a:t>шапочка. 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66"/>
            </a:avLst>
          </a:pr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85728"/>
            <a:ext cx="285187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Словникова робота </a:t>
            </a:r>
            <a:endParaRPr lang="ru-RU" sz="24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6" name="Содержимое 5" descr="117062428_evrei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3857628"/>
            <a:ext cx="2803355" cy="275429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673</Words>
  <Application>Microsoft Office PowerPoint</Application>
  <PresentationFormat>Экран (4:3)</PresentationFormat>
  <Paragraphs>93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Шалом алейхем  тавэ молочар</dc:title>
  <dc:creator>Admin</dc:creator>
  <cp:lastModifiedBy>filip</cp:lastModifiedBy>
  <cp:revision>91</cp:revision>
  <dcterms:created xsi:type="dcterms:W3CDTF">2017-01-12T14:31:38Z</dcterms:created>
  <dcterms:modified xsi:type="dcterms:W3CDTF">2017-02-07T16:45:07Z</dcterms:modified>
</cp:coreProperties>
</file>