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4" r:id="rId3"/>
    <p:sldId id="263" r:id="rId4"/>
    <p:sldId id="262" r:id="rId5"/>
    <p:sldId id="264" r:id="rId6"/>
    <p:sldId id="265" r:id="rId7"/>
    <p:sldId id="257" r:id="rId8"/>
    <p:sldId id="261" r:id="rId9"/>
    <p:sldId id="258" r:id="rId10"/>
    <p:sldId id="259" r:id="rId11"/>
    <p:sldId id="260" r:id="rId12"/>
    <p:sldId id="266" r:id="rId13"/>
    <p:sldId id="267" r:id="rId14"/>
    <p:sldId id="268" r:id="rId15"/>
    <p:sldId id="269" r:id="rId16"/>
    <p:sldId id="270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99FF"/>
    <a:srgbClr val="D2D07E"/>
    <a:srgbClr val="0033CC"/>
    <a:srgbClr val="F5842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473" autoAdjust="0"/>
  </p:normalViewPr>
  <p:slideViewPr>
    <p:cSldViewPr>
      <p:cViewPr varScale="1">
        <p:scale>
          <a:sx n="101" d="100"/>
          <a:sy n="101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04336-8FD0-4E7A-8346-AED782A5C41D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FF0DB-4849-458F-A6D1-C288ACFFE9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fon-photoshop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43504" y="4000504"/>
            <a:ext cx="38576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Пастух Тетяна Володимирівна,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тупник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директора з НВР,</a:t>
            </a:r>
            <a:br>
              <a:rPr lang="uk-UA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учитель зарубіжної літератури, спеціаліст вищої кваліфікаційної категорії,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вчитель-методист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Верхняцького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НВК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“Загальноосвітня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школа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І-ІІІ ступенів №1 –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ліцей”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Христинівської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6248" y="128586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Дидактичний матеріал до уроків зарубіжної літератури 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клас</a:t>
            </a:r>
            <a:br>
              <a:rPr lang="uk-UA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стандарт. Нова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програма</a:t>
            </a:r>
            <a:endParaRPr lang="uk-UA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8287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44" y="214290"/>
            <a:ext cx="5000625" cy="3657600"/>
          </a:xfrm>
          <a:prstGeom prst="rect">
            <a:avLst/>
          </a:prstGeom>
          <a:ln>
            <a:solidFill>
              <a:srgbClr val="0033CC"/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071942"/>
            <a:ext cx="8229600" cy="205422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	</a:t>
            </a:r>
            <a:r>
              <a:rPr lang="ru-RU" dirty="0" err="1" smtClean="0"/>
              <a:t>П'єса</a:t>
            </a:r>
            <a:r>
              <a:rPr lang="ru-RU" dirty="0" smtClean="0"/>
              <a:t> </a:t>
            </a:r>
            <a:r>
              <a:rPr lang="ru-RU" dirty="0" err="1" smtClean="0"/>
              <a:t>розповідає</a:t>
            </a:r>
            <a:r>
              <a:rPr lang="ru-RU" dirty="0" smtClean="0"/>
              <a:t> про </a:t>
            </a:r>
            <a:r>
              <a:rPr lang="ru-RU" dirty="0" err="1" smtClean="0"/>
              <a:t>лондонського</a:t>
            </a:r>
            <a:r>
              <a:rPr lang="ru-RU" dirty="0" smtClean="0"/>
              <a:t> </a:t>
            </a:r>
            <a:r>
              <a:rPr lang="ru-RU" dirty="0" err="1" smtClean="0"/>
              <a:t>професора</a:t>
            </a:r>
            <a:r>
              <a:rPr lang="ru-RU" dirty="0" smtClean="0"/>
              <a:t> фонетики </a:t>
            </a:r>
            <a:r>
              <a:rPr lang="ru-RU" dirty="0" err="1" smtClean="0"/>
              <a:t>Генрі</a:t>
            </a:r>
            <a:r>
              <a:rPr lang="ru-RU" dirty="0" smtClean="0"/>
              <a:t> </a:t>
            </a:r>
            <a:r>
              <a:rPr lang="ru-RU" dirty="0" err="1" smtClean="0"/>
              <a:t>Хіггінса</a:t>
            </a:r>
            <a:r>
              <a:rPr lang="ru-RU" dirty="0" smtClean="0"/>
              <a:t>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уклав</a:t>
            </a:r>
            <a:r>
              <a:rPr lang="ru-RU" dirty="0" smtClean="0"/>
              <a:t> </a:t>
            </a:r>
            <a:r>
              <a:rPr lang="ru-RU" dirty="0" err="1" smtClean="0"/>
              <a:t>парі</a:t>
            </a:r>
            <a:r>
              <a:rPr lang="ru-RU" dirty="0" smtClean="0"/>
              <a:t> </a:t>
            </a:r>
            <a:r>
              <a:rPr lang="ru-RU" dirty="0" err="1" smtClean="0"/>
              <a:t>зі</a:t>
            </a:r>
            <a:r>
              <a:rPr lang="ru-RU" dirty="0" smtClean="0"/>
              <a:t> </a:t>
            </a:r>
            <a:r>
              <a:rPr lang="ru-RU" dirty="0" err="1" smtClean="0"/>
              <a:t>своїм</a:t>
            </a:r>
            <a:r>
              <a:rPr lang="ru-RU" dirty="0" smtClean="0"/>
              <a:t> приятелем, полковником </a:t>
            </a:r>
            <a:r>
              <a:rPr lang="ru-RU" dirty="0" err="1" smtClean="0"/>
              <a:t>Пікерінгом</a:t>
            </a:r>
            <a:r>
              <a:rPr lang="ru-RU" dirty="0" smtClean="0"/>
              <a:t>. За </a:t>
            </a:r>
            <a:r>
              <a:rPr lang="ru-RU" dirty="0" err="1" smtClean="0"/>
              <a:t>умовами</a:t>
            </a:r>
            <a:r>
              <a:rPr lang="ru-RU" dirty="0" smtClean="0"/>
              <a:t> </a:t>
            </a:r>
            <a:r>
              <a:rPr lang="ru-RU" dirty="0" err="1" smtClean="0"/>
              <a:t>парі</a:t>
            </a:r>
            <a:r>
              <a:rPr lang="ru-RU" dirty="0" smtClean="0"/>
              <a:t>, </a:t>
            </a:r>
            <a:r>
              <a:rPr lang="ru-RU" dirty="0" err="1" smtClean="0"/>
              <a:t>Хіггінс</a:t>
            </a:r>
            <a:r>
              <a:rPr lang="ru-RU" dirty="0" smtClean="0"/>
              <a:t> </a:t>
            </a:r>
            <a:r>
              <a:rPr lang="ru-RU" dirty="0" err="1" smtClean="0"/>
              <a:t>має</a:t>
            </a:r>
            <a:r>
              <a:rPr lang="ru-RU" dirty="0" smtClean="0"/>
              <a:t> </a:t>
            </a:r>
            <a:r>
              <a:rPr lang="ru-RU" dirty="0" err="1" smtClean="0"/>
              <a:t>за</a:t>
            </a:r>
            <a:r>
              <a:rPr lang="ru-RU" dirty="0" smtClean="0"/>
              <a:t> </a:t>
            </a:r>
            <a:r>
              <a:rPr lang="ru-RU" dirty="0" err="1" smtClean="0"/>
              <a:t>шість</a:t>
            </a:r>
            <a:r>
              <a:rPr lang="ru-RU" dirty="0" smtClean="0"/>
              <a:t> </a:t>
            </a:r>
            <a:r>
              <a:rPr lang="ru-RU" dirty="0" err="1" smtClean="0"/>
              <a:t>місяців</a:t>
            </a:r>
            <a:r>
              <a:rPr lang="ru-RU" dirty="0" smtClean="0"/>
              <a:t> </a:t>
            </a:r>
            <a:r>
              <a:rPr lang="ru-RU" dirty="0" err="1" smtClean="0"/>
              <a:t>навчити</a:t>
            </a:r>
            <a:r>
              <a:rPr lang="ru-RU" dirty="0" smtClean="0"/>
              <a:t> </a:t>
            </a:r>
            <a:r>
              <a:rPr lang="ru-RU" dirty="0" err="1" smtClean="0"/>
              <a:t>квіткарку</a:t>
            </a:r>
            <a:r>
              <a:rPr lang="ru-RU" dirty="0" smtClean="0"/>
              <a:t> </a:t>
            </a:r>
            <a:r>
              <a:rPr lang="ru-RU" dirty="0" err="1" smtClean="0"/>
              <a:t>Елізу</a:t>
            </a:r>
            <a:r>
              <a:rPr lang="ru-RU" dirty="0" smtClean="0"/>
              <a:t> </a:t>
            </a:r>
            <a:r>
              <a:rPr lang="ru-RU" dirty="0" err="1" smtClean="0"/>
              <a:t>Дулитл</a:t>
            </a:r>
            <a:r>
              <a:rPr lang="ru-RU" dirty="0" smtClean="0"/>
              <a:t> </a:t>
            </a:r>
            <a:r>
              <a:rPr lang="ru-RU" dirty="0" err="1" smtClean="0"/>
              <a:t>вимові</a:t>
            </a:r>
            <a:r>
              <a:rPr lang="ru-RU" dirty="0" smtClean="0"/>
              <a:t>, </a:t>
            </a:r>
            <a:r>
              <a:rPr lang="ru-RU" dirty="0" err="1" smtClean="0"/>
              <a:t>заведеній</a:t>
            </a:r>
            <a:r>
              <a:rPr lang="ru-RU" dirty="0" smtClean="0"/>
              <a:t> у </a:t>
            </a:r>
            <a:r>
              <a:rPr lang="ru-RU" dirty="0" err="1" smtClean="0"/>
              <a:t>вищому</a:t>
            </a:r>
            <a:r>
              <a:rPr lang="ru-RU" dirty="0" smtClean="0"/>
              <a:t> </a:t>
            </a:r>
            <a:r>
              <a:rPr lang="ru-RU" dirty="0" err="1" smtClean="0"/>
              <a:t>світі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на </a:t>
            </a:r>
            <a:r>
              <a:rPr lang="ru-RU" dirty="0" err="1" smtClean="0"/>
              <a:t>світському</a:t>
            </a:r>
            <a:r>
              <a:rPr lang="ru-RU" dirty="0" smtClean="0"/>
              <a:t> </a:t>
            </a:r>
            <a:r>
              <a:rPr lang="ru-RU" dirty="0" err="1" smtClean="0"/>
              <a:t>прийомі</a:t>
            </a:r>
            <a:r>
              <a:rPr lang="ru-RU" dirty="0" smtClean="0"/>
              <a:t> </a:t>
            </a:r>
            <a:r>
              <a:rPr lang="ru-RU" dirty="0" err="1" smtClean="0"/>
              <a:t>зуміти</a:t>
            </a:r>
            <a:r>
              <a:rPr lang="ru-RU" dirty="0" smtClean="0"/>
              <a:t> </a:t>
            </a:r>
            <a:r>
              <a:rPr lang="ru-RU" dirty="0" err="1" smtClean="0"/>
              <a:t>представити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як герцогиню.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1571612"/>
            <a:ext cx="30003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«</a:t>
            </a:r>
            <a:r>
              <a:rPr lang="ru-RU" sz="2400" b="1" dirty="0" err="1" smtClean="0"/>
              <a:t>Пігмаліон</a:t>
            </a:r>
            <a:r>
              <a:rPr lang="ru-RU" sz="2400" b="1" dirty="0" smtClean="0"/>
              <a:t>»</a:t>
            </a:r>
            <a:r>
              <a:rPr lang="en-US" sz="2400" dirty="0" smtClean="0"/>
              <a:t>— </a:t>
            </a:r>
            <a:r>
              <a:rPr lang="ru-RU" sz="2400" dirty="0" smtClean="0"/>
              <a:t>одна </a:t>
            </a:r>
            <a:r>
              <a:rPr lang="ru-RU" sz="2400" dirty="0" err="1" smtClean="0"/>
              <a:t>з</a:t>
            </a:r>
            <a:r>
              <a:rPr lang="ru-RU" sz="2400" dirty="0" smtClean="0"/>
              <a:t> </a:t>
            </a:r>
            <a:r>
              <a:rPr lang="ru-RU" sz="2400" dirty="0" err="1" smtClean="0"/>
              <a:t>найвідоміших</a:t>
            </a:r>
            <a:r>
              <a:rPr lang="ru-RU" sz="2400" dirty="0" smtClean="0"/>
              <a:t> </a:t>
            </a:r>
            <a:r>
              <a:rPr lang="ru-RU" sz="2400" dirty="0" err="1" smtClean="0"/>
              <a:t>п'єс</a:t>
            </a:r>
            <a:r>
              <a:rPr lang="ru-RU" sz="2400" dirty="0" smtClean="0"/>
              <a:t> Бернарда Шоу, написана у 1912 </a:t>
            </a:r>
            <a:r>
              <a:rPr lang="ru-RU" sz="2400" dirty="0" err="1" smtClean="0"/>
              <a:t>році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28604"/>
            <a:ext cx="2911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Сюжетна лінія твору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4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47" y="285728"/>
            <a:ext cx="4667282" cy="350046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3857628"/>
            <a:ext cx="8229600" cy="2697163"/>
          </a:xfrm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Еліза</a:t>
            </a:r>
            <a:r>
              <a:rPr lang="ru-RU" dirty="0" smtClean="0"/>
              <a:t> стала </a:t>
            </a:r>
            <a:r>
              <a:rPr lang="ru-RU" dirty="0" err="1" smtClean="0"/>
              <a:t>гідним</a:t>
            </a:r>
            <a:r>
              <a:rPr lang="ru-RU" dirty="0" smtClean="0"/>
              <a:t> </a:t>
            </a:r>
            <a:r>
              <a:rPr lang="ru-RU" dirty="0" err="1" smtClean="0"/>
              <a:t>суперником</a:t>
            </a:r>
            <a:r>
              <a:rPr lang="ru-RU" dirty="0" smtClean="0"/>
              <a:t> </a:t>
            </a:r>
            <a:r>
              <a:rPr lang="ru-RU" dirty="0" err="1" smtClean="0"/>
              <a:t>Хіггінса</a:t>
            </a:r>
            <a:r>
              <a:rPr lang="ru-RU" dirty="0" smtClean="0"/>
              <a:t>. Вона </a:t>
            </a:r>
            <a:r>
              <a:rPr lang="ru-RU" dirty="0" err="1" smtClean="0"/>
              <a:t>сповнена</a:t>
            </a:r>
            <a:r>
              <a:rPr lang="ru-RU" dirty="0" smtClean="0"/>
              <a:t> </a:t>
            </a:r>
            <a:r>
              <a:rPr lang="ru-RU" dirty="0" err="1" smtClean="0"/>
              <a:t>гордощів</a:t>
            </a:r>
            <a:r>
              <a:rPr lang="ru-RU" dirty="0" smtClean="0"/>
              <a:t>, </a:t>
            </a:r>
            <a:r>
              <a:rPr lang="ru-RU" dirty="0" err="1" smtClean="0"/>
              <a:t>самоповаги</a:t>
            </a:r>
            <a:r>
              <a:rPr lang="ru-RU" dirty="0" smtClean="0"/>
              <a:t>. </a:t>
            </a:r>
            <a:r>
              <a:rPr lang="ru-RU" dirty="0" err="1" smtClean="0"/>
              <a:t>Опановуючи</a:t>
            </a:r>
            <a:r>
              <a:rPr lang="ru-RU" dirty="0" smtClean="0"/>
              <a:t> </a:t>
            </a:r>
            <a:r>
              <a:rPr lang="ru-RU" dirty="0" err="1" smtClean="0"/>
              <a:t>мову</a:t>
            </a:r>
            <a:r>
              <a:rPr lang="ru-RU" dirty="0" smtClean="0"/>
              <a:t>, </a:t>
            </a:r>
            <a:r>
              <a:rPr lang="ru-RU" dirty="0" err="1" smtClean="0"/>
              <a:t>Еліза</a:t>
            </a:r>
            <a:r>
              <a:rPr lang="ru-RU" dirty="0" smtClean="0"/>
              <a:t> </a:t>
            </a:r>
            <a:r>
              <a:rPr lang="ru-RU" dirty="0" err="1" smtClean="0"/>
              <a:t>засвоїла</a:t>
            </a:r>
            <a:r>
              <a:rPr lang="ru-RU" dirty="0" smtClean="0"/>
              <a:t>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навички</a:t>
            </a:r>
            <a:r>
              <a:rPr lang="ru-RU" dirty="0" smtClean="0"/>
              <a:t> правильного </a:t>
            </a:r>
            <a:r>
              <a:rPr lang="ru-RU" dirty="0" err="1" smtClean="0"/>
              <a:t>мислення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допомагало</a:t>
            </a:r>
            <a:r>
              <a:rPr lang="ru-RU" dirty="0" smtClean="0"/>
              <a:t> </a:t>
            </a:r>
            <a:r>
              <a:rPr lang="ru-RU" dirty="0" err="1" smtClean="0"/>
              <a:t>їй</a:t>
            </a:r>
            <a:r>
              <a:rPr lang="ru-RU" dirty="0" smtClean="0"/>
              <a:t> </a:t>
            </a:r>
            <a:r>
              <a:rPr lang="ru-RU" dirty="0" err="1" smtClean="0"/>
              <a:t>мати</a:t>
            </a:r>
            <a:r>
              <a:rPr lang="ru-RU" dirty="0" smtClean="0"/>
              <a:t> </a:t>
            </a:r>
            <a:r>
              <a:rPr lang="ru-RU" dirty="0" err="1" smtClean="0"/>
              <a:t>власні</a:t>
            </a:r>
            <a:r>
              <a:rPr lang="ru-RU" dirty="0" smtClean="0"/>
              <a:t> </a:t>
            </a:r>
            <a:r>
              <a:rPr lang="ru-RU" dirty="0" err="1" smtClean="0"/>
              <a:t>судження</a:t>
            </a:r>
            <a:r>
              <a:rPr lang="ru-RU" dirty="0" smtClean="0"/>
              <a:t> про </a:t>
            </a:r>
            <a:r>
              <a:rPr lang="ru-RU" dirty="0" err="1" smtClean="0"/>
              <a:t>життя</a:t>
            </a:r>
            <a:r>
              <a:rPr lang="ru-RU" dirty="0" smtClean="0"/>
              <a:t>. Вона </a:t>
            </a:r>
            <a:r>
              <a:rPr lang="ru-RU" dirty="0" err="1" smtClean="0"/>
              <a:t>вважала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її</a:t>
            </a:r>
            <a:r>
              <a:rPr lang="ru-RU" dirty="0" smtClean="0"/>
              <a:t> шлях до </a:t>
            </a:r>
            <a:r>
              <a:rPr lang="ru-RU" dirty="0" err="1" smtClean="0"/>
              <a:t>герцогині</a:t>
            </a:r>
            <a:r>
              <a:rPr lang="ru-RU" dirty="0" smtClean="0"/>
              <a:t> </a:t>
            </a:r>
            <a:r>
              <a:rPr lang="ru-RU" dirty="0" err="1" smtClean="0"/>
              <a:t>розпочався</a:t>
            </a:r>
            <a:r>
              <a:rPr lang="ru-RU" dirty="0" smtClean="0"/>
              <a:t> </a:t>
            </a:r>
            <a:r>
              <a:rPr lang="ru-RU" dirty="0" err="1" smtClean="0"/>
              <a:t>тоді</a:t>
            </a:r>
            <a:r>
              <a:rPr lang="ru-RU" dirty="0" smtClean="0"/>
              <a:t>, коли полковник </a:t>
            </a:r>
            <a:r>
              <a:rPr lang="ru-RU" dirty="0" err="1" smtClean="0"/>
              <a:t>Пікерінг</a:t>
            </a:r>
            <a:r>
              <a:rPr lang="ru-RU" dirty="0" smtClean="0"/>
              <a:t> назвав </a:t>
            </a:r>
            <a:r>
              <a:rPr lang="ru-RU" dirty="0" err="1" smtClean="0"/>
              <a:t>її</a:t>
            </a:r>
            <a:r>
              <a:rPr lang="ru-RU" dirty="0" smtClean="0"/>
              <a:t> "</a:t>
            </a:r>
            <a:r>
              <a:rPr lang="ru-RU" dirty="0" err="1" smtClean="0"/>
              <a:t>міс</a:t>
            </a:r>
            <a:r>
              <a:rPr lang="ru-RU" dirty="0" smtClean="0"/>
              <a:t> </a:t>
            </a:r>
            <a:r>
              <a:rPr lang="ru-RU" dirty="0" err="1" smtClean="0"/>
              <a:t>Дуллітл</a:t>
            </a:r>
            <a:r>
              <a:rPr lang="ru-RU" dirty="0" smtClean="0"/>
              <a:t>", коли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виявив</a:t>
            </a:r>
            <a:r>
              <a:rPr lang="ru-RU" dirty="0" smtClean="0"/>
              <a:t> до </a:t>
            </a:r>
            <a:r>
              <a:rPr lang="ru-RU" dirty="0" err="1" smtClean="0"/>
              <a:t>неї</a:t>
            </a:r>
            <a:r>
              <a:rPr lang="ru-RU" dirty="0" smtClean="0"/>
              <a:t> </a:t>
            </a:r>
            <a:r>
              <a:rPr lang="ru-RU" dirty="0" err="1" smtClean="0"/>
              <a:t>увагу</a:t>
            </a:r>
            <a:r>
              <a:rPr lang="ru-RU" dirty="0" smtClean="0"/>
              <a:t>: </a:t>
            </a:r>
            <a:r>
              <a:rPr lang="ru-RU" dirty="0" err="1" smtClean="0"/>
              <a:t>зняв</a:t>
            </a:r>
            <a:r>
              <a:rPr lang="ru-RU" dirty="0" smtClean="0"/>
              <a:t> </a:t>
            </a:r>
            <a:r>
              <a:rPr lang="ru-RU" dirty="0" err="1" smtClean="0"/>
              <a:t>капелюх</a:t>
            </a:r>
            <a:r>
              <a:rPr lang="ru-RU" dirty="0" smtClean="0"/>
              <a:t>, </a:t>
            </a:r>
            <a:r>
              <a:rPr lang="ru-RU" dirty="0" err="1" smtClean="0"/>
              <a:t>відчинив</a:t>
            </a:r>
            <a:r>
              <a:rPr lang="ru-RU" dirty="0" smtClean="0"/>
              <a:t> </a:t>
            </a:r>
            <a:r>
              <a:rPr lang="ru-RU" dirty="0" err="1" smtClean="0"/>
              <a:t>двері</a:t>
            </a:r>
            <a:r>
              <a:rPr lang="ru-RU" dirty="0" smtClean="0"/>
              <a:t>, </a:t>
            </a:r>
            <a:r>
              <a:rPr lang="ru-RU" dirty="0" err="1" smtClean="0"/>
              <a:t>адже</a:t>
            </a:r>
            <a:r>
              <a:rPr lang="ru-RU" dirty="0" smtClean="0"/>
              <a:t> "</a:t>
            </a:r>
            <a:r>
              <a:rPr lang="ru-RU" dirty="0" err="1" smtClean="0"/>
              <a:t>різниця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</a:t>
            </a:r>
            <a:r>
              <a:rPr lang="ru-RU" dirty="0" err="1" smtClean="0"/>
              <a:t>леді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квітникаркою</a:t>
            </a:r>
            <a:r>
              <a:rPr lang="ru-RU" dirty="0" smtClean="0"/>
              <a:t> </a:t>
            </a:r>
            <a:r>
              <a:rPr lang="ru-RU" dirty="0" err="1" smtClean="0"/>
              <a:t>полягала</a:t>
            </a:r>
            <a:r>
              <a:rPr lang="ru-RU" dirty="0" smtClean="0"/>
              <a:t> не в тому, як вона поводиться, а в тому, як до </a:t>
            </a:r>
            <a:r>
              <a:rPr lang="ru-RU" dirty="0" err="1" smtClean="0"/>
              <a:t>неї</a:t>
            </a:r>
            <a:r>
              <a:rPr lang="ru-RU" dirty="0" smtClean="0"/>
              <a:t> </a:t>
            </a:r>
            <a:r>
              <a:rPr lang="ru-RU" dirty="0" err="1" smtClean="0"/>
              <a:t>ставляться</a:t>
            </a:r>
            <a:r>
              <a:rPr lang="ru-RU" dirty="0" smtClean="0"/>
              <a:t>".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642918"/>
            <a:ext cx="23743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Характеристика 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головної героїні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Содержимое 6" descr="dUfSnRq8wf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28604"/>
            <a:ext cx="3857652" cy="385765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286248" y="50004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err="1" smtClean="0"/>
              <a:t>Еліза</a:t>
            </a:r>
            <a:r>
              <a:rPr lang="ru-RU" sz="2400" dirty="0" smtClean="0"/>
              <a:t> в </a:t>
            </a:r>
            <a:r>
              <a:rPr lang="ru-RU" sz="2400" dirty="0" err="1" smtClean="0"/>
              <a:t>розпачі</a:t>
            </a:r>
            <a:r>
              <a:rPr lang="ru-RU" sz="2400" dirty="0" smtClean="0"/>
              <a:t>, перед нею </a:t>
            </a:r>
            <a:r>
              <a:rPr lang="ru-RU" sz="2400" dirty="0" err="1" smtClean="0"/>
              <a:t>постала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жорстока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істина</a:t>
            </a:r>
            <a:r>
              <a:rPr lang="ru-RU" sz="2400" dirty="0" smtClean="0"/>
              <a:t>. </a:t>
            </a:r>
            <a:r>
              <a:rPr lang="ru-RU" sz="2400" dirty="0" err="1" smtClean="0"/>
              <a:t>Здобувши</a:t>
            </a:r>
            <a:r>
              <a:rPr lang="ru-RU" sz="2400" dirty="0" smtClean="0"/>
              <a:t> </a:t>
            </a:r>
            <a:r>
              <a:rPr lang="ru-RU" sz="2400" dirty="0" err="1" smtClean="0"/>
              <a:t>манери</a:t>
            </a:r>
            <a:r>
              <a:rPr lang="ru-RU" sz="2400" dirty="0" smtClean="0"/>
              <a:t> </a:t>
            </a:r>
            <a:r>
              <a:rPr lang="ru-RU" sz="2400" dirty="0" err="1" smtClean="0"/>
              <a:t>й</a:t>
            </a:r>
            <a:r>
              <a:rPr lang="ru-RU" sz="2400" dirty="0" smtClean="0"/>
              <a:t> </a:t>
            </a:r>
            <a:r>
              <a:rPr lang="ru-RU" sz="2400" dirty="0" err="1" smtClean="0"/>
              <a:t>вимову</a:t>
            </a:r>
            <a:r>
              <a:rPr lang="ru-RU" sz="2400" dirty="0" smtClean="0"/>
              <a:t> </a:t>
            </a:r>
            <a:r>
              <a:rPr lang="ru-RU" sz="2400" dirty="0" err="1" smtClean="0"/>
              <a:t>герцогині</a:t>
            </a:r>
            <a:r>
              <a:rPr lang="ru-RU" sz="2400" dirty="0" smtClean="0"/>
              <a:t>, вона не </a:t>
            </a:r>
            <a:r>
              <a:rPr lang="ru-RU" sz="2400" dirty="0" err="1" smtClean="0"/>
              <a:t>знайшла</a:t>
            </a:r>
            <a:r>
              <a:rPr lang="ru-RU" sz="2400" dirty="0" smtClean="0"/>
              <a:t> </a:t>
            </a:r>
            <a:r>
              <a:rPr lang="ru-RU" sz="2400" dirty="0" err="1" smtClean="0"/>
              <a:t>собі</a:t>
            </a:r>
            <a:r>
              <a:rPr lang="ru-RU" sz="2400" dirty="0" smtClean="0"/>
              <a:t> </a:t>
            </a:r>
            <a:r>
              <a:rPr lang="ru-RU" sz="2400" dirty="0" err="1" smtClean="0"/>
              <a:t>місця</a:t>
            </a:r>
            <a:r>
              <a:rPr lang="ru-RU" sz="2400" dirty="0" smtClean="0"/>
              <a:t> </a:t>
            </a:r>
            <a:r>
              <a:rPr lang="ru-RU" sz="2400" dirty="0" err="1" smtClean="0"/>
              <a:t>серед</a:t>
            </a:r>
            <a:r>
              <a:rPr lang="ru-RU" sz="2400" dirty="0" smtClean="0"/>
              <a:t> </a:t>
            </a:r>
            <a:r>
              <a:rPr lang="ru-RU" sz="2400" dirty="0" err="1" smtClean="0"/>
              <a:t>аристократії</a:t>
            </a:r>
            <a:r>
              <a:rPr lang="ru-RU" sz="2400" dirty="0" smtClean="0"/>
              <a:t>, коло </a:t>
            </a:r>
            <a:r>
              <a:rPr lang="ru-RU" sz="2400" dirty="0" err="1" smtClean="0"/>
              <a:t>цих</a:t>
            </a:r>
            <a:r>
              <a:rPr lang="ru-RU" sz="2400" dirty="0" smtClean="0"/>
              <a:t> людей </a:t>
            </a:r>
            <a:r>
              <a:rPr lang="ru-RU" sz="2400" dirty="0" err="1" smtClean="0"/>
              <a:t>її</a:t>
            </a:r>
            <a:r>
              <a:rPr lang="ru-RU" sz="2400" dirty="0" smtClean="0"/>
              <a:t> не </a:t>
            </a:r>
            <a:r>
              <a:rPr lang="ru-RU" sz="2400" dirty="0" err="1" smtClean="0"/>
              <a:t>прийняло</a:t>
            </a:r>
            <a:r>
              <a:rPr lang="ru-RU" sz="2400" dirty="0" smtClean="0"/>
              <a:t>;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свого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класу</a:t>
            </a:r>
            <a:r>
              <a:rPr lang="ru-RU" sz="2400" dirty="0" smtClean="0"/>
              <a:t> </a:t>
            </a:r>
            <a:r>
              <a:rPr lang="ru-RU" sz="2400" dirty="0" err="1" smtClean="0"/>
              <a:t>Еліза</a:t>
            </a:r>
            <a:r>
              <a:rPr lang="ru-RU" sz="2400" dirty="0" smtClean="0"/>
              <a:t> </a:t>
            </a:r>
            <a:r>
              <a:rPr lang="ru-RU" sz="2400" dirty="0" err="1" smtClean="0"/>
              <a:t>вже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відірвана</a:t>
            </a:r>
            <a:r>
              <a:rPr lang="ru-RU" sz="2400" dirty="0" smtClean="0"/>
              <a:t>, вона не стане </a:t>
            </a:r>
            <a:r>
              <a:rPr lang="ru-RU" sz="2400" dirty="0" err="1" smtClean="0"/>
              <a:t>тією</a:t>
            </a:r>
            <a:r>
              <a:rPr lang="ru-RU" sz="2400" dirty="0" smtClean="0"/>
              <a:t> простою "</a:t>
            </a:r>
            <a:r>
              <a:rPr lang="ru-RU" sz="2400" dirty="0" err="1" smtClean="0"/>
              <a:t>нетіпахою</a:t>
            </a:r>
            <a:r>
              <a:rPr lang="ru-RU" sz="2400" dirty="0" smtClean="0"/>
              <a:t>", </a:t>
            </a:r>
            <a:r>
              <a:rPr lang="ru-RU" sz="2400" dirty="0" err="1" smtClean="0"/>
              <a:t>якій</a:t>
            </a:r>
            <a:r>
              <a:rPr lang="ru-RU" sz="2400" dirty="0" smtClean="0"/>
              <a:t> так весело </a:t>
            </a:r>
            <a:r>
              <a:rPr lang="ru-RU" sz="2400" dirty="0" err="1" smtClean="0"/>
              <a:t>було</a:t>
            </a:r>
            <a:r>
              <a:rPr lang="ru-RU" sz="2400" dirty="0" smtClean="0"/>
              <a:t> </a:t>
            </a:r>
            <a:r>
              <a:rPr lang="ru-RU" sz="2400" dirty="0" err="1" smtClean="0"/>
              <a:t>жити</a:t>
            </a:r>
            <a:r>
              <a:rPr lang="ru-RU" sz="2400" dirty="0" smtClean="0"/>
              <a:t> на </a:t>
            </a:r>
            <a:r>
              <a:rPr lang="ru-RU" sz="2400" dirty="0" err="1" smtClean="0"/>
              <a:t>світі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4643446"/>
            <a:ext cx="835824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Таким чином, </a:t>
            </a:r>
            <a:r>
              <a:rPr lang="ru-RU" sz="2000" b="1" dirty="0" err="1" smtClean="0"/>
              <a:t>розпочавши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проблем фонетики, автор </a:t>
            </a:r>
            <a:r>
              <a:rPr lang="ru-RU" sz="2000" b="1" dirty="0" err="1" smtClean="0"/>
              <a:t>вивів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читача</a:t>
            </a:r>
            <a:r>
              <a:rPr lang="ru-RU" sz="2000" b="1" dirty="0" smtClean="0"/>
              <a:t> на проблему </a:t>
            </a:r>
            <a:r>
              <a:rPr lang="ru-RU" sz="2000" b="1" dirty="0" err="1" smtClean="0"/>
              <a:t>особистості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її</a:t>
            </a:r>
            <a:r>
              <a:rPr lang="ru-RU" sz="2000" b="1" dirty="0" smtClean="0"/>
              <a:t> духовного </a:t>
            </a:r>
            <a:r>
              <a:rPr lang="ru-RU" sz="2000" b="1" dirty="0" err="1" smtClean="0"/>
              <a:t>розвитку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зазначив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навіть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освічена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розумна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людина</a:t>
            </a:r>
            <a:r>
              <a:rPr lang="ru-RU" sz="2000" b="1" dirty="0" smtClean="0"/>
              <a:t> навряд </a:t>
            </a:r>
            <a:r>
              <a:rPr lang="ru-RU" sz="2000" b="1" dirty="0" err="1" smtClean="0"/>
              <a:t>чи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змогла</a:t>
            </a:r>
            <a:r>
              <a:rPr lang="ru-RU" sz="2000" b="1" dirty="0" smtClean="0"/>
              <a:t> б </a:t>
            </a:r>
            <a:r>
              <a:rPr lang="ru-RU" sz="2000" b="1" dirty="0" err="1" smtClean="0"/>
              <a:t>вийти</a:t>
            </a:r>
            <a:r>
              <a:rPr lang="ru-RU" sz="2000" b="1" dirty="0" smtClean="0"/>
              <a:t> за </a:t>
            </a:r>
            <a:r>
              <a:rPr lang="ru-RU" sz="2000" b="1" dirty="0" err="1" smtClean="0"/>
              <a:t>межі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свого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соціального</a:t>
            </a:r>
            <a:r>
              <a:rPr lang="ru-RU" sz="2000" b="1" dirty="0" smtClean="0"/>
              <a:t> стану. А </a:t>
            </a:r>
            <a:r>
              <a:rPr lang="ru-RU" sz="2000" b="1" dirty="0" err="1" smtClean="0"/>
              <a:t>якщо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знайшла</a:t>
            </a:r>
            <a:r>
              <a:rPr lang="ru-RU" sz="2000" b="1" dirty="0" smtClean="0"/>
              <a:t> у </a:t>
            </a:r>
            <a:r>
              <a:rPr lang="ru-RU" sz="2000" b="1" dirty="0" err="1" smtClean="0"/>
              <a:t>собі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сили</a:t>
            </a:r>
            <a:r>
              <a:rPr lang="ru-RU" sz="2000" b="1" dirty="0" smtClean="0"/>
              <a:t> для </a:t>
            </a:r>
            <a:r>
              <a:rPr lang="ru-RU" sz="2000" b="1" dirty="0" err="1" smtClean="0"/>
              <a:t>цього</a:t>
            </a:r>
            <a:r>
              <a:rPr lang="ru-RU" sz="2000" b="1" dirty="0" smtClean="0"/>
              <a:t>, то </a:t>
            </a:r>
            <a:r>
              <a:rPr lang="ru-RU" sz="2000" b="1" dirty="0" err="1" smtClean="0"/>
              <a:t>це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процес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непростий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болісний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550072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	</a:t>
            </a:r>
            <a:r>
              <a:rPr lang="ru-RU" sz="2800" b="1" dirty="0" err="1" smtClean="0">
                <a:solidFill>
                  <a:srgbClr val="FF0000"/>
                </a:solidFill>
              </a:rPr>
              <a:t>Інтерактивна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вправа</a:t>
            </a:r>
            <a:r>
              <a:rPr lang="ru-RU" sz="2800" b="1" dirty="0" smtClean="0">
                <a:solidFill>
                  <a:srgbClr val="FF0000"/>
                </a:solidFill>
              </a:rPr>
              <a:t> «Я так думаю»</a:t>
            </a:r>
            <a:endParaRPr lang="ru-RU" sz="2200" b="1" dirty="0" smtClean="0"/>
          </a:p>
          <a:p>
            <a:pPr>
              <a:buNone/>
            </a:pPr>
            <a:endParaRPr lang="ru-RU" sz="2200" dirty="0" smtClean="0"/>
          </a:p>
          <a:p>
            <a:pPr marL="514350" indent="-514350">
              <a:buAutoNum type="arabicPeriod"/>
            </a:pPr>
            <a:r>
              <a:rPr lang="ru-RU" dirty="0" smtClean="0"/>
              <a:t>Подумайте,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споріднює</a:t>
            </a:r>
            <a:r>
              <a:rPr lang="ru-RU" dirty="0" smtClean="0"/>
              <a:t> драму Б.Шоу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античним</a:t>
            </a:r>
            <a:r>
              <a:rPr lang="ru-RU" dirty="0" smtClean="0"/>
              <a:t> </a:t>
            </a:r>
            <a:r>
              <a:rPr lang="ru-RU" dirty="0" err="1" smtClean="0"/>
              <a:t>світом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відрізняє</a:t>
            </a:r>
            <a:r>
              <a:rPr lang="ru-RU" dirty="0" smtClean="0"/>
              <a:t>?</a:t>
            </a:r>
          </a:p>
          <a:p>
            <a:pPr marL="514350" indent="-514350">
              <a:buAutoNum type="arabicPeriod"/>
            </a:pP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основними</a:t>
            </a:r>
            <a:r>
              <a:rPr lang="ru-RU" dirty="0" smtClean="0"/>
              <a:t> </a:t>
            </a:r>
            <a:r>
              <a:rPr lang="ru-RU" dirty="0" err="1" smtClean="0"/>
              <a:t>художніми</a:t>
            </a:r>
            <a:r>
              <a:rPr lang="ru-RU" dirty="0" smtClean="0"/>
              <a:t> </a:t>
            </a:r>
            <a:r>
              <a:rPr lang="ru-RU" dirty="0" err="1" smtClean="0"/>
              <a:t>засобоми</a:t>
            </a:r>
            <a:r>
              <a:rPr lang="ru-RU" dirty="0" smtClean="0"/>
              <a:t>?(</a:t>
            </a:r>
            <a:r>
              <a:rPr lang="ru-RU" dirty="0" err="1" smtClean="0"/>
              <a:t>парадокси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дискусії</a:t>
            </a:r>
            <a:r>
              <a:rPr lang="ru-RU" dirty="0" smtClean="0"/>
              <a:t>) </a:t>
            </a:r>
          </a:p>
          <a:p>
            <a:pPr marL="514350" indent="-514350">
              <a:buAutoNum type="arabicPeriod" startAt="3"/>
            </a:pPr>
            <a:r>
              <a:rPr lang="ru-RU" dirty="0" err="1" smtClean="0"/>
              <a:t>Чому</a:t>
            </a:r>
            <a:r>
              <a:rPr lang="ru-RU" dirty="0" smtClean="0"/>
              <a:t> </a:t>
            </a:r>
            <a:r>
              <a:rPr lang="ru-RU" dirty="0" err="1" smtClean="0"/>
              <a:t>найбільший</a:t>
            </a:r>
            <a:r>
              <a:rPr lang="ru-RU" dirty="0" smtClean="0"/>
              <a:t> парадокс - </a:t>
            </a:r>
            <a:r>
              <a:rPr lang="ru-RU" dirty="0" err="1" smtClean="0"/>
              <a:t>людина</a:t>
            </a:r>
            <a:r>
              <a:rPr lang="ru-RU" dirty="0" smtClean="0"/>
              <a:t>? </a:t>
            </a:r>
          </a:p>
          <a:p>
            <a:pPr marL="514350" indent="-514350">
              <a:buAutoNum type="arabicPeriod" startAt="3"/>
            </a:pPr>
            <a:r>
              <a:rPr lang="ru-RU" dirty="0" err="1" smtClean="0"/>
              <a:t>Центральним</a:t>
            </a:r>
            <a:r>
              <a:rPr lang="ru-RU" dirty="0" smtClean="0"/>
              <a:t> </a:t>
            </a:r>
            <a:r>
              <a:rPr lang="ru-RU" dirty="0" err="1" smtClean="0"/>
              <a:t>сюжетним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	 мотивом "</a:t>
            </a:r>
            <a:r>
              <a:rPr lang="ru-RU" dirty="0" err="1" smtClean="0"/>
              <a:t>Пігмаліона</a:t>
            </a:r>
            <a:r>
              <a:rPr lang="ru-RU" dirty="0" smtClean="0"/>
              <a:t>" став </a:t>
            </a:r>
          </a:p>
          <a:p>
            <a:pPr marL="514350" indent="-514350">
              <a:buNone/>
            </a:pPr>
            <a:r>
              <a:rPr lang="ru-RU" dirty="0" smtClean="0"/>
              <a:t>	мотив </a:t>
            </a:r>
            <a:r>
              <a:rPr lang="ru-RU" dirty="0" err="1" smtClean="0"/>
              <a:t>пробудження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r>
              <a:rPr lang="ru-RU" dirty="0" smtClean="0"/>
              <a:t>. </a:t>
            </a:r>
          </a:p>
          <a:p>
            <a:pPr marL="514350" indent="-514350">
              <a:buNone/>
            </a:pPr>
            <a:r>
              <a:rPr lang="ru-RU" dirty="0" smtClean="0"/>
              <a:t>	</a:t>
            </a:r>
            <a:r>
              <a:rPr lang="ru-RU" dirty="0" err="1" smtClean="0"/>
              <a:t>Доведіть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Содержимое 3" descr="200px-Cover-play19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3689750"/>
            <a:ext cx="2619379" cy="29729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b="1" dirty="0" smtClean="0"/>
              <a:t>	</a:t>
            </a:r>
            <a:r>
              <a:rPr lang="uk-UA" b="1" dirty="0" smtClean="0">
                <a:solidFill>
                  <a:srgbClr val="FF0000"/>
                </a:solidFill>
              </a:rPr>
              <a:t>Літературна вікторина</a:t>
            </a:r>
            <a:endParaRPr lang="uk-UA" sz="3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dirty="0" smtClean="0"/>
              <a:t>1. </a:t>
            </a:r>
            <a:r>
              <a:rPr lang="ru-RU" sz="3400" b="1" dirty="0" err="1" smtClean="0"/>
              <a:t>Які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враження</a:t>
            </a:r>
            <a:r>
              <a:rPr lang="ru-RU" sz="3400" b="1" dirty="0" smtClean="0"/>
              <a:t> у вас </a:t>
            </a:r>
            <a:r>
              <a:rPr lang="ru-RU" sz="3400" b="1" dirty="0" err="1" smtClean="0"/>
              <a:t>виникають</a:t>
            </a:r>
            <a:r>
              <a:rPr lang="ru-RU" sz="3400" b="1" dirty="0" smtClean="0"/>
              <a:t>, коли </a:t>
            </a:r>
            <a:r>
              <a:rPr lang="ru-RU" sz="3400" b="1" dirty="0" err="1" smtClean="0"/>
              <a:t>ви</a:t>
            </a:r>
            <a:r>
              <a:rPr lang="ru-RU" sz="3400" b="1" dirty="0" smtClean="0"/>
              <a:t>  </a:t>
            </a:r>
            <a:r>
              <a:rPr lang="ru-RU" sz="3400" b="1" dirty="0" err="1" smtClean="0"/>
              <a:t>читаєте</a:t>
            </a:r>
            <a:r>
              <a:rPr lang="ru-RU" sz="3400" b="1" dirty="0" smtClean="0"/>
              <a:t> Бернарда Шоу?</a:t>
            </a:r>
          </a:p>
          <a:p>
            <a:pPr>
              <a:buNone/>
            </a:pPr>
            <a:r>
              <a:rPr lang="ru-RU" sz="3400" b="1" dirty="0" smtClean="0"/>
              <a:t>2. </a:t>
            </a:r>
            <a:r>
              <a:rPr lang="ru-RU" sz="3400" b="1" dirty="0" err="1" smtClean="0"/>
              <a:t>Назвіть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засоби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виразності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твору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розкрийте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їх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значення</a:t>
            </a:r>
            <a:r>
              <a:rPr lang="ru-RU" sz="3400" b="1" dirty="0" smtClean="0"/>
              <a:t>.</a:t>
            </a:r>
          </a:p>
          <a:p>
            <a:pPr>
              <a:buNone/>
            </a:pPr>
            <a:r>
              <a:rPr lang="ru-RU" sz="3400" b="1" dirty="0" smtClean="0"/>
              <a:t>3. </a:t>
            </a:r>
            <a:r>
              <a:rPr lang="ru-RU" sz="3400" b="1" dirty="0" err="1" smtClean="0"/>
              <a:t>Які</a:t>
            </a:r>
            <a:r>
              <a:rPr lang="ru-RU" sz="3400" b="1" dirty="0" smtClean="0"/>
              <a:t> слова, </a:t>
            </a:r>
            <a:r>
              <a:rPr lang="ru-RU" sz="3400" b="1" dirty="0" err="1" smtClean="0"/>
              <a:t>епізоди</a:t>
            </a:r>
            <a:r>
              <a:rPr lang="ru-RU" sz="3400" b="1" dirty="0" smtClean="0"/>
              <a:t> вас </a:t>
            </a:r>
            <a:r>
              <a:rPr lang="ru-RU" sz="3400" b="1" dirty="0" err="1" smtClean="0"/>
              <a:t>найбільше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вразили</a:t>
            </a:r>
            <a:r>
              <a:rPr lang="ru-RU" sz="3400" b="1" dirty="0" smtClean="0"/>
              <a:t>?</a:t>
            </a:r>
          </a:p>
          <a:p>
            <a:pPr>
              <a:buNone/>
            </a:pPr>
            <a:r>
              <a:rPr lang="ru-RU" sz="3400" b="1" dirty="0" smtClean="0"/>
              <a:t>4. </a:t>
            </a:r>
            <a:r>
              <a:rPr lang="ru-RU" sz="3400" b="1" dirty="0" err="1" smtClean="0"/>
              <a:t>Які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уявлення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виникли</a:t>
            </a:r>
            <a:r>
              <a:rPr lang="ru-RU" sz="3400" b="1" dirty="0" smtClean="0"/>
              <a:t> у вас </a:t>
            </a:r>
            <a:r>
              <a:rPr lang="ru-RU" sz="3400" b="1" dirty="0" err="1" smtClean="0"/>
              <a:t>під</a:t>
            </a:r>
            <a:r>
              <a:rPr lang="ru-RU" sz="3400" b="1" dirty="0" smtClean="0"/>
              <a:t> час </a:t>
            </a:r>
            <a:r>
              <a:rPr lang="ru-RU" sz="3400" b="1" dirty="0" err="1" smtClean="0"/>
              <a:t>знайомства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із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змістом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твору</a:t>
            </a:r>
            <a:r>
              <a:rPr lang="ru-RU" sz="3400" b="1" dirty="0" smtClean="0"/>
              <a:t>? </a:t>
            </a:r>
          </a:p>
          <a:p>
            <a:pPr>
              <a:buNone/>
            </a:pPr>
            <a:r>
              <a:rPr lang="ru-RU" sz="3400" b="1" dirty="0" smtClean="0"/>
              <a:t>5. </a:t>
            </a:r>
            <a:r>
              <a:rPr lang="ru-RU" sz="3400" b="1" dirty="0" err="1" smtClean="0"/>
              <a:t>Пригадайте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який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фінал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п</a:t>
            </a:r>
            <a:r>
              <a:rPr lang="en-US" sz="3400" b="1" dirty="0" smtClean="0"/>
              <a:t>’</a:t>
            </a:r>
            <a:r>
              <a:rPr lang="ru-RU" sz="3400" b="1" dirty="0" err="1" smtClean="0"/>
              <a:t>єси</a:t>
            </a:r>
            <a:r>
              <a:rPr lang="ru-RU" sz="3400" b="1" dirty="0" smtClean="0"/>
              <a:t>? </a:t>
            </a:r>
          </a:p>
          <a:p>
            <a:pPr>
              <a:buNone/>
            </a:pPr>
            <a:r>
              <a:rPr lang="ru-RU" sz="3400" b="1" dirty="0" smtClean="0"/>
              <a:t>6. Про </a:t>
            </a:r>
            <a:r>
              <a:rPr lang="ru-RU" sz="3400" b="1" dirty="0" err="1" smtClean="0"/>
              <a:t>що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розповідається</a:t>
            </a:r>
            <a:r>
              <a:rPr lang="ru-RU" sz="3400" b="1" dirty="0" smtClean="0"/>
              <a:t> у </a:t>
            </a:r>
            <a:r>
              <a:rPr lang="ru-RU" sz="3400" b="1" dirty="0" err="1" smtClean="0"/>
              <a:t>п</a:t>
            </a:r>
            <a:r>
              <a:rPr lang="en-US" sz="3400" b="1" dirty="0" smtClean="0"/>
              <a:t>’</a:t>
            </a:r>
            <a:r>
              <a:rPr lang="ru-RU" sz="3400" b="1" dirty="0" err="1" smtClean="0"/>
              <a:t>єсі</a:t>
            </a:r>
            <a:r>
              <a:rPr lang="ru-RU" sz="3400" b="1" dirty="0" smtClean="0"/>
              <a:t>? </a:t>
            </a:r>
          </a:p>
          <a:p>
            <a:pPr>
              <a:buNone/>
            </a:pPr>
            <a:r>
              <a:rPr lang="ru-RU" sz="3400" b="1" dirty="0" smtClean="0"/>
              <a:t>7. Яка тема </a:t>
            </a:r>
            <a:r>
              <a:rPr lang="ru-RU" sz="3400" b="1" dirty="0" err="1" smtClean="0"/>
              <a:t>цього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твору</a:t>
            </a:r>
            <a:r>
              <a:rPr lang="ru-RU" sz="3400" b="1" dirty="0" smtClean="0"/>
              <a:t>?</a:t>
            </a:r>
          </a:p>
          <a:p>
            <a:pPr>
              <a:buNone/>
            </a:pPr>
            <a:r>
              <a:rPr lang="ru-RU" sz="3400" b="1" dirty="0" smtClean="0"/>
              <a:t>8. У </a:t>
            </a:r>
            <a:r>
              <a:rPr lang="ru-RU" sz="3400" b="1" dirty="0" err="1" smtClean="0"/>
              <a:t>чому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бачите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негативне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ставлення</a:t>
            </a:r>
            <a:r>
              <a:rPr lang="ru-RU" sz="3400" b="1" dirty="0" smtClean="0"/>
              <a:t> до </a:t>
            </a:r>
            <a:r>
              <a:rPr lang="ru-RU" sz="3400" b="1" dirty="0" err="1" smtClean="0"/>
              <a:t>Елізи</a:t>
            </a:r>
            <a:r>
              <a:rPr lang="ru-RU" sz="3400" b="1" dirty="0" smtClean="0"/>
              <a:t>? </a:t>
            </a:r>
          </a:p>
          <a:p>
            <a:pPr>
              <a:buNone/>
            </a:pPr>
            <a:r>
              <a:rPr lang="ru-RU" sz="3400" b="1" dirty="0" smtClean="0"/>
              <a:t>9. </a:t>
            </a:r>
            <a:r>
              <a:rPr lang="ru-RU" sz="3400" b="1" dirty="0" err="1" smtClean="0"/>
              <a:t>Чому</a:t>
            </a:r>
            <a:r>
              <a:rPr lang="en-US" sz="3400" b="1" dirty="0" smtClean="0"/>
              <a:t> </a:t>
            </a:r>
            <a:r>
              <a:rPr lang="ru-RU" sz="3400" b="1" dirty="0" err="1" smtClean="0"/>
              <a:t>п</a:t>
            </a:r>
            <a:r>
              <a:rPr lang="en-US" sz="3400" b="1" dirty="0" smtClean="0"/>
              <a:t>’</a:t>
            </a:r>
            <a:r>
              <a:rPr lang="ru-RU" sz="3400" b="1" dirty="0" err="1" smtClean="0"/>
              <a:t>єса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називається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саме</a:t>
            </a:r>
            <a:r>
              <a:rPr lang="ru-RU" sz="3400" b="1" dirty="0" smtClean="0"/>
              <a:t> «</a:t>
            </a:r>
            <a:r>
              <a:rPr lang="ru-RU" sz="3400" b="1" dirty="0" err="1" smtClean="0"/>
              <a:t>Пігмаліон</a:t>
            </a:r>
            <a:r>
              <a:rPr lang="ru-RU" sz="3400" b="1" dirty="0" smtClean="0"/>
              <a:t>»?</a:t>
            </a:r>
          </a:p>
          <a:p>
            <a:pPr>
              <a:buNone/>
            </a:pPr>
            <a:r>
              <a:rPr lang="ru-RU" sz="3400" b="1" dirty="0" smtClean="0"/>
              <a:t>10. Як </a:t>
            </a:r>
            <a:r>
              <a:rPr lang="ru-RU" sz="3400" b="1" dirty="0" err="1" smtClean="0"/>
              <a:t>ви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вважаєте</a:t>
            </a:r>
            <a:r>
              <a:rPr lang="ru-RU" sz="3400" b="1" dirty="0" smtClean="0"/>
              <a:t>, </a:t>
            </a:r>
            <a:r>
              <a:rPr lang="ru-RU" sz="3400" b="1" dirty="0" err="1" smtClean="0"/>
              <a:t>чом</a:t>
            </a:r>
            <a:r>
              <a:rPr lang="uk-UA" sz="3400" b="1" dirty="0" smtClean="0"/>
              <a:t>у фінал п</a:t>
            </a:r>
            <a:r>
              <a:rPr lang="en-US" sz="3400" b="1" dirty="0" smtClean="0"/>
              <a:t>’</a:t>
            </a:r>
            <a:r>
              <a:rPr lang="uk-UA" sz="3400" b="1" dirty="0" err="1" smtClean="0"/>
              <a:t>єси</a:t>
            </a:r>
            <a:r>
              <a:rPr lang="uk-UA" sz="3400" b="1" dirty="0" smtClean="0"/>
              <a:t> залишився відкритим</a:t>
            </a:r>
            <a:r>
              <a:rPr lang="ru-RU" sz="3400" b="1" dirty="0" smtClean="0"/>
              <a:t>?</a:t>
            </a:r>
          </a:p>
          <a:p>
            <a:pPr>
              <a:buNone/>
            </a:pPr>
            <a:r>
              <a:rPr lang="ru-RU" sz="3400" b="1" dirty="0" smtClean="0"/>
              <a:t>11. У </a:t>
            </a:r>
            <a:r>
              <a:rPr lang="ru-RU" sz="3400" b="1" dirty="0" err="1" smtClean="0"/>
              <a:t>чому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трагізм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і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комізм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цього</a:t>
            </a:r>
            <a:r>
              <a:rPr lang="ru-RU" sz="3400" b="1" dirty="0" smtClean="0"/>
              <a:t> </a:t>
            </a:r>
            <a:r>
              <a:rPr lang="ru-RU" sz="3400" b="1" dirty="0" err="1" smtClean="0"/>
              <a:t>твору</a:t>
            </a:r>
            <a:r>
              <a:rPr lang="ru-RU" sz="3400" b="1" dirty="0" smtClean="0"/>
              <a:t>?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Парадокс</a:t>
            </a:r>
            <a:r>
              <a:rPr lang="ru-RU" dirty="0" smtClean="0"/>
              <a:t> - одна </a:t>
            </a:r>
            <a:r>
              <a:rPr lang="ru-RU" dirty="0" err="1" smtClean="0"/>
              <a:t>з</a:t>
            </a:r>
            <a:r>
              <a:rPr lang="ru-RU" dirty="0" smtClean="0"/>
              <a:t> форм </a:t>
            </a:r>
            <a:r>
              <a:rPr lang="ru-RU" dirty="0" err="1" smtClean="0"/>
              <a:t>протиставлення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контрасту.</a:t>
            </a:r>
          </a:p>
          <a:p>
            <a:pPr>
              <a:buNone/>
            </a:pPr>
            <a:r>
              <a:rPr lang="ru-RU" b="1" dirty="0" err="1" smtClean="0"/>
              <a:t>Квінтесенція</a:t>
            </a:r>
            <a:r>
              <a:rPr lang="ru-RU" b="1" dirty="0" smtClean="0"/>
              <a:t> </a:t>
            </a:r>
            <a:r>
              <a:rPr lang="ru-RU" dirty="0" smtClean="0"/>
              <a:t>-  буквально </a:t>
            </a:r>
            <a:r>
              <a:rPr lang="ru-RU" dirty="0" err="1" smtClean="0"/>
              <a:t>означає</a:t>
            </a:r>
            <a:r>
              <a:rPr lang="ru-RU" dirty="0" smtClean="0"/>
              <a:t> «</a:t>
            </a:r>
            <a:r>
              <a:rPr lang="ru-RU" dirty="0" err="1" smtClean="0"/>
              <a:t>п`ята</a:t>
            </a:r>
            <a:r>
              <a:rPr lang="ru-RU" dirty="0" smtClean="0"/>
              <a:t> </a:t>
            </a:r>
            <a:r>
              <a:rPr lang="ru-RU" dirty="0" err="1" smtClean="0"/>
              <a:t>сутність</a:t>
            </a:r>
            <a:r>
              <a:rPr lang="ru-RU" dirty="0" smtClean="0"/>
              <a:t>».</a:t>
            </a:r>
          </a:p>
          <a:p>
            <a:pPr>
              <a:buNone/>
            </a:pPr>
            <a:r>
              <a:rPr lang="ru-RU" b="1" dirty="0" err="1" smtClean="0"/>
              <a:t>Пігмаліон</a:t>
            </a:r>
            <a:r>
              <a:rPr lang="ru-RU" b="1" dirty="0" smtClean="0"/>
              <a:t> </a:t>
            </a:r>
            <a:r>
              <a:rPr lang="ru-RU" dirty="0" smtClean="0"/>
              <a:t>- у </a:t>
            </a:r>
            <a:r>
              <a:rPr lang="ru-RU" dirty="0" err="1" smtClean="0"/>
              <a:t>грецькій</a:t>
            </a:r>
            <a:r>
              <a:rPr lang="ru-RU" dirty="0" smtClean="0"/>
              <a:t> </a:t>
            </a:r>
            <a:r>
              <a:rPr lang="ru-RU" dirty="0" err="1" smtClean="0"/>
              <a:t>міфології</a:t>
            </a:r>
            <a:r>
              <a:rPr lang="ru-RU" dirty="0" smtClean="0"/>
              <a:t> — скульптор, </a:t>
            </a:r>
            <a:r>
              <a:rPr lang="ru-RU" dirty="0" err="1" smtClean="0"/>
              <a:t>цар</a:t>
            </a:r>
            <a:r>
              <a:rPr lang="ru-RU" dirty="0" smtClean="0"/>
              <a:t> </a:t>
            </a:r>
            <a:r>
              <a:rPr lang="ru-RU" dirty="0" err="1" smtClean="0"/>
              <a:t>Кіпру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err="1" smtClean="0"/>
              <a:t>Пуритани</a:t>
            </a:r>
            <a:r>
              <a:rPr lang="ru-RU" dirty="0" smtClean="0"/>
              <a:t> - </a:t>
            </a:r>
            <a:r>
              <a:rPr lang="ru-RU" dirty="0" err="1" smtClean="0"/>
              <a:t>прихильники</a:t>
            </a:r>
            <a:r>
              <a:rPr lang="ru-RU" dirty="0" smtClean="0"/>
              <a:t> </a:t>
            </a:r>
            <a:r>
              <a:rPr lang="ru-RU" dirty="0" err="1" smtClean="0"/>
              <a:t>кальвінізму</a:t>
            </a:r>
            <a:r>
              <a:rPr lang="ru-RU" dirty="0" smtClean="0"/>
              <a:t> в </a:t>
            </a:r>
          </a:p>
          <a:p>
            <a:pPr>
              <a:buNone/>
            </a:pPr>
            <a:r>
              <a:rPr lang="ru-RU" dirty="0" err="1" smtClean="0"/>
              <a:t>Англії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Шотландії</a:t>
            </a:r>
            <a:r>
              <a:rPr lang="ru-RU" dirty="0" smtClean="0"/>
              <a:t> XVI-XVII ст.</a:t>
            </a:r>
          </a:p>
          <a:p>
            <a:pPr>
              <a:buNone/>
            </a:pPr>
            <a:r>
              <a:rPr lang="uk-UA" b="1" dirty="0" smtClean="0"/>
              <a:t>Леді</a:t>
            </a:r>
            <a:r>
              <a:rPr lang="uk-UA" dirty="0" smtClean="0"/>
              <a:t> - </a:t>
            </a:r>
            <a:r>
              <a:rPr lang="ru-RU" dirty="0" smtClean="0"/>
              <a:t>дружина лорда, 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заміжня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err="1" smtClean="0"/>
              <a:t>жінка</a:t>
            </a:r>
            <a:r>
              <a:rPr lang="ru-RU" dirty="0" smtClean="0"/>
              <a:t> аристократичного кола.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500042"/>
            <a:ext cx="2782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Словникова робота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3" descr="i_0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454" y="3714752"/>
            <a:ext cx="1958450" cy="29003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3471858" cy="4525963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b="1" dirty="0" err="1" smtClean="0">
                <a:solidFill>
                  <a:srgbClr val="0070C0"/>
                </a:solidFill>
              </a:rPr>
              <a:t>Професор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</a:rPr>
              <a:t>Хіггінс</a:t>
            </a:r>
            <a:endParaRPr lang="ru-RU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/>
              <a:t>1)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навчав</a:t>
            </a:r>
            <a:r>
              <a:rPr lang="ru-RU" dirty="0" smtClean="0"/>
              <a:t> </a:t>
            </a:r>
            <a:r>
              <a:rPr lang="ru-RU" dirty="0" err="1" smtClean="0"/>
              <a:t>мови</a:t>
            </a:r>
            <a:r>
              <a:rPr lang="ru-RU" dirty="0" smtClean="0"/>
              <a:t> </a:t>
            </a:r>
            <a:r>
              <a:rPr lang="ru-RU" dirty="0" err="1" smtClean="0"/>
              <a:t>Елізу</a:t>
            </a:r>
            <a:r>
              <a:rPr lang="ru-RU" dirty="0" smtClean="0"/>
              <a:t>, </a:t>
            </a:r>
            <a:r>
              <a:rPr lang="ru-RU" dirty="0" err="1" smtClean="0"/>
              <a:t>допоміг</a:t>
            </a:r>
            <a:r>
              <a:rPr lang="ru-RU" dirty="0" smtClean="0"/>
              <a:t> </a:t>
            </a:r>
            <a:r>
              <a:rPr lang="ru-RU" dirty="0" err="1" smtClean="0"/>
              <a:t>зрозуміти</a:t>
            </a:r>
            <a:r>
              <a:rPr lang="ru-RU" dirty="0" smtClean="0"/>
              <a:t>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, </a:t>
            </a:r>
            <a:r>
              <a:rPr lang="ru-RU" dirty="0" err="1" smtClean="0"/>
              <a:t>хоча</a:t>
            </a:r>
            <a:r>
              <a:rPr lang="ru-RU" dirty="0" smtClean="0"/>
              <a:t> так, як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Пігмаліон</a:t>
            </a:r>
            <a:r>
              <a:rPr lang="ru-RU" dirty="0" smtClean="0"/>
              <a:t>, </a:t>
            </a:r>
            <a:r>
              <a:rPr lang="ru-RU" dirty="0" err="1" smtClean="0"/>
              <a:t>ненавидів</a:t>
            </a:r>
            <a:r>
              <a:rPr lang="ru-RU" dirty="0" smtClean="0"/>
              <a:t> </a:t>
            </a:r>
            <a:r>
              <a:rPr lang="ru-RU" dirty="0" err="1" smtClean="0"/>
              <a:t>жінок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2) </a:t>
            </a:r>
            <a:r>
              <a:rPr lang="ru-RU" dirty="0" err="1" smtClean="0"/>
              <a:t>Еліза</a:t>
            </a:r>
            <a:r>
              <a:rPr lang="ru-RU" dirty="0" smtClean="0"/>
              <a:t> </a:t>
            </a:r>
            <a:r>
              <a:rPr lang="ru-RU" dirty="0" err="1" smtClean="0"/>
              <a:t>майже</a:t>
            </a:r>
            <a:r>
              <a:rPr lang="ru-RU" dirty="0" smtClean="0"/>
              <a:t> </a:t>
            </a:r>
            <a:r>
              <a:rPr lang="ru-RU" dirty="0" err="1" smtClean="0"/>
              <a:t>нічого</a:t>
            </a:r>
            <a:r>
              <a:rPr lang="ru-RU" dirty="0" smtClean="0"/>
              <a:t> не </a:t>
            </a:r>
            <a:r>
              <a:rPr lang="ru-RU" dirty="0" err="1" smtClean="0"/>
              <a:t>змінила</a:t>
            </a:r>
            <a:r>
              <a:rPr lang="ru-RU" dirty="0" smtClean="0"/>
              <a:t> в </a:t>
            </a:r>
            <a:r>
              <a:rPr lang="ru-RU" dirty="0" err="1" smtClean="0"/>
              <a:t>поглядах</a:t>
            </a:r>
            <a:r>
              <a:rPr lang="ru-RU" dirty="0" smtClean="0"/>
              <a:t> </a:t>
            </a:r>
            <a:r>
              <a:rPr lang="ru-RU" dirty="0" err="1" smtClean="0"/>
              <a:t>професора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не </a:t>
            </a:r>
            <a:r>
              <a:rPr lang="ru-RU" dirty="0" err="1" smtClean="0"/>
              <a:t>збирався</a:t>
            </a:r>
            <a:r>
              <a:rPr lang="ru-RU" dirty="0" smtClean="0"/>
              <a:t> </a:t>
            </a:r>
            <a:r>
              <a:rPr lang="ru-RU" dirty="0" err="1" smtClean="0"/>
              <a:t>змінюватися</a:t>
            </a:r>
            <a:r>
              <a:rPr lang="ru-RU" dirty="0" smtClean="0"/>
              <a:t> сам</a:t>
            </a:r>
          </a:p>
          <a:p>
            <a:pPr>
              <a:buNone/>
            </a:pPr>
            <a:r>
              <a:rPr lang="ru-RU" dirty="0" smtClean="0"/>
              <a:t>3) </a:t>
            </a:r>
            <a:r>
              <a:rPr lang="ru-RU" dirty="0" err="1" smtClean="0"/>
              <a:t>Він</a:t>
            </a:r>
            <a:r>
              <a:rPr lang="ru-RU" dirty="0" smtClean="0"/>
              <a:t> не </a:t>
            </a:r>
            <a:r>
              <a:rPr lang="ru-RU" dirty="0" err="1" smtClean="0"/>
              <a:t>відчував</a:t>
            </a:r>
            <a:r>
              <a:rPr lang="ru-RU" dirty="0" smtClean="0"/>
              <a:t> </a:t>
            </a:r>
            <a:r>
              <a:rPr lang="ru-RU" dirty="0" err="1" smtClean="0"/>
              <a:t>відповідальності</a:t>
            </a:r>
            <a:r>
              <a:rPr lang="ru-RU" dirty="0" smtClean="0"/>
              <a:t> за долю </a:t>
            </a:r>
            <a:r>
              <a:rPr lang="ru-RU" dirty="0" err="1" smtClean="0"/>
              <a:t>людини</a:t>
            </a:r>
            <a:r>
              <a:rPr lang="ru-RU" dirty="0" smtClean="0"/>
              <a:t>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захоплювали</a:t>
            </a:r>
            <a:r>
              <a:rPr lang="ru-RU" dirty="0" smtClean="0"/>
              <a:t> </a:t>
            </a:r>
            <a:r>
              <a:rPr lang="ru-RU" dirty="0" err="1" smtClean="0"/>
              <a:t>вищі</a:t>
            </a:r>
            <a:r>
              <a:rPr lang="ru-RU" dirty="0" smtClean="0"/>
              <a:t> </a:t>
            </a:r>
            <a:r>
              <a:rPr lang="ru-RU" dirty="0" err="1" smtClean="0"/>
              <a:t>ідеї</a:t>
            </a:r>
            <a:r>
              <a:rPr lang="ru-RU" dirty="0" smtClean="0"/>
              <a:t>, результат </a:t>
            </a:r>
            <a:r>
              <a:rPr lang="ru-RU" dirty="0" err="1" smtClean="0"/>
              <a:t>експерименту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4056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smtClean="0">
                <a:solidFill>
                  <a:srgbClr val="FF0000"/>
                </a:solidFill>
              </a:rPr>
              <a:t>Порівняльна характеристика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785794"/>
            <a:ext cx="31432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solidFill>
                  <a:srgbClr val="0070C0"/>
                </a:solidFill>
              </a:rPr>
              <a:t>Пігмаліон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1) Галатея </a:t>
            </a:r>
            <a:r>
              <a:rPr lang="ru-RU" sz="2000" dirty="0" err="1" smtClean="0"/>
              <a:t>змінила</a:t>
            </a:r>
            <a:r>
              <a:rPr lang="ru-RU" sz="2000" dirty="0" smtClean="0"/>
              <a:t> </a:t>
            </a:r>
            <a:r>
              <a:rPr lang="ru-RU" sz="2000" dirty="0" err="1" smtClean="0"/>
              <a:t>Пігмаліона</a:t>
            </a:r>
            <a:r>
              <a:rPr lang="ru-RU" sz="2000" dirty="0" smtClean="0"/>
              <a:t>, </a:t>
            </a:r>
            <a:r>
              <a:rPr lang="ru-RU" sz="2000" dirty="0" err="1" smtClean="0"/>
              <a:t>її</a:t>
            </a:r>
            <a:r>
              <a:rPr lang="ru-RU" sz="2000" dirty="0" smtClean="0"/>
              <a:t> краса </a:t>
            </a:r>
            <a:r>
              <a:rPr lang="ru-RU" sz="2000" dirty="0" err="1" smtClean="0"/>
              <a:t>розбудила</a:t>
            </a:r>
            <a:r>
              <a:rPr lang="ru-RU" sz="2000" dirty="0" smtClean="0"/>
              <a:t> в </a:t>
            </a:r>
            <a:r>
              <a:rPr lang="ru-RU" sz="2000" dirty="0" err="1" smtClean="0"/>
              <a:t>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душі</a:t>
            </a:r>
            <a:r>
              <a:rPr lang="ru-RU" sz="2000" dirty="0" smtClean="0"/>
              <a:t> </a:t>
            </a:r>
            <a:r>
              <a:rPr lang="ru-RU" sz="2000" dirty="0" err="1" smtClean="0"/>
              <a:t>завмерлу</a:t>
            </a:r>
            <a:r>
              <a:rPr lang="ru-RU" sz="2000" dirty="0" smtClean="0"/>
              <a:t> струну </a:t>
            </a:r>
            <a:r>
              <a:rPr lang="ru-RU" sz="2000" dirty="0" err="1" smtClean="0"/>
              <a:t>кохання</a:t>
            </a:r>
            <a:endParaRPr lang="ru-RU" sz="2000" dirty="0"/>
          </a:p>
        </p:txBody>
      </p:sp>
      <p:pic>
        <p:nvPicPr>
          <p:cNvPr id="7" name="Содержимое 5" descr="14003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3357562"/>
            <a:ext cx="2373447" cy="320736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8" name="Содержимое 7" descr="1029571-i_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3357562"/>
            <a:ext cx="2286016" cy="3163140"/>
          </a:xfrm>
          <a:prstGeom prst="rect">
            <a:avLst/>
          </a:prstGeom>
          <a:ln>
            <a:solidFill>
              <a:srgbClr val="C0000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ln>
            <a:solidFill>
              <a:schemeClr val="tx2">
                <a:lumMod val="50000"/>
              </a:schemeClr>
            </a:solidFill>
          </a:ln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r>
              <a:rPr lang="uk-UA" sz="3600" b="1" dirty="0" smtClean="0"/>
              <a:t>Список використаних джерел:</a:t>
            </a:r>
          </a:p>
          <a:p>
            <a:pPr algn="ctr">
              <a:buNone/>
            </a:pPr>
            <a:r>
              <a:rPr lang="uk-UA" sz="3600" b="1" dirty="0" smtClean="0"/>
              <a:t>Література</a:t>
            </a:r>
            <a:endParaRPr lang="ru-RU" sz="3600" b="1" dirty="0" smtClean="0"/>
          </a:p>
          <a:p>
            <a:pPr>
              <a:buNone/>
            </a:pPr>
            <a:r>
              <a:rPr lang="ru-RU" dirty="0" smtClean="0"/>
              <a:t>1. </a:t>
            </a:r>
            <a:r>
              <a:rPr lang="ru-RU" dirty="0" smtClean="0"/>
              <a:t>Б</a:t>
            </a:r>
            <a:r>
              <a:rPr lang="uk-UA" dirty="0" err="1" smtClean="0"/>
              <a:t>ердяєв</a:t>
            </a:r>
            <a:r>
              <a:rPr lang="ru-RU" dirty="0" smtClean="0"/>
              <a:t> </a:t>
            </a:r>
            <a:r>
              <a:rPr lang="ru-RU" dirty="0" smtClean="0"/>
              <a:t>Н. </a:t>
            </a:r>
            <a:r>
              <a:rPr lang="ru-RU" dirty="0" smtClean="0"/>
              <a:t>(</a:t>
            </a:r>
            <a:r>
              <a:rPr lang="ru-RU" dirty="0" smtClean="0"/>
              <a:t>Культура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 1</a:t>
            </a:r>
            <a:r>
              <a:rPr lang="en-US" dirty="0" smtClean="0"/>
              <a:t>9 </a:t>
            </a:r>
            <a:r>
              <a:rPr lang="ru-RU" dirty="0" smtClean="0"/>
              <a:t>ст.) 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r>
              <a:rPr lang="ru-RU" dirty="0" smtClean="0"/>
              <a:t>. – 2000. – №22. – </a:t>
            </a:r>
            <a:r>
              <a:rPr lang="ru-RU" dirty="0" err="1" smtClean="0"/>
              <a:t>червень</a:t>
            </a:r>
            <a:r>
              <a:rPr lang="ru-RU" dirty="0" smtClean="0"/>
              <a:t>. С. 1–2.</a:t>
            </a:r>
          </a:p>
          <a:p>
            <a:pPr>
              <a:buNone/>
            </a:pPr>
            <a:r>
              <a:rPr lang="uk-UA" dirty="0" smtClean="0"/>
              <a:t>2. Варко О. </a:t>
            </a:r>
            <a:r>
              <a:rPr lang="uk-UA" dirty="0" smtClean="0"/>
              <a:t>«Б. Шоу</a:t>
            </a:r>
            <a:r>
              <a:rPr lang="ru-RU" dirty="0" smtClean="0"/>
              <a:t>: </a:t>
            </a:r>
            <a:r>
              <a:rPr lang="ru-RU" dirty="0" err="1" smtClean="0"/>
              <a:t>творче</a:t>
            </a:r>
            <a:r>
              <a:rPr lang="ru-RU" dirty="0" smtClean="0"/>
              <a:t> </a:t>
            </a:r>
            <a:r>
              <a:rPr lang="ru-RU" dirty="0" err="1" smtClean="0"/>
              <a:t>надбання</a:t>
            </a:r>
            <a:r>
              <a:rPr lang="ru-RU" dirty="0" smtClean="0"/>
              <a:t>»</a:t>
            </a:r>
            <a:r>
              <a:rPr lang="uk-UA" dirty="0" smtClean="0"/>
              <a:t>/</a:t>
            </a:r>
            <a:r>
              <a:rPr lang="uk-UA" dirty="0" err="1" smtClean="0"/>
              <a:t>рецепційно-компаративістична</a:t>
            </a:r>
            <a:r>
              <a:rPr lang="uk-UA" dirty="0" smtClean="0"/>
              <a:t> аналітика // Проблеми гуманітарних наук. </a:t>
            </a:r>
            <a:r>
              <a:rPr lang="ru-RU" dirty="0" err="1" smtClean="0"/>
              <a:t>Наукові</a:t>
            </a:r>
            <a:r>
              <a:rPr lang="ru-RU" dirty="0" smtClean="0"/>
              <a:t> записки ДДПУ. – </a:t>
            </a:r>
            <a:r>
              <a:rPr lang="ru-RU" dirty="0" err="1" smtClean="0"/>
              <a:t>Дрогобич</a:t>
            </a:r>
            <a:r>
              <a:rPr lang="ru-RU" dirty="0" smtClean="0"/>
              <a:t>, 2001. – С. 244–254.</a:t>
            </a:r>
            <a:endParaRPr lang="uk-UA" dirty="0" smtClean="0"/>
          </a:p>
          <a:p>
            <a:pPr>
              <a:buNone/>
            </a:pPr>
            <a:r>
              <a:rPr lang="ru-RU" dirty="0" smtClean="0"/>
              <a:t>3. Дорошенко К. </a:t>
            </a:r>
            <a:r>
              <a:rPr lang="ru-RU" dirty="0" err="1" smtClean="0"/>
              <a:t>Світ</a:t>
            </a:r>
            <a:r>
              <a:rPr lang="ru-RU" dirty="0" smtClean="0"/>
              <a:t> </a:t>
            </a:r>
            <a:r>
              <a:rPr lang="ru-RU" dirty="0" err="1" smtClean="0"/>
              <a:t>літератури</a:t>
            </a:r>
            <a:r>
              <a:rPr lang="ru-RU" dirty="0" smtClean="0"/>
              <a:t> // </a:t>
            </a:r>
            <a:r>
              <a:rPr lang="ru-RU" dirty="0" err="1" smtClean="0"/>
              <a:t>Літературна</a:t>
            </a:r>
            <a:r>
              <a:rPr lang="ru-RU" dirty="0" smtClean="0"/>
              <a:t> </a:t>
            </a:r>
            <a:r>
              <a:rPr lang="ru-RU" dirty="0" err="1" smtClean="0"/>
              <a:t>Україна</a:t>
            </a:r>
            <a:r>
              <a:rPr lang="ru-RU" dirty="0" smtClean="0"/>
              <a:t>, 1970, 23 </a:t>
            </a:r>
            <a:r>
              <a:rPr lang="ru-RU" dirty="0" err="1" smtClean="0"/>
              <a:t>жовтня</a:t>
            </a:r>
            <a:r>
              <a:rPr lang="ru-RU" dirty="0" smtClean="0"/>
              <a:t>. – С. 3.44– 47. </a:t>
            </a:r>
          </a:p>
          <a:p>
            <a:pPr>
              <a:buNone/>
            </a:pPr>
            <a:r>
              <a:rPr lang="ru-RU" dirty="0" smtClean="0"/>
              <a:t>4. Гнатюк В. В. </a:t>
            </a:r>
            <a:r>
              <a:rPr lang="ru-RU" dirty="0" err="1" smtClean="0"/>
              <a:t>Твір</a:t>
            </a:r>
            <a:r>
              <a:rPr lang="ru-RU" dirty="0" smtClean="0"/>
              <a:t> як </a:t>
            </a:r>
            <a:r>
              <a:rPr lang="ru-RU" dirty="0" err="1" smtClean="0"/>
              <a:t>звернення</a:t>
            </a:r>
            <a:r>
              <a:rPr lang="ru-RU" dirty="0" smtClean="0"/>
              <a:t> автора до </a:t>
            </a:r>
            <a:r>
              <a:rPr lang="ru-RU" dirty="0" err="1" smtClean="0"/>
              <a:t>суспільства</a:t>
            </a:r>
            <a:r>
              <a:rPr lang="ru-RU" dirty="0" smtClean="0"/>
              <a:t>? / В. В. </a:t>
            </a:r>
            <a:r>
              <a:rPr lang="ru-RU" dirty="0" err="1" smtClean="0"/>
              <a:t>Гладишев</a:t>
            </a:r>
            <a:r>
              <a:rPr lang="ru-RU" dirty="0" smtClean="0"/>
              <a:t> // </a:t>
            </a:r>
            <a:r>
              <a:rPr lang="ru-RU" dirty="0" err="1" smtClean="0"/>
              <a:t>Зарубіжна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в </a:t>
            </a:r>
            <a:r>
              <a:rPr lang="ru-RU" dirty="0" err="1" smtClean="0"/>
              <a:t>шк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- 2011. - № 7/8. - С. 38-40. 8. </a:t>
            </a:r>
          </a:p>
          <a:p>
            <a:pPr>
              <a:buNone/>
            </a:pPr>
            <a:r>
              <a:rPr lang="ru-RU" dirty="0" smtClean="0"/>
              <a:t>5. Коваленко А.. </a:t>
            </a:r>
            <a:r>
              <a:rPr lang="ru-RU" dirty="0" err="1" smtClean="0"/>
              <a:t>Зарубіжні</a:t>
            </a:r>
            <a:r>
              <a:rPr lang="ru-RU" dirty="0" smtClean="0"/>
              <a:t> </a:t>
            </a:r>
            <a:r>
              <a:rPr lang="ru-RU" dirty="0" err="1" smtClean="0"/>
              <a:t>письменники</a:t>
            </a:r>
            <a:r>
              <a:rPr lang="ru-RU" dirty="0" smtClean="0"/>
              <a:t> / А. </a:t>
            </a:r>
            <a:r>
              <a:rPr lang="ru-RU" dirty="0" err="1" smtClean="0"/>
              <a:t>Градовський</a:t>
            </a:r>
            <a:r>
              <a:rPr lang="ru-RU" dirty="0" smtClean="0"/>
              <a:t> // </a:t>
            </a:r>
            <a:r>
              <a:rPr lang="ru-RU" dirty="0" err="1" smtClean="0"/>
              <a:t>Всесвітня</a:t>
            </a:r>
            <a:r>
              <a:rPr lang="ru-RU" dirty="0" smtClean="0"/>
              <a:t> </a:t>
            </a:r>
            <a:r>
              <a:rPr lang="ru-RU" dirty="0" err="1" smtClean="0"/>
              <a:t>літ</a:t>
            </a:r>
            <a:r>
              <a:rPr lang="ru-RU" dirty="0" smtClean="0"/>
              <a:t>. та культура в </a:t>
            </a:r>
            <a:r>
              <a:rPr lang="ru-RU" dirty="0" err="1" smtClean="0"/>
              <a:t>навч</a:t>
            </a:r>
            <a:r>
              <a:rPr lang="ru-RU" dirty="0" smtClean="0"/>
              <a:t>. </a:t>
            </a:r>
            <a:r>
              <a:rPr lang="ru-RU" dirty="0" err="1" smtClean="0"/>
              <a:t>закл</a:t>
            </a:r>
            <a:r>
              <a:rPr lang="ru-RU" dirty="0" smtClean="0"/>
              <a:t>. </a:t>
            </a:r>
            <a:r>
              <a:rPr lang="ru-RU" dirty="0" err="1" smtClean="0"/>
              <a:t>України</a:t>
            </a:r>
            <a:r>
              <a:rPr lang="ru-RU" dirty="0" smtClean="0"/>
              <a:t>. - 2010. - № 3. - С. 10-12. 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6. </a:t>
            </a:r>
            <a:r>
              <a:rPr lang="ru-RU" dirty="0" err="1" smtClean="0"/>
              <a:t>Павельчук</a:t>
            </a:r>
            <a:r>
              <a:rPr lang="ru-RU" dirty="0" smtClean="0"/>
              <a:t> Т.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співвідношення</a:t>
            </a:r>
            <a:r>
              <a:rPr lang="ru-RU" dirty="0" smtClean="0"/>
              <a:t> </a:t>
            </a:r>
            <a:r>
              <a:rPr lang="ru-RU" dirty="0" err="1" smtClean="0"/>
              <a:t>життя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мистецтва</a:t>
            </a:r>
            <a:r>
              <a:rPr lang="ru-RU" dirty="0" smtClean="0"/>
              <a:t> в </a:t>
            </a:r>
            <a:r>
              <a:rPr lang="ru-RU" dirty="0" err="1" smtClean="0"/>
              <a:t>драмі</a:t>
            </a:r>
            <a:r>
              <a:rPr lang="ru-RU" dirty="0" smtClean="0"/>
              <a:t> / </a:t>
            </a:r>
          </a:p>
          <a:p>
            <a:pPr>
              <a:buNone/>
            </a:pPr>
            <a:r>
              <a:rPr lang="ru-RU" dirty="0" smtClean="0"/>
              <a:t>7. Тимченко // </a:t>
            </a:r>
            <a:r>
              <a:rPr lang="ru-RU" dirty="0" err="1" smtClean="0"/>
              <a:t>Рідний</a:t>
            </a:r>
            <a:r>
              <a:rPr lang="ru-RU" dirty="0" smtClean="0"/>
              <a:t> край : альманах / </a:t>
            </a:r>
            <a:r>
              <a:rPr lang="ru-RU" dirty="0" err="1" smtClean="0"/>
              <a:t>Полтав</a:t>
            </a:r>
            <a:r>
              <a:rPr lang="ru-RU" dirty="0" smtClean="0"/>
              <a:t>. </a:t>
            </a:r>
            <a:r>
              <a:rPr lang="ru-RU" dirty="0" err="1" smtClean="0"/>
              <a:t>держ</a:t>
            </a:r>
            <a:r>
              <a:rPr lang="ru-RU" dirty="0" smtClean="0"/>
              <a:t>. </a:t>
            </a:r>
            <a:r>
              <a:rPr lang="ru-RU" dirty="0" err="1" smtClean="0"/>
              <a:t>пед</a:t>
            </a:r>
            <a:r>
              <a:rPr lang="ru-RU" dirty="0" smtClean="0"/>
              <a:t>. ун-т </a:t>
            </a:r>
            <a:r>
              <a:rPr lang="ru-RU" dirty="0" err="1" smtClean="0"/>
              <a:t>ім</a:t>
            </a:r>
            <a:r>
              <a:rPr lang="ru-RU" dirty="0" smtClean="0"/>
              <a:t>. В. Г. Короленка ; </a:t>
            </a:r>
            <a:r>
              <a:rPr lang="ru-RU" dirty="0" err="1" smtClean="0"/>
              <a:t>відп</a:t>
            </a:r>
            <a:r>
              <a:rPr lang="ru-RU" dirty="0" smtClean="0"/>
              <a:t>. </a:t>
            </a:r>
            <a:r>
              <a:rPr lang="ru-RU" dirty="0" err="1" smtClean="0"/>
              <a:t>секретар</a:t>
            </a:r>
            <a:r>
              <a:rPr lang="ru-RU" dirty="0" smtClean="0"/>
              <a:t> Г. </a:t>
            </a:r>
            <a:r>
              <a:rPr lang="ru-RU" dirty="0" err="1" smtClean="0"/>
              <a:t>Білик</a:t>
            </a:r>
            <a:r>
              <a:rPr lang="ru-RU" dirty="0" smtClean="0"/>
              <a:t> ; </a:t>
            </a:r>
            <a:r>
              <a:rPr lang="ru-RU" dirty="0" err="1" smtClean="0"/>
              <a:t>літ</a:t>
            </a:r>
            <a:r>
              <a:rPr lang="ru-RU" dirty="0" smtClean="0"/>
              <a:t>. ред. М. Степаненко. – Полтава, 2004. – № 1. – С. 118–120. 95.4 Р 49</a:t>
            </a:r>
            <a:br>
              <a:rPr lang="ru-RU" dirty="0" smtClean="0"/>
            </a:br>
            <a:endParaRPr lang="en-US" dirty="0" smtClean="0"/>
          </a:p>
          <a:p>
            <a:pPr algn="ctr">
              <a:buNone/>
            </a:pPr>
            <a:r>
              <a:rPr lang="ru-RU" b="1" dirty="0" err="1" smtClean="0"/>
              <a:t>Інтернет</a:t>
            </a:r>
            <a:r>
              <a:rPr lang="ru-RU" b="1" dirty="0" smtClean="0"/>
              <a:t> </a:t>
            </a:r>
            <a:r>
              <a:rPr lang="ru-RU" b="1" dirty="0" err="1" smtClean="0"/>
              <a:t>ресурси</a:t>
            </a:r>
            <a:r>
              <a:rPr lang="ru-RU" b="1" dirty="0" smtClean="0"/>
              <a:t>:</a:t>
            </a:r>
          </a:p>
          <a:p>
            <a:pPr marL="514350" indent="-514350">
              <a:buNone/>
            </a:pPr>
            <a:endParaRPr lang="uk-UA" i="1" dirty="0" smtClean="0"/>
          </a:p>
          <a:p>
            <a:pPr marL="514350" indent="-514350">
              <a:buAutoNum type="arabicPeriod"/>
            </a:pPr>
            <a:endParaRPr lang="uk-UA" i="1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https://uk.wikipedia.org/wiki/Htq&lt;htl,ths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https://www.bookrags.com/checkout/?p=lp&amp;u=love-story</a:t>
            </a:r>
            <a:endParaRPr lang="uk-UA" dirty="0" smtClean="0"/>
          </a:p>
          <a:p>
            <a:pPr marL="514350" indent="-514350">
              <a:buAutoNum type="arabicPeriod"/>
            </a:pPr>
            <a:r>
              <a:rPr lang="en-US" dirty="0" smtClean="0"/>
              <a:t>www.ukrcenter.com/</a:t>
            </a:r>
            <a:r>
              <a:rPr lang="ru-RU" dirty="0" err="1" smtClean="0"/>
              <a:t>Література</a:t>
            </a:r>
            <a:r>
              <a:rPr lang="ru-RU" dirty="0" smtClean="0"/>
              <a:t>/4210/</a:t>
            </a:r>
            <a:r>
              <a:rPr lang="ru-RU" dirty="0" err="1" smtClean="0"/>
              <a:t>Біографія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en-US" dirty="0" smtClean="0"/>
              <a:t>http://zw.ciit.zp.ua/index.php</a:t>
            </a:r>
            <a:r>
              <a:rPr lang="en-US" dirty="0" smtClean="0"/>
              <a:t>/%</a:t>
            </a:r>
            <a:endParaRPr lang="uk-UA" dirty="0" smtClean="0"/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/>
              <a:t>https://www.google.ru/url?sa=t&amp;rct=j&amp;q=&amp;esrc=s&amp;source=web&amp;cd</a:t>
            </a:r>
            <a:endParaRPr lang="uk-UA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e073454130513d81147a9abfd8744db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ln w="76200">
            <a:noFill/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5786" y="3143248"/>
            <a:ext cx="6072230" cy="34290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>
                <a:solidFill>
                  <a:srgbClr val="C00000"/>
                </a:solidFill>
              </a:rPr>
              <a:t>Тема</a:t>
            </a:r>
            <a:r>
              <a:rPr lang="uk-UA" b="1" dirty="0" smtClean="0">
                <a:solidFill>
                  <a:schemeClr val="tx1"/>
                </a:solidFill>
              </a:rPr>
              <a:t>. Особливості світогляду Б.Шоу. Специфіка втілення античного міфу у п’єсі «Пігмаліон»</a:t>
            </a:r>
          </a:p>
          <a:p>
            <a:r>
              <a:rPr lang="uk-UA" b="1" dirty="0" smtClean="0">
                <a:solidFill>
                  <a:srgbClr val="C00000"/>
                </a:solidFill>
              </a:rPr>
              <a:t>Мета: </a:t>
            </a:r>
            <a:r>
              <a:rPr lang="uk-UA" b="1" dirty="0" smtClean="0">
                <a:solidFill>
                  <a:schemeClr val="tx1"/>
                </a:solidFill>
              </a:rPr>
              <a:t>ознайомити з життям і творчістю Б. Шоу, п</a:t>
            </a:r>
            <a:r>
              <a:rPr lang="en-US" b="1" dirty="0" smtClean="0">
                <a:solidFill>
                  <a:schemeClr val="tx1"/>
                </a:solidFill>
              </a:rPr>
              <a:t>’</a:t>
            </a:r>
            <a:r>
              <a:rPr lang="uk-UA" b="1" dirty="0" err="1" smtClean="0">
                <a:solidFill>
                  <a:schemeClr val="tx1"/>
                </a:solidFill>
              </a:rPr>
              <a:t>єсою</a:t>
            </a:r>
            <a:r>
              <a:rPr lang="uk-UA" b="1" dirty="0" smtClean="0">
                <a:solidFill>
                  <a:schemeClr val="tx1"/>
                </a:solidFill>
              </a:rPr>
              <a:t> </a:t>
            </a:r>
            <a:r>
              <a:rPr lang="uk-UA" b="1" dirty="0" err="1" smtClean="0">
                <a:solidFill>
                  <a:schemeClr val="tx1"/>
                </a:solidFill>
              </a:rPr>
              <a:t>“Пігмаліон”</a:t>
            </a:r>
            <a:r>
              <a:rPr lang="uk-UA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визначити</a:t>
            </a:r>
            <a:r>
              <a:rPr lang="ru-RU" b="1" dirty="0" smtClean="0">
                <a:solidFill>
                  <a:schemeClr val="tx1"/>
                </a:solidFill>
              </a:rPr>
              <a:t> тему </a:t>
            </a:r>
            <a:r>
              <a:rPr lang="ru-RU" b="1" dirty="0" err="1" smtClean="0">
                <a:solidFill>
                  <a:schemeClr val="tx1"/>
                </a:solidFill>
              </a:rPr>
              <a:t>і</a:t>
            </a:r>
            <a:r>
              <a:rPr lang="ru-RU" b="1" dirty="0" smtClean="0">
                <a:solidFill>
                  <a:schemeClr val="tx1"/>
                </a:solidFill>
              </a:rPr>
              <a:t> проблему </a:t>
            </a:r>
            <a:r>
              <a:rPr lang="ru-RU" b="1" dirty="0" err="1" smtClean="0">
                <a:solidFill>
                  <a:schemeClr val="tx1"/>
                </a:solidFill>
              </a:rPr>
              <a:t>твору</a:t>
            </a:r>
            <a:r>
              <a:rPr lang="ru-RU" b="1" dirty="0" smtClean="0">
                <a:solidFill>
                  <a:schemeClr val="tx1"/>
                </a:solidFill>
              </a:rPr>
              <a:t>;  </a:t>
            </a:r>
            <a:r>
              <a:rPr lang="ru-RU" b="1" dirty="0" err="1" smtClean="0">
                <a:solidFill>
                  <a:schemeClr val="tx1"/>
                </a:solidFill>
              </a:rPr>
              <a:t>формувати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навчально-пізнавальну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компетентність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навички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аналітичного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мислення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інтерпретації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цілісного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аналізу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художнього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твору</a:t>
            </a:r>
            <a:r>
              <a:rPr lang="ru-RU" b="1" dirty="0" smtClean="0">
                <a:solidFill>
                  <a:schemeClr val="tx1"/>
                </a:solidFill>
              </a:rPr>
              <a:t>; </a:t>
            </a:r>
            <a:r>
              <a:rPr lang="ru-RU" b="1" dirty="0" err="1" smtClean="0">
                <a:solidFill>
                  <a:schemeClr val="tx1"/>
                </a:solidFill>
              </a:rPr>
              <a:t>розвивати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навички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uk-UA" b="1" dirty="0" smtClean="0">
                <a:solidFill>
                  <a:schemeClr val="tx1"/>
                </a:solidFill>
              </a:rPr>
              <a:t>аналізу літературного твору, </a:t>
            </a:r>
            <a:r>
              <a:rPr lang="ru-RU" b="1" dirty="0" err="1" smtClean="0">
                <a:solidFill>
                  <a:schemeClr val="tx1"/>
                </a:solidFill>
              </a:rPr>
              <a:t>виразного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читання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</a:rPr>
              <a:t>усного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мовлення</a:t>
            </a:r>
            <a:r>
              <a:rPr lang="ru-RU" b="1" dirty="0" smtClean="0">
                <a:solidFill>
                  <a:schemeClr val="tx1"/>
                </a:solidFill>
              </a:rPr>
              <a:t>; </a:t>
            </a:r>
            <a:r>
              <a:rPr lang="ru-RU" b="1" dirty="0" err="1" smtClean="0">
                <a:solidFill>
                  <a:schemeClr val="tx1"/>
                </a:solidFill>
              </a:rPr>
              <a:t>виховувати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ціннісне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ставлення</a:t>
            </a:r>
            <a:r>
              <a:rPr lang="ru-RU" b="1" dirty="0" smtClean="0">
                <a:solidFill>
                  <a:schemeClr val="tx1"/>
                </a:solidFill>
              </a:rPr>
              <a:t> до </a:t>
            </a:r>
            <a:r>
              <a:rPr lang="ru-RU" b="1" dirty="0" err="1" smtClean="0">
                <a:solidFill>
                  <a:schemeClr val="tx1"/>
                </a:solidFill>
              </a:rPr>
              <a:t>світової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літератури</a:t>
            </a:r>
            <a:r>
              <a:rPr lang="ru-RU" b="1" dirty="0" smtClean="0">
                <a:solidFill>
                  <a:schemeClr val="tx1"/>
                </a:solidFill>
              </a:rPr>
              <a:t>. </a:t>
            </a:r>
          </a:p>
          <a:p>
            <a:r>
              <a:rPr lang="uk-UA" dirty="0" smtClean="0"/>
              <a:t> </a:t>
            </a:r>
            <a:endParaRPr lang="ru-RU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ernard-shou-800x45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71480"/>
            <a:ext cx="8152514" cy="5286411"/>
          </a:xfrm>
          <a:ln w="76200">
            <a:solidFill>
              <a:srgbClr val="0033CC"/>
            </a:solidFill>
          </a:ln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14744" y="2000240"/>
            <a:ext cx="4429156" cy="250033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2357430"/>
            <a:ext cx="4286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Людина – як </a:t>
            </a:r>
            <a:r>
              <a:rPr lang="ru-RU" sz="3600" b="1" dirty="0" err="1" smtClean="0"/>
              <a:t>цегла</a:t>
            </a:r>
            <a:r>
              <a:rPr lang="ru-RU" sz="3600" b="1" dirty="0" smtClean="0"/>
              <a:t>: </a:t>
            </a:r>
            <a:r>
              <a:rPr lang="ru-RU" sz="3600" b="1" dirty="0" err="1" smtClean="0"/>
              <a:t>обпалюючись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твердне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uthors_12678847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85728"/>
            <a:ext cx="3708842" cy="4643470"/>
          </a:xfrm>
          <a:ln w="38100">
            <a:solidFill>
              <a:srgbClr val="0033CC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4143372" y="357166"/>
            <a:ext cx="45720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Джордж Бернард Шоу</a:t>
            </a:r>
            <a:r>
              <a:rPr lang="uk-UA" sz="2000" b="1" dirty="0" smtClean="0"/>
              <a:t>, </a:t>
            </a:r>
            <a:r>
              <a:rPr lang="ru-RU" sz="2400" dirty="0" err="1" smtClean="0"/>
              <a:t>ірландський</a:t>
            </a:r>
            <a:r>
              <a:rPr lang="ru-RU" sz="2400" dirty="0" smtClean="0"/>
              <a:t> драматург, </a:t>
            </a:r>
            <a:r>
              <a:rPr lang="ru-RU" sz="2400" dirty="0" err="1" smtClean="0"/>
              <a:t>філософ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прозаїк</a:t>
            </a:r>
            <a:r>
              <a:rPr lang="ru-RU" sz="2400" dirty="0" smtClean="0"/>
              <a:t>, </a:t>
            </a:r>
            <a:r>
              <a:rPr lang="ru-RU" sz="2400" dirty="0" err="1" smtClean="0"/>
              <a:t>видатний</a:t>
            </a:r>
            <a:r>
              <a:rPr lang="ru-RU" sz="2400" dirty="0" smtClean="0"/>
              <a:t> критик </a:t>
            </a:r>
            <a:r>
              <a:rPr lang="ru-RU" sz="2400" dirty="0" err="1" smtClean="0"/>
              <a:t>свого</a:t>
            </a:r>
            <a:r>
              <a:rPr lang="ru-RU" sz="2400" dirty="0" smtClean="0"/>
              <a:t> часу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самий</a:t>
            </a:r>
            <a:r>
              <a:rPr lang="ru-RU" sz="2400" dirty="0" smtClean="0"/>
              <a:t> прославлений - </a:t>
            </a:r>
            <a:r>
              <a:rPr lang="ru-RU" sz="2400" dirty="0" err="1" smtClean="0"/>
              <a:t>після</a:t>
            </a:r>
            <a:r>
              <a:rPr lang="ru-RU" sz="2400" dirty="0" smtClean="0"/>
              <a:t> </a:t>
            </a:r>
            <a:r>
              <a:rPr lang="ru-RU" sz="2400" dirty="0" err="1" smtClean="0"/>
              <a:t>Шекспіра</a:t>
            </a:r>
            <a:r>
              <a:rPr lang="ru-RU" sz="2400" dirty="0" smtClean="0"/>
              <a:t> - драматург, </a:t>
            </a:r>
            <a:r>
              <a:rPr lang="ru-RU" sz="2400" dirty="0" err="1" smtClean="0"/>
              <a:t>що</a:t>
            </a:r>
            <a:r>
              <a:rPr lang="ru-RU" sz="2400" dirty="0" smtClean="0"/>
              <a:t> писав на </a:t>
            </a:r>
            <a:r>
              <a:rPr lang="ru-RU" sz="2400" dirty="0" err="1" smtClean="0"/>
              <a:t>англійській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мові</a:t>
            </a:r>
            <a:r>
              <a:rPr lang="ru-RU" sz="2400" dirty="0" smtClean="0"/>
              <a:t>. </a:t>
            </a:r>
            <a:r>
              <a:rPr lang="ru-RU" sz="2400" dirty="0" err="1" smtClean="0"/>
              <a:t>Народився</a:t>
            </a:r>
            <a:r>
              <a:rPr lang="ru-RU" sz="2400" dirty="0" smtClean="0"/>
              <a:t> 26 </a:t>
            </a:r>
            <a:r>
              <a:rPr lang="ru-RU" sz="2400" dirty="0" err="1" smtClean="0"/>
              <a:t>липня</a:t>
            </a:r>
            <a:r>
              <a:rPr lang="ru-RU" sz="2400" dirty="0" smtClean="0"/>
              <a:t> 1856 в </a:t>
            </a:r>
            <a:r>
              <a:rPr lang="ru-RU" sz="2400" dirty="0" err="1" smtClean="0"/>
              <a:t>Дубліні</a:t>
            </a:r>
            <a:r>
              <a:rPr lang="ru-RU" sz="2400" dirty="0" smtClean="0"/>
              <a:t>. Б. Шоу </a:t>
            </a:r>
            <a:r>
              <a:rPr lang="ru-RU" sz="2400" dirty="0" err="1" smtClean="0"/>
              <a:t>багато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навчився</a:t>
            </a:r>
            <a:r>
              <a:rPr lang="ru-RU" sz="2400" dirty="0" smtClean="0"/>
              <a:t> </a:t>
            </a:r>
            <a:r>
              <a:rPr lang="ru-RU" sz="2400" dirty="0" err="1" smtClean="0"/>
              <a:t>з</a:t>
            </a:r>
            <a:r>
              <a:rPr lang="ru-RU" sz="2400" dirty="0" smtClean="0"/>
              <a:t> книг Ч. </a:t>
            </a:r>
            <a:r>
              <a:rPr lang="ru-RU" sz="2400" dirty="0" err="1" smtClean="0"/>
              <a:t>Діккенса</a:t>
            </a:r>
            <a:r>
              <a:rPr lang="ru-RU" sz="2400" dirty="0" smtClean="0"/>
              <a:t>, У. </a:t>
            </a:r>
            <a:r>
              <a:rPr lang="ru-RU" sz="2400" dirty="0" err="1" smtClean="0"/>
              <a:t>Шекспіра</a:t>
            </a:r>
            <a:r>
              <a:rPr lang="ru-RU" sz="2400" dirty="0" smtClean="0"/>
              <a:t>, </a:t>
            </a:r>
            <a:r>
              <a:rPr lang="ru-RU" sz="2400" dirty="0" err="1" smtClean="0"/>
              <a:t>Д.Беньяна</a:t>
            </a:r>
            <a:r>
              <a:rPr lang="ru-RU" sz="2400" dirty="0" smtClean="0"/>
              <a:t>, </a:t>
            </a:r>
            <a:r>
              <a:rPr lang="ru-RU" sz="2400" dirty="0" err="1" smtClean="0"/>
              <a:t>Біблії</a:t>
            </a:r>
            <a:r>
              <a:rPr lang="ru-RU" sz="2400" dirty="0" smtClean="0"/>
              <a:t>, </a:t>
            </a:r>
            <a:r>
              <a:rPr lang="ru-RU" sz="2400" dirty="0" err="1" smtClean="0"/>
              <a:t>арабських</a:t>
            </a:r>
            <a:r>
              <a:rPr lang="ru-RU" sz="2400" dirty="0" smtClean="0"/>
              <a:t> </a:t>
            </a:r>
            <a:r>
              <a:rPr lang="ru-RU" sz="2400" dirty="0" err="1" smtClean="0"/>
              <a:t>казок</a:t>
            </a:r>
            <a:r>
              <a:rPr lang="ru-RU" sz="2400" dirty="0" smtClean="0"/>
              <a:t> "</a:t>
            </a:r>
            <a:r>
              <a:rPr lang="ru-RU" sz="2400" dirty="0" err="1" smtClean="0"/>
              <a:t>Тисяча</a:t>
            </a:r>
            <a:r>
              <a:rPr lang="ru-RU" sz="2400" dirty="0" smtClean="0"/>
              <a:t> </a:t>
            </a:r>
            <a:r>
              <a:rPr lang="ru-RU" sz="2400" dirty="0" err="1" smtClean="0"/>
              <a:t>і</a:t>
            </a:r>
            <a:r>
              <a:rPr lang="ru-RU" sz="2400" dirty="0" smtClean="0"/>
              <a:t> одна </a:t>
            </a:r>
            <a:r>
              <a:rPr lang="ru-RU" sz="2400" dirty="0" err="1" smtClean="0"/>
              <a:t>ніч</a:t>
            </a:r>
            <a:r>
              <a:rPr lang="ru-RU" sz="2400" dirty="0" smtClean="0"/>
              <a:t>", а </a:t>
            </a:r>
            <a:r>
              <a:rPr lang="ru-RU" sz="2400" dirty="0" err="1" smtClean="0"/>
              <a:t>також</a:t>
            </a:r>
            <a:r>
              <a:rPr lang="ru-RU" sz="2400" dirty="0" smtClean="0"/>
              <a:t>, </a:t>
            </a:r>
            <a:r>
              <a:rPr lang="ru-RU" sz="2400" dirty="0" err="1" smtClean="0"/>
              <a:t>слухаючи</a:t>
            </a:r>
            <a:r>
              <a:rPr lang="ru-RU" sz="2400" dirty="0" smtClean="0"/>
              <a:t> опери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ораторії</a:t>
            </a:r>
            <a:r>
              <a:rPr lang="ru-RU" sz="2400" dirty="0" smtClean="0"/>
              <a:t>, в </a:t>
            </a:r>
            <a:r>
              <a:rPr lang="ru-RU" sz="2400" dirty="0" err="1" smtClean="0"/>
              <a:t>яких</a:t>
            </a:r>
            <a:r>
              <a:rPr lang="ru-RU" sz="2400" dirty="0" smtClean="0"/>
              <a:t> </a:t>
            </a:r>
            <a:r>
              <a:rPr lang="ru-RU" sz="2400" dirty="0" err="1" smtClean="0"/>
              <a:t>співала</a:t>
            </a:r>
            <a:r>
              <a:rPr lang="ru-RU" sz="2400" dirty="0" smtClean="0"/>
              <a:t> </a:t>
            </a:r>
            <a:r>
              <a:rPr lang="ru-RU" sz="2400" dirty="0" err="1" smtClean="0"/>
              <a:t>мати</a:t>
            </a:r>
            <a:r>
              <a:rPr lang="ru-RU" sz="2400" dirty="0" smtClean="0"/>
              <a:t>,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споглядаючи</a:t>
            </a:r>
            <a:r>
              <a:rPr lang="ru-RU" sz="2400" dirty="0" smtClean="0"/>
              <a:t> </a:t>
            </a:r>
            <a:r>
              <a:rPr lang="ru-RU" sz="2400" dirty="0" err="1" smtClean="0"/>
              <a:t>картини</a:t>
            </a:r>
            <a:r>
              <a:rPr lang="ru-RU" sz="2400" dirty="0" smtClean="0"/>
              <a:t> </a:t>
            </a:r>
            <a:r>
              <a:rPr lang="ru-RU" sz="2400" dirty="0" err="1" smtClean="0"/>
              <a:t>в</a:t>
            </a:r>
            <a:r>
              <a:rPr lang="ru-RU" sz="2400" dirty="0" smtClean="0"/>
              <a:t> </a:t>
            </a:r>
            <a:r>
              <a:rPr lang="ru-RU" sz="2400" dirty="0" err="1" smtClean="0"/>
              <a:t>Ірландській</a:t>
            </a:r>
            <a:r>
              <a:rPr lang="ru-RU" sz="2400" dirty="0" smtClean="0"/>
              <a:t> </a:t>
            </a:r>
            <a:r>
              <a:rPr lang="ru-RU" sz="2400" dirty="0" err="1" smtClean="0"/>
              <a:t>національній</a:t>
            </a:r>
            <a:r>
              <a:rPr lang="ru-RU" sz="2400" dirty="0" smtClean="0"/>
              <a:t> </a:t>
            </a:r>
            <a:r>
              <a:rPr lang="ru-RU" sz="2400" dirty="0" err="1" smtClean="0"/>
              <a:t>галереї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5214950"/>
            <a:ext cx="15921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1856-1950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George-Bernard-Shaw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3824" y="428605"/>
            <a:ext cx="4762534" cy="3429024"/>
          </a:xfrm>
          <a:prstGeom prst="rect">
            <a:avLst/>
          </a:prstGeom>
          <a:ln>
            <a:solidFill>
              <a:srgbClr val="0033CC"/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4714884"/>
            <a:ext cx="8358246" cy="1384995"/>
          </a:xfrm>
          <a:prstGeom prst="rect">
            <a:avLst/>
          </a:prstGeom>
          <a:ln>
            <a:solidFill>
              <a:srgbClr val="0033CC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33CC"/>
                </a:solidFill>
              </a:rPr>
              <a:t>Джордж Бернард Шоу – </a:t>
            </a:r>
            <a:r>
              <a:rPr lang="ru-RU" sz="2800" b="1" dirty="0" err="1" smtClean="0">
                <a:solidFill>
                  <a:srgbClr val="0033CC"/>
                </a:solidFill>
              </a:rPr>
              <a:t>єдина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людина</a:t>
            </a:r>
            <a:r>
              <a:rPr lang="ru-RU" sz="2800" b="1" dirty="0" smtClean="0">
                <a:solidFill>
                  <a:srgbClr val="0033CC"/>
                </a:solidFill>
              </a:rPr>
              <a:t>, </a:t>
            </a:r>
            <a:r>
              <a:rPr lang="ru-RU" sz="2800" b="1" dirty="0" err="1" smtClean="0">
                <a:solidFill>
                  <a:srgbClr val="0033CC"/>
                </a:solidFill>
              </a:rPr>
              <a:t>удостоєна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і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Нобелівської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премії</a:t>
            </a:r>
            <a:r>
              <a:rPr lang="ru-RU" sz="2800" b="1" dirty="0" smtClean="0">
                <a:solidFill>
                  <a:srgbClr val="0033CC"/>
                </a:solidFill>
              </a:rPr>
              <a:t> в </a:t>
            </a:r>
            <a:r>
              <a:rPr lang="ru-RU" sz="2800" b="1" dirty="0" err="1" smtClean="0">
                <a:solidFill>
                  <a:srgbClr val="0033CC"/>
                </a:solidFill>
              </a:rPr>
              <a:t>галузі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літератури</a:t>
            </a:r>
            <a:r>
              <a:rPr lang="ru-RU" sz="2800" b="1" dirty="0" smtClean="0">
                <a:solidFill>
                  <a:srgbClr val="0033CC"/>
                </a:solidFill>
              </a:rPr>
              <a:t>, </a:t>
            </a:r>
            <a:r>
              <a:rPr lang="ru-RU" sz="2800" b="1" dirty="0" err="1" smtClean="0">
                <a:solidFill>
                  <a:srgbClr val="0033CC"/>
                </a:solidFill>
              </a:rPr>
              <a:t>і</a:t>
            </a: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ru-RU" sz="2800" b="1" dirty="0" err="1" smtClean="0">
                <a:solidFill>
                  <a:srgbClr val="0033CC"/>
                </a:solidFill>
              </a:rPr>
              <a:t>премії</a:t>
            </a:r>
            <a:r>
              <a:rPr lang="ru-RU" sz="2800" b="1" dirty="0" smtClean="0">
                <a:solidFill>
                  <a:srgbClr val="0033CC"/>
                </a:solidFill>
              </a:rPr>
              <a:t> «Оскар»</a:t>
            </a:r>
            <a:endParaRPr lang="ru-RU" sz="2800" dirty="0">
              <a:solidFill>
                <a:srgbClr val="0033CC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785794"/>
            <a:ext cx="3429024" cy="2677656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Видатний</a:t>
            </a:r>
            <a:r>
              <a:rPr lang="ru-RU" sz="2800" b="1" dirty="0" smtClean="0">
                <a:solidFill>
                  <a:srgbClr val="C00000"/>
                </a:solidFill>
              </a:rPr>
              <a:t> критик </a:t>
            </a:r>
            <a:r>
              <a:rPr lang="ru-RU" sz="2800" b="1" dirty="0" err="1" smtClean="0">
                <a:solidFill>
                  <a:srgbClr val="C00000"/>
                </a:solidFill>
              </a:rPr>
              <a:t>свого</a:t>
            </a:r>
            <a:r>
              <a:rPr lang="ru-RU" sz="2800" b="1" dirty="0" smtClean="0">
                <a:solidFill>
                  <a:srgbClr val="C00000"/>
                </a:solidFill>
              </a:rPr>
              <a:t> часу </a:t>
            </a:r>
            <a:r>
              <a:rPr lang="ru-RU" sz="2800" b="1" dirty="0" err="1" smtClean="0">
                <a:solidFill>
                  <a:srgbClr val="C00000"/>
                </a:solidFill>
              </a:rPr>
              <a:t>і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найпрославленіший</a:t>
            </a:r>
            <a:r>
              <a:rPr lang="uk-UA" sz="2800" b="1" dirty="0" smtClean="0">
                <a:solidFill>
                  <a:srgbClr val="C00000"/>
                </a:solidFill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після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Шекспіра</a:t>
            </a:r>
            <a:r>
              <a:rPr lang="ru-RU" sz="2800" b="1" dirty="0" smtClean="0">
                <a:solidFill>
                  <a:srgbClr val="C00000"/>
                </a:solidFill>
              </a:rPr>
              <a:t>, драматург, </a:t>
            </a:r>
            <a:r>
              <a:rPr lang="ru-RU" sz="2800" b="1" dirty="0" err="1" smtClean="0">
                <a:solidFill>
                  <a:srgbClr val="C00000"/>
                </a:solidFill>
              </a:rPr>
              <a:t>що</a:t>
            </a:r>
            <a:r>
              <a:rPr lang="ru-RU" sz="2800" b="1" dirty="0" smtClean="0">
                <a:solidFill>
                  <a:srgbClr val="C00000"/>
                </a:solidFill>
              </a:rPr>
              <a:t> писав </a:t>
            </a:r>
            <a:r>
              <a:rPr lang="ru-RU" sz="2800" b="1" dirty="0" err="1" smtClean="0">
                <a:solidFill>
                  <a:srgbClr val="C00000"/>
                </a:solidFill>
              </a:rPr>
              <a:t>англійською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мовою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519749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800" dirty="0" smtClean="0"/>
              <a:t>1876 - </a:t>
            </a:r>
            <a:r>
              <a:rPr lang="ru-RU" sz="2800" dirty="0" err="1" smtClean="0"/>
              <a:t>зайнявся</a:t>
            </a:r>
            <a:r>
              <a:rPr lang="ru-RU" sz="2800" dirty="0" smtClean="0"/>
              <a:t> </a:t>
            </a:r>
            <a:r>
              <a:rPr lang="ru-RU" sz="2800" dirty="0" err="1" smtClean="0"/>
              <a:t>журналістикою</a:t>
            </a:r>
            <a:r>
              <a:rPr lang="ru-RU" sz="2800" dirty="0" smtClean="0"/>
              <a:t> </a:t>
            </a:r>
          </a:p>
          <a:p>
            <a:pPr fontAlgn="base">
              <a:buNone/>
            </a:pPr>
            <a:r>
              <a:rPr lang="ru-RU" sz="2800" dirty="0" smtClean="0"/>
              <a:t>	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літературою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1890 </a:t>
            </a:r>
            <a:r>
              <a:rPr lang="ru-RU" sz="2800" dirty="0" err="1" smtClean="0"/>
              <a:t>стає</a:t>
            </a:r>
            <a:r>
              <a:rPr lang="ru-RU" sz="2800" dirty="0" smtClean="0"/>
              <a:t> </a:t>
            </a:r>
            <a:r>
              <a:rPr lang="ru-RU" sz="2800" dirty="0" err="1" smtClean="0"/>
              <a:t>штатним</a:t>
            </a:r>
            <a:r>
              <a:rPr lang="ru-RU" sz="2800" dirty="0" smtClean="0"/>
              <a:t> </a:t>
            </a:r>
            <a:r>
              <a:rPr lang="ru-RU" sz="2800" dirty="0" err="1" smtClean="0"/>
              <a:t>музичним</a:t>
            </a:r>
            <a:r>
              <a:rPr lang="ru-RU" sz="2800" dirty="0" smtClean="0"/>
              <a:t> </a:t>
            </a:r>
          </a:p>
          <a:p>
            <a:pPr fontAlgn="base">
              <a:buNone/>
            </a:pPr>
            <a:r>
              <a:rPr lang="ru-RU" sz="2800" dirty="0" smtClean="0"/>
              <a:t>	критиком в «</a:t>
            </a:r>
            <a:r>
              <a:rPr lang="ru-RU" sz="2800" dirty="0" err="1" smtClean="0"/>
              <a:t>London</a:t>
            </a:r>
            <a:r>
              <a:rPr lang="ru-RU" sz="2800" dirty="0" smtClean="0"/>
              <a:t> </a:t>
            </a:r>
            <a:r>
              <a:rPr lang="ru-RU" sz="2800" dirty="0" err="1" smtClean="0"/>
              <a:t>World</a:t>
            </a:r>
            <a:r>
              <a:rPr lang="ru-RU" sz="2800" dirty="0" smtClean="0"/>
              <a:t>».</a:t>
            </a:r>
          </a:p>
          <a:p>
            <a:pPr fontAlgn="base"/>
            <a:r>
              <a:rPr lang="ru-RU" sz="2800" dirty="0" smtClean="0"/>
              <a:t>1892 написав першу </a:t>
            </a:r>
            <a:r>
              <a:rPr lang="ru-RU" sz="2800" dirty="0" err="1" smtClean="0"/>
              <a:t>п’єсу</a:t>
            </a:r>
            <a:r>
              <a:rPr lang="ru-RU" sz="2800" dirty="0" smtClean="0"/>
              <a:t> </a:t>
            </a:r>
          </a:p>
          <a:p>
            <a:pPr fontAlgn="base">
              <a:buNone/>
            </a:pPr>
            <a:r>
              <a:rPr lang="ru-RU" sz="2800" dirty="0" smtClean="0"/>
              <a:t>	«</a:t>
            </a:r>
            <a:r>
              <a:rPr lang="ru-RU" sz="2800" dirty="0" err="1" smtClean="0"/>
              <a:t>Будинок</a:t>
            </a:r>
            <a:r>
              <a:rPr lang="ru-RU" sz="2800" dirty="0" smtClean="0"/>
              <a:t> </a:t>
            </a:r>
            <a:r>
              <a:rPr lang="ru-RU" sz="2800" dirty="0" err="1" smtClean="0"/>
              <a:t>вдівця</a:t>
            </a:r>
            <a:r>
              <a:rPr lang="ru-RU" sz="2800" dirty="0" smtClean="0"/>
              <a:t>». </a:t>
            </a:r>
            <a:r>
              <a:rPr lang="ru-RU" sz="2800" dirty="0" err="1" smtClean="0"/>
              <a:t>Виходять</a:t>
            </a:r>
            <a:r>
              <a:rPr lang="ru-RU" sz="2800" dirty="0" smtClean="0"/>
              <a:t> </a:t>
            </a:r>
            <a:r>
              <a:rPr lang="ru-RU" sz="2800" dirty="0" err="1" smtClean="0"/>
              <a:t>романи</a:t>
            </a:r>
            <a:r>
              <a:rPr lang="ru-RU" sz="2800" dirty="0" smtClean="0"/>
              <a:t> «</a:t>
            </a:r>
            <a:r>
              <a:rPr lang="ru-RU" sz="2800" dirty="0" err="1" smtClean="0"/>
              <a:t>Нерозумний</a:t>
            </a:r>
            <a:r>
              <a:rPr lang="ru-RU" sz="2800" dirty="0" smtClean="0"/>
              <a:t> </a:t>
            </a:r>
            <a:r>
              <a:rPr lang="ru-RU" sz="2800" dirty="0" err="1" smtClean="0"/>
              <a:t>шлюб</a:t>
            </a:r>
            <a:r>
              <a:rPr lang="ru-RU" sz="2800" dirty="0" smtClean="0"/>
              <a:t>», «</a:t>
            </a:r>
            <a:r>
              <a:rPr lang="ru-RU" sz="2800" dirty="0" err="1" smtClean="0"/>
              <a:t>Любов</a:t>
            </a:r>
            <a:r>
              <a:rPr lang="ru-RU" sz="2800" dirty="0" smtClean="0"/>
              <a:t> артиста».</a:t>
            </a:r>
          </a:p>
          <a:p>
            <a:pPr fontAlgn="base"/>
            <a:r>
              <a:rPr lang="ru-RU" sz="2800" dirty="0" err="1" smtClean="0"/>
              <a:t>Далі</a:t>
            </a:r>
            <a:r>
              <a:rPr lang="ru-RU" sz="2800" dirty="0" smtClean="0"/>
              <a:t> </a:t>
            </a:r>
            <a:r>
              <a:rPr lang="ru-RU" sz="2800" dirty="0" err="1" smtClean="0"/>
              <a:t>були</a:t>
            </a:r>
            <a:r>
              <a:rPr lang="ru-RU" sz="2800" dirty="0" smtClean="0"/>
              <a:t> </a:t>
            </a:r>
            <a:r>
              <a:rPr lang="ru-RU" sz="2800" dirty="0" err="1" smtClean="0"/>
              <a:t>написані</a:t>
            </a:r>
            <a:r>
              <a:rPr lang="ru-RU" sz="2800" dirty="0" smtClean="0"/>
              <a:t> «Людина </a:t>
            </a:r>
            <a:r>
              <a:rPr lang="ru-RU" sz="2800" dirty="0" err="1" smtClean="0"/>
              <a:t>і</a:t>
            </a:r>
            <a:r>
              <a:rPr lang="ru-RU" sz="2800" dirty="0" smtClean="0"/>
              <a:t> </a:t>
            </a:r>
            <a:r>
              <a:rPr lang="ru-RU" sz="2800" dirty="0" err="1" smtClean="0"/>
              <a:t>надлюдина</a:t>
            </a:r>
            <a:r>
              <a:rPr lang="ru-RU" sz="2800" dirty="0" smtClean="0"/>
              <a:t>» (1905), «Дон Жуан у </a:t>
            </a:r>
            <a:r>
              <a:rPr lang="ru-RU" sz="2800" dirty="0" err="1" smtClean="0"/>
              <a:t>пеклі</a:t>
            </a:r>
            <a:r>
              <a:rPr lang="ru-RU" sz="2800" dirty="0" smtClean="0"/>
              <a:t>», «Майор Барбара», </a:t>
            </a:r>
            <a:r>
              <a:rPr lang="ru-RU" sz="2800" dirty="0" smtClean="0">
                <a:solidFill>
                  <a:srgbClr val="C00000"/>
                </a:solidFill>
              </a:rPr>
              <a:t>«</a:t>
            </a:r>
            <a:r>
              <a:rPr lang="ru-RU" sz="2800" dirty="0" err="1" smtClean="0">
                <a:solidFill>
                  <a:srgbClr val="C00000"/>
                </a:solidFill>
              </a:rPr>
              <a:t>Пігмаліон</a:t>
            </a:r>
            <a:r>
              <a:rPr lang="ru-RU" sz="2800" dirty="0" smtClean="0">
                <a:solidFill>
                  <a:srgbClr val="C00000"/>
                </a:solidFill>
              </a:rPr>
              <a:t>» (1913)</a:t>
            </a:r>
            <a:r>
              <a:rPr lang="ru-RU" sz="2800" dirty="0" smtClean="0"/>
              <a:t>.</a:t>
            </a:r>
          </a:p>
          <a:p>
            <a:pPr fontAlgn="base"/>
            <a:r>
              <a:rPr lang="ru-RU" sz="2800" dirty="0" smtClean="0"/>
              <a:t>1925 </a:t>
            </a:r>
            <a:r>
              <a:rPr lang="ru-RU" sz="2800" dirty="0" err="1" smtClean="0"/>
              <a:t>отримав</a:t>
            </a:r>
            <a:r>
              <a:rPr lang="ru-RU" sz="2800" dirty="0" smtClean="0"/>
              <a:t> </a:t>
            </a:r>
            <a:r>
              <a:rPr lang="ru-RU" sz="2800" dirty="0" err="1" smtClean="0"/>
              <a:t>Нобелівську</a:t>
            </a:r>
            <a:r>
              <a:rPr lang="ru-RU" sz="2800" dirty="0" smtClean="0"/>
              <a:t> </a:t>
            </a:r>
            <a:r>
              <a:rPr lang="ru-RU" sz="2800" dirty="0" err="1" smtClean="0"/>
              <a:t>премію</a:t>
            </a:r>
            <a:r>
              <a:rPr lang="ru-RU" sz="2800" dirty="0" smtClean="0"/>
              <a:t>.</a:t>
            </a:r>
            <a:endParaRPr lang="en-US" sz="2800" dirty="0"/>
          </a:p>
        </p:txBody>
      </p:sp>
      <p:pic>
        <p:nvPicPr>
          <p:cNvPr id="6" name="Содержимое 7" descr="df5f16278e230e4193ac2eb86df34b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285728"/>
            <a:ext cx="2386006" cy="320876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28596" y="285728"/>
            <a:ext cx="55007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smtClean="0">
                <a:solidFill>
                  <a:srgbClr val="C00000"/>
                </a:solidFill>
              </a:rPr>
              <a:t>Бернард Шоу. </a:t>
            </a:r>
            <a:r>
              <a:rPr lang="ru-RU" sz="2400" b="1" dirty="0" err="1" smtClean="0">
                <a:solidFill>
                  <a:srgbClr val="C00000"/>
                </a:solidFill>
              </a:rPr>
              <a:t>Біографічна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</a:rPr>
              <a:t>довідка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357166"/>
            <a:ext cx="3829048" cy="542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err="1" smtClean="0">
                <a:solidFill>
                  <a:srgbClr val="C00000"/>
                </a:solidFill>
              </a:rPr>
              <a:t>Сценічна</a:t>
            </a:r>
            <a:r>
              <a:rPr lang="ru-RU" sz="2400" b="1" dirty="0" smtClean="0">
                <a:solidFill>
                  <a:srgbClr val="C00000"/>
                </a:solidFill>
              </a:rPr>
              <a:t> доля </a:t>
            </a:r>
            <a:r>
              <a:rPr lang="ru-RU" sz="2400" b="1" dirty="0" err="1" smtClean="0">
                <a:solidFill>
                  <a:srgbClr val="C00000"/>
                </a:solidFill>
              </a:rPr>
              <a:t>комедії</a:t>
            </a:r>
            <a:r>
              <a:rPr lang="ru-RU" sz="2400" b="1" dirty="0" smtClean="0">
                <a:solidFill>
                  <a:srgbClr val="C00000"/>
                </a:solidFill>
              </a:rPr>
              <a:t> "</a:t>
            </a:r>
            <a:r>
              <a:rPr lang="ru-RU" sz="2400" b="1" dirty="0" err="1" smtClean="0">
                <a:solidFill>
                  <a:srgbClr val="C00000"/>
                </a:solidFill>
              </a:rPr>
              <a:t>Пігмаліон</a:t>
            </a:r>
            <a:r>
              <a:rPr lang="ru-RU" sz="2400" b="1" dirty="0" smtClean="0">
                <a:solidFill>
                  <a:srgbClr val="C00000"/>
                </a:solidFill>
              </a:rPr>
              <a:t>"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1357298"/>
            <a:ext cx="41433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Робота над </a:t>
            </a:r>
            <a:r>
              <a:rPr lang="ru-RU" sz="2000" b="1" dirty="0" err="1" smtClean="0"/>
              <a:t>комедією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була</a:t>
            </a:r>
            <a:r>
              <a:rPr lang="ru-RU" sz="2000" b="1" dirty="0" smtClean="0"/>
              <a:t> завершена в 1912 р., а поставлено </a:t>
            </a:r>
            <a:r>
              <a:rPr lang="ru-RU" sz="2000" b="1" dirty="0" err="1" smtClean="0"/>
              <a:t>її</a:t>
            </a:r>
            <a:r>
              <a:rPr lang="ru-RU" sz="2000" b="1" dirty="0" smtClean="0"/>
              <a:t> в 1913 р. у </a:t>
            </a:r>
            <a:r>
              <a:rPr lang="ru-RU" sz="2000" b="1" dirty="0" err="1" smtClean="0"/>
              <a:t>Берліні</a:t>
            </a:r>
            <a:r>
              <a:rPr lang="ru-RU" sz="2000" b="1" dirty="0" smtClean="0"/>
              <a:t> та </a:t>
            </a:r>
            <a:r>
              <a:rPr lang="ru-RU" sz="2000" b="1" dirty="0" err="1" smtClean="0"/>
              <a:t>Відні</a:t>
            </a:r>
            <a:r>
              <a:rPr lang="ru-RU" sz="2000" b="1" dirty="0" smtClean="0"/>
              <a:t>. Головна роль </a:t>
            </a:r>
            <a:r>
              <a:rPr lang="ru-RU" sz="2000" b="1" dirty="0" err="1" smtClean="0"/>
              <a:t>призначалась</a:t>
            </a:r>
            <a:r>
              <a:rPr lang="ru-RU" sz="2000" b="1" dirty="0" smtClean="0"/>
              <a:t> для </a:t>
            </a:r>
            <a:r>
              <a:rPr lang="ru-RU" sz="2000" b="1" dirty="0" err="1" smtClean="0"/>
              <a:t>знаменитої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актриси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Стелли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Патрік</a:t>
            </a:r>
            <a:r>
              <a:rPr lang="ru-RU" sz="2000" b="1" dirty="0" smtClean="0"/>
              <a:t> - </a:t>
            </a:r>
            <a:r>
              <a:rPr lang="ru-RU" sz="2000" b="1" dirty="0" err="1" smtClean="0"/>
              <a:t>Кембел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ця</a:t>
            </a:r>
            <a:r>
              <a:rPr lang="ru-RU" sz="2000" b="1" dirty="0" smtClean="0"/>
              <a:t> 47- </a:t>
            </a:r>
            <a:r>
              <a:rPr lang="ru-RU" sz="2000" b="1" dirty="0" err="1" smtClean="0"/>
              <a:t>літня</a:t>
            </a:r>
            <a:r>
              <a:rPr lang="ru-RU" sz="2000" b="1" dirty="0" smtClean="0"/>
              <a:t>, все </a:t>
            </a:r>
            <a:r>
              <a:rPr lang="ru-RU" sz="2000" b="1" dirty="0" err="1" smtClean="0"/>
              <a:t>ще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дуже</a:t>
            </a:r>
            <a:r>
              <a:rPr lang="ru-RU" sz="2000" b="1" dirty="0" smtClean="0"/>
              <a:t> красива </a:t>
            </a:r>
            <a:r>
              <a:rPr lang="ru-RU" sz="2000" b="1" dirty="0" err="1" smtClean="0"/>
              <a:t>жінка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зіграла</a:t>
            </a:r>
            <a:r>
              <a:rPr lang="ru-RU" sz="2000" b="1" dirty="0" smtClean="0"/>
              <a:t> 17-літню </a:t>
            </a:r>
            <a:r>
              <a:rPr lang="ru-RU" sz="2000" b="1" dirty="0" err="1" smtClean="0"/>
              <a:t>квіткарку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величезною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майстерністю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596" y="4429132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П'єса</a:t>
            </a:r>
            <a:r>
              <a:rPr lang="ru-RU" sz="2000" b="1" dirty="0" smtClean="0"/>
              <a:t> Б. Шоу - шедевр того проблемного </a:t>
            </a:r>
            <a:r>
              <a:rPr lang="ru-RU" sz="2000" b="1" dirty="0" err="1" smtClean="0"/>
              <a:t>інтелектуального</a:t>
            </a:r>
            <a:r>
              <a:rPr lang="ru-RU" sz="2000" b="1" dirty="0" smtClean="0"/>
              <a:t> театру, </a:t>
            </a:r>
            <a:r>
              <a:rPr lang="ru-RU" sz="2000" b="1" dirty="0" err="1" smtClean="0"/>
              <a:t>який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він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прагнув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створити</a:t>
            </a:r>
            <a:r>
              <a:rPr lang="ru-RU" sz="2000" b="1" dirty="0" smtClean="0"/>
              <a:t>. Усе в </a:t>
            </a:r>
            <a:r>
              <a:rPr lang="ru-RU" sz="2000" b="1" dirty="0" err="1" smtClean="0"/>
              <a:t>ній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парадоксальне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полемічне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загострене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дає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подвійне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значення</a:t>
            </a:r>
            <a:r>
              <a:rPr lang="ru-RU" sz="2000" b="1" dirty="0" smtClean="0"/>
              <a:t>.</a:t>
            </a:r>
          </a:p>
          <a:p>
            <a:r>
              <a:rPr lang="ru-RU" sz="2000" b="1" dirty="0" smtClean="0"/>
              <a:t>"</a:t>
            </a:r>
            <a:r>
              <a:rPr lang="ru-RU" sz="2000" b="1" dirty="0" err="1" smtClean="0"/>
              <a:t>Провокуюча</a:t>
            </a:r>
            <a:r>
              <a:rPr lang="ru-RU" sz="2000" b="1" dirty="0" smtClean="0"/>
              <a:t>" </a:t>
            </a:r>
            <a:r>
              <a:rPr lang="ru-RU" sz="2000" b="1" dirty="0" err="1" smtClean="0"/>
              <a:t>спрямованість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п'єси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виявляється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вже</a:t>
            </a:r>
            <a:r>
              <a:rPr lang="ru-RU" sz="2000" b="1" dirty="0" smtClean="0"/>
              <a:t> в тому,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її</a:t>
            </a:r>
            <a:r>
              <a:rPr lang="ru-RU" sz="2000" b="1" dirty="0" smtClean="0"/>
              <a:t> сюжет </a:t>
            </a:r>
            <a:r>
              <a:rPr lang="ru-RU" sz="2000" b="1" dirty="0" err="1" smtClean="0"/>
              <a:t>є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іронічною</a:t>
            </a:r>
            <a:r>
              <a:rPr lang="ru-RU" sz="2000" b="1" dirty="0" smtClean="0"/>
              <a:t>, а </a:t>
            </a:r>
            <a:r>
              <a:rPr lang="ru-RU" sz="2000" b="1" dirty="0" err="1" smtClean="0"/>
              <a:t>подекуди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пародійною</a:t>
            </a:r>
            <a:r>
              <a:rPr lang="ru-RU" sz="2000" b="1" dirty="0" smtClean="0"/>
              <a:t> "</a:t>
            </a:r>
            <a:r>
              <a:rPr lang="ru-RU" sz="2000" b="1" dirty="0" err="1" smtClean="0"/>
              <a:t>модернізацією</a:t>
            </a:r>
            <a:r>
              <a:rPr lang="ru-RU" sz="2000" b="1" dirty="0" smtClean="0"/>
              <a:t>'' </a:t>
            </a:r>
            <a:r>
              <a:rPr lang="ru-RU" sz="2000" b="1" dirty="0" err="1" smtClean="0"/>
              <a:t>давньогрецького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міфу</a:t>
            </a:r>
            <a:r>
              <a:rPr lang="ru-RU" sz="2000" b="1" dirty="0" smtClean="0"/>
              <a:t> про </a:t>
            </a:r>
            <a:r>
              <a:rPr lang="ru-RU" sz="2000" b="1" dirty="0" err="1" smtClean="0"/>
              <a:t>Пігмаліона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і</a:t>
            </a:r>
            <a:r>
              <a:rPr lang="ru-RU" sz="2000" b="1" dirty="0" smtClean="0"/>
              <a:t> Галатею.</a:t>
            </a:r>
            <a:endParaRPr lang="ru-RU" sz="2000" b="1" dirty="0"/>
          </a:p>
        </p:txBody>
      </p:sp>
      <p:pic>
        <p:nvPicPr>
          <p:cNvPr id="13" name="Содержимое 3" descr="998757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500042"/>
            <a:ext cx="3697295" cy="369729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57166"/>
            <a:ext cx="46024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Складання грона </a:t>
            </a:r>
            <a:r>
              <a:rPr lang="uk-UA" sz="2400" b="1" dirty="0" err="1" smtClean="0">
                <a:solidFill>
                  <a:srgbClr val="C00000"/>
                </a:solidFill>
              </a:rPr>
              <a:t>“Бернард</a:t>
            </a:r>
            <a:r>
              <a:rPr lang="uk-UA" sz="2400" b="1" dirty="0" smtClean="0">
                <a:solidFill>
                  <a:srgbClr val="C00000"/>
                </a:solidFill>
              </a:rPr>
              <a:t> </a:t>
            </a:r>
            <a:r>
              <a:rPr lang="uk-UA" sz="2400" b="1" dirty="0" err="1" smtClean="0">
                <a:solidFill>
                  <a:srgbClr val="C00000"/>
                </a:solidFill>
              </a:rPr>
              <a:t>Шоу”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857488" y="2500306"/>
            <a:ext cx="3214710" cy="1214446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Бернард Шоу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2910" y="5000636"/>
            <a:ext cx="3214710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Публіцист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4282" y="3500438"/>
            <a:ext cx="3214710" cy="1214446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Романіст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643570" y="3500438"/>
            <a:ext cx="3214710" cy="1214446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chemeClr val="tx1"/>
                </a:solidFill>
              </a:rPr>
              <a:t>Фобіанець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00100" y="1142984"/>
            <a:ext cx="3214710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Полеміст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857752" y="1142984"/>
            <a:ext cx="3214710" cy="121444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Драматург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00628" y="5214950"/>
            <a:ext cx="3214710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</a:rPr>
              <a:t>Театральний критик</a:t>
            </a:r>
            <a:endParaRPr lang="ru-RU" sz="2800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>
            <a:stCxn id="9" idx="5"/>
          </p:cNvCxnSpPr>
          <p:nvPr/>
        </p:nvCxnSpPr>
        <p:spPr>
          <a:xfrm rot="16200000" flipH="1">
            <a:off x="5569286" y="3569029"/>
            <a:ext cx="320727" cy="25647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14" idx="3"/>
          </p:cNvCxnSpPr>
          <p:nvPr/>
        </p:nvCxnSpPr>
        <p:spPr>
          <a:xfrm rot="5400000" flipH="1" flipV="1">
            <a:off x="5111376" y="2354584"/>
            <a:ext cx="392165" cy="421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6200000" flipV="1">
            <a:off x="3929058" y="2214554"/>
            <a:ext cx="214314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2928926" y="3643314"/>
            <a:ext cx="642942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>
            <a:off x="3000364" y="4286256"/>
            <a:ext cx="1643074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rot="16200000" flipH="1">
            <a:off x="4214810" y="4214818"/>
            <a:ext cx="1643074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5" descr="shaw_ge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3429000"/>
            <a:ext cx="1807644" cy="31615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Рамка 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328"/>
            </a:avLst>
          </a:prstGeom>
          <a:solidFill>
            <a:srgbClr val="0033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err="1" smtClean="0"/>
              <a:t>Якого</a:t>
            </a:r>
            <a:r>
              <a:rPr lang="ru-RU" dirty="0" smtClean="0"/>
              <a:t> </a:t>
            </a:r>
            <a:r>
              <a:rPr lang="ru-RU" dirty="0" err="1" smtClean="0"/>
              <a:t>перевтілення</a:t>
            </a:r>
            <a:r>
              <a:rPr lang="ru-RU" dirty="0" smtClean="0"/>
              <a:t> </a:t>
            </a:r>
            <a:r>
              <a:rPr lang="ru-RU" dirty="0" err="1" smtClean="0"/>
              <a:t>зазнав</a:t>
            </a:r>
            <a:r>
              <a:rPr lang="ru-RU" dirty="0" smtClean="0"/>
              <a:t> Альфред </a:t>
            </a:r>
            <a:r>
              <a:rPr lang="ru-RU" dirty="0" err="1" smtClean="0"/>
              <a:t>Дулітл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Проаналізуйте</a:t>
            </a:r>
            <a:r>
              <a:rPr lang="ru-RU" dirty="0" smtClean="0"/>
              <a:t> сцену на </a:t>
            </a:r>
            <a:r>
              <a:rPr lang="ru-RU" dirty="0" err="1" smtClean="0"/>
              <a:t>балконі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Знайдіть</a:t>
            </a:r>
            <a:r>
              <a:rPr lang="ru-RU" dirty="0" smtClean="0"/>
              <a:t> </a:t>
            </a:r>
            <a:r>
              <a:rPr lang="ru-RU" dirty="0" err="1" smtClean="0"/>
              <a:t>відповідні</a:t>
            </a:r>
            <a:r>
              <a:rPr lang="ru-RU" dirty="0" smtClean="0"/>
              <a:t> </a:t>
            </a:r>
            <a:r>
              <a:rPr lang="ru-RU" dirty="0" err="1" smtClean="0"/>
              <a:t>цитати</a:t>
            </a:r>
            <a:r>
              <a:rPr lang="ru-RU" dirty="0" smtClean="0"/>
              <a:t>, де </a:t>
            </a:r>
            <a:r>
              <a:rPr lang="ru-RU" dirty="0" err="1" smtClean="0"/>
              <a:t>висловлюються</a:t>
            </a:r>
            <a:r>
              <a:rPr lang="ru-RU" dirty="0" smtClean="0"/>
              <a:t> </a:t>
            </a:r>
            <a:r>
              <a:rPr lang="ru-RU" dirty="0" err="1" smtClean="0"/>
              <a:t>претензії</a:t>
            </a:r>
            <a:r>
              <a:rPr lang="ru-RU" dirty="0" smtClean="0"/>
              <a:t>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вимоги</a:t>
            </a:r>
            <a:r>
              <a:rPr lang="ru-RU" dirty="0" smtClean="0"/>
              <a:t> </a:t>
            </a:r>
            <a:r>
              <a:rPr lang="ru-RU" dirty="0" err="1" smtClean="0"/>
              <a:t>Елізи</a:t>
            </a:r>
            <a:r>
              <a:rPr lang="ru-RU" dirty="0" smtClean="0"/>
              <a:t> до </a:t>
            </a:r>
            <a:r>
              <a:rPr lang="ru-RU" dirty="0" err="1" smtClean="0"/>
              <a:t>Хіггінса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Яку </a:t>
            </a:r>
            <a:r>
              <a:rPr lang="ru-RU" dirty="0" err="1" smtClean="0"/>
              <a:t>позицію</a:t>
            </a:r>
            <a:r>
              <a:rPr lang="ru-RU" dirty="0" smtClean="0"/>
              <a:t> </a:t>
            </a:r>
            <a:r>
              <a:rPr lang="ru-RU" dirty="0" err="1" smtClean="0"/>
              <a:t>займає</a:t>
            </a:r>
            <a:r>
              <a:rPr lang="ru-RU" dirty="0" smtClean="0"/>
              <a:t> </a:t>
            </a:r>
            <a:r>
              <a:rPr lang="ru-RU" dirty="0" err="1" smtClean="0"/>
              <a:t>Хіггінс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Порівняйте</a:t>
            </a:r>
            <a:r>
              <a:rPr lang="ru-RU" dirty="0" smtClean="0"/>
              <a:t> </a:t>
            </a:r>
            <a:r>
              <a:rPr lang="ru-RU" dirty="0" err="1" smtClean="0"/>
              <a:t>п'єсу</a:t>
            </a:r>
            <a:r>
              <a:rPr lang="ru-RU" dirty="0" smtClean="0"/>
              <a:t> Шоу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міфом</a:t>
            </a:r>
            <a:r>
              <a:rPr lang="ru-RU" dirty="0" smtClean="0"/>
              <a:t> про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Пігмаліона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Галатею.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п'єса</a:t>
            </a:r>
            <a:r>
              <a:rPr lang="ru-RU" dirty="0" smtClean="0"/>
              <a:t> </a:t>
            </a:r>
            <a:r>
              <a:rPr lang="ru-RU" dirty="0" err="1" smtClean="0"/>
              <a:t>завершитися</a:t>
            </a:r>
            <a:r>
              <a:rPr lang="ru-RU" dirty="0" smtClean="0"/>
              <a:t> </a:t>
            </a:r>
            <a:r>
              <a:rPr lang="ru-RU" dirty="0" err="1" smtClean="0"/>
              <a:t>шлюбом</a:t>
            </a:r>
            <a:r>
              <a:rPr lang="ru-RU" dirty="0" smtClean="0"/>
              <a:t> </a:t>
            </a:r>
            <a:r>
              <a:rPr lang="ru-RU" dirty="0" err="1" smtClean="0"/>
              <a:t>головних</a:t>
            </a:r>
            <a:r>
              <a:rPr lang="ru-RU" dirty="0" smtClean="0"/>
              <a:t> </a:t>
            </a:r>
            <a:r>
              <a:rPr lang="ru-RU" dirty="0" err="1" smtClean="0"/>
              <a:t>героїв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варіанти</a:t>
            </a:r>
            <a:r>
              <a:rPr lang="ru-RU" dirty="0" smtClean="0"/>
              <a:t> </a:t>
            </a:r>
            <a:r>
              <a:rPr lang="ru-RU" dirty="0" err="1" smtClean="0"/>
              <a:t>продовження</a:t>
            </a:r>
            <a:r>
              <a:rPr lang="ru-RU" dirty="0" smtClean="0"/>
              <a:t> </a:t>
            </a:r>
            <a:r>
              <a:rPr lang="ru-RU" dirty="0" err="1" smtClean="0"/>
              <a:t>п'єси</a:t>
            </a:r>
            <a:r>
              <a:rPr lang="ru-RU" dirty="0" smtClean="0"/>
              <a:t> в </a:t>
            </a:r>
          </a:p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післямові</a:t>
            </a:r>
            <a:r>
              <a:rPr lang="ru-RU" dirty="0" smtClean="0"/>
              <a:t> </a:t>
            </a:r>
            <a:r>
              <a:rPr lang="ru-RU" dirty="0" err="1" smtClean="0"/>
              <a:t>пропонує</a:t>
            </a:r>
            <a:r>
              <a:rPr lang="ru-RU" dirty="0" smtClean="0"/>
              <a:t> Б.Шоу?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428604"/>
            <a:ext cx="4357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Дискусійний</a:t>
            </a:r>
            <a:r>
              <a:rPr lang="ru-RU" sz="2400" b="1" dirty="0" smtClean="0">
                <a:solidFill>
                  <a:srgbClr val="C00000"/>
                </a:solidFill>
              </a:rPr>
              <a:t> клуб</a:t>
            </a:r>
          </a:p>
          <a:p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539</Words>
  <Application>Microsoft Office PowerPoint</Application>
  <PresentationFormat>Экран (4:3)</PresentationFormat>
  <Paragraphs>106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Шоу пигмалион</dc:title>
  <dc:creator>Admin</dc:creator>
  <cp:lastModifiedBy>filip</cp:lastModifiedBy>
  <cp:revision>84</cp:revision>
  <dcterms:created xsi:type="dcterms:W3CDTF">2017-01-12T13:38:38Z</dcterms:created>
  <dcterms:modified xsi:type="dcterms:W3CDTF">2017-02-07T16:42:24Z</dcterms:modified>
</cp:coreProperties>
</file>