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77" r:id="rId3"/>
    <p:sldId id="275" r:id="rId4"/>
    <p:sldId id="264" r:id="rId5"/>
    <p:sldId id="262" r:id="rId6"/>
    <p:sldId id="263" r:id="rId7"/>
    <p:sldId id="266" r:id="rId8"/>
    <p:sldId id="274" r:id="rId9"/>
    <p:sldId id="257" r:id="rId10"/>
    <p:sldId id="258" r:id="rId11"/>
    <p:sldId id="269" r:id="rId12"/>
    <p:sldId id="270" r:id="rId13"/>
    <p:sldId id="276" r:id="rId14"/>
    <p:sldId id="267" r:id="rId15"/>
    <p:sldId id="279" r:id="rId16"/>
    <p:sldId id="28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C3FD6-214E-49F6-A19D-D4BD6FA8D96C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BEA5-9DF0-4D6F-9BCD-A3FB2611EC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C3FD6-214E-49F6-A19D-D4BD6FA8D96C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BEA5-9DF0-4D6F-9BCD-A3FB2611EC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C3FD6-214E-49F6-A19D-D4BD6FA8D96C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BEA5-9DF0-4D6F-9BCD-A3FB2611EC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C3FD6-214E-49F6-A19D-D4BD6FA8D96C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BEA5-9DF0-4D6F-9BCD-A3FB2611EC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C3FD6-214E-49F6-A19D-D4BD6FA8D96C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BEA5-9DF0-4D6F-9BCD-A3FB2611EC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C3FD6-214E-49F6-A19D-D4BD6FA8D96C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BEA5-9DF0-4D6F-9BCD-A3FB2611EC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C3FD6-214E-49F6-A19D-D4BD6FA8D96C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BEA5-9DF0-4D6F-9BCD-A3FB2611EC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C3FD6-214E-49F6-A19D-D4BD6FA8D96C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BEA5-9DF0-4D6F-9BCD-A3FB2611EC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C3FD6-214E-49F6-A19D-D4BD6FA8D96C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BEA5-9DF0-4D6F-9BCD-A3FB2611EC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C3FD6-214E-49F6-A19D-D4BD6FA8D96C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BEA5-9DF0-4D6F-9BCD-A3FB2611EC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C3FD6-214E-49F6-A19D-D4BD6FA8D96C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FBEA5-9DF0-4D6F-9BCD-A3FB2611EC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9C3FD6-214E-49F6-A19D-D4BD6FA8D96C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FFBEA5-9DF0-4D6F-9BCD-A3FB2611EC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fon-photoshop-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72066" y="4214818"/>
            <a:ext cx="39290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Пастух Тетяна Володимирівна,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тупник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директора з НВР,</a:t>
            </a:r>
            <a:br>
              <a:rPr lang="uk-UA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учитель зарубіжної літератури, 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спеціаліст вищої кваліфікаційної категорії,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вчитель-методист 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Верхняцького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НВК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“Загальноосвітня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школа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І-ІІІ ступенів №1 –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ліцей”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Христинівської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районної ради 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Черкаської області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71934" y="1071546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Дидактичний матеріал до уроків зарубіжної літератури 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клас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Новий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стандарт. Нова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програма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b="1" dirty="0" smtClean="0">
                <a:solidFill>
                  <a:srgbClr val="FF0000"/>
                </a:solidFill>
              </a:rPr>
              <a:t>	</a:t>
            </a:r>
            <a:r>
              <a:rPr lang="uk-UA" b="1" dirty="0" smtClean="0">
                <a:solidFill>
                  <a:srgbClr val="C00000"/>
                </a:solidFill>
              </a:rPr>
              <a:t>Гроно «Засоби комічного у романі </a:t>
            </a:r>
          </a:p>
          <a:p>
            <a:pPr>
              <a:buNone/>
            </a:pPr>
            <a:r>
              <a:rPr lang="uk-UA" b="1" dirty="0" smtClean="0">
                <a:solidFill>
                  <a:srgbClr val="C00000"/>
                </a:solidFill>
              </a:rPr>
              <a:t>	Дж. </a:t>
            </a:r>
            <a:r>
              <a:rPr lang="uk-UA" b="1" dirty="0" err="1" smtClean="0">
                <a:solidFill>
                  <a:srgbClr val="C00000"/>
                </a:solidFill>
              </a:rPr>
              <a:t>Свіфта</a:t>
            </a:r>
            <a:r>
              <a:rPr lang="uk-UA" b="1" dirty="0" smtClean="0">
                <a:solidFill>
                  <a:srgbClr val="C00000"/>
                </a:solidFill>
              </a:rPr>
              <a:t>»</a:t>
            </a:r>
            <a:endParaRPr lang="uk-UA" dirty="0" smtClean="0">
              <a:solidFill>
                <a:srgbClr val="C00000"/>
              </a:solidFill>
            </a:endParaRPr>
          </a:p>
          <a:p>
            <a:r>
              <a:rPr lang="uk-UA" dirty="0" smtClean="0"/>
              <a:t> З першого погляду здається, що </a:t>
            </a:r>
            <a:r>
              <a:rPr lang="uk-UA" dirty="0" err="1" smtClean="0"/>
              <a:t>Ліліпутія</a:t>
            </a:r>
            <a:r>
              <a:rPr lang="uk-UA" dirty="0" smtClean="0"/>
              <a:t> — країна, де панує порядок. </a:t>
            </a:r>
          </a:p>
          <a:p>
            <a:r>
              <a:rPr lang="uk-UA" dirty="0" smtClean="0"/>
              <a:t>  Дж. </a:t>
            </a:r>
            <a:r>
              <a:rPr lang="uk-UA" dirty="0" err="1" smtClean="0"/>
              <a:t>Свіфт</a:t>
            </a:r>
            <a:r>
              <a:rPr lang="uk-UA" dirty="0" smtClean="0"/>
              <a:t> звертається до комічного зображення дійсності, щоб показати приховану правду. 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Содержимое 13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88" y="3143248"/>
            <a:ext cx="1995490" cy="3410896"/>
          </a:xfrm>
          <a:prstGeom prst="rect">
            <a:avLst/>
          </a:prstGeom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 fontAlgn="base">
              <a:buNone/>
            </a:pPr>
            <a:r>
              <a:rPr lang="uk-UA" sz="2600" b="1" dirty="0" smtClean="0">
                <a:solidFill>
                  <a:srgbClr val="C00000"/>
                </a:solidFill>
              </a:rPr>
              <a:t>Інтерактивна вправа “Я так </a:t>
            </a:r>
            <a:r>
              <a:rPr lang="uk-UA" sz="2600" b="1" dirty="0" err="1" smtClean="0">
                <a:solidFill>
                  <a:srgbClr val="C00000"/>
                </a:solidFill>
              </a:rPr>
              <a:t>думаю”</a:t>
            </a:r>
            <a:endParaRPr lang="ru-RU" sz="2600" b="1" dirty="0" smtClean="0">
              <a:solidFill>
                <a:srgbClr val="C00000"/>
              </a:solidFill>
            </a:endParaRPr>
          </a:p>
          <a:p>
            <a:pPr fontAlgn="base">
              <a:buNone/>
            </a:pPr>
            <a:r>
              <a:rPr lang="ru-RU" dirty="0" smtClean="0"/>
              <a:t>1. </a:t>
            </a:r>
            <a:r>
              <a:rPr lang="ru-RU" dirty="0" err="1" smtClean="0"/>
              <a:t>Чому</a:t>
            </a:r>
            <a:r>
              <a:rPr lang="ru-RU" dirty="0" smtClean="0"/>
              <a:t> Джонатан </a:t>
            </a:r>
            <a:r>
              <a:rPr lang="ru-RU" dirty="0" err="1" smtClean="0"/>
              <a:t>Свіфт</a:t>
            </a:r>
            <a:r>
              <a:rPr lang="ru-RU" dirty="0" smtClean="0"/>
              <a:t>, «оглянувши  оком </a:t>
            </a:r>
            <a:r>
              <a:rPr lang="ru-RU" dirty="0" err="1" smtClean="0"/>
              <a:t>людство</a:t>
            </a:r>
            <a:r>
              <a:rPr lang="ru-RU" dirty="0" smtClean="0"/>
              <a:t>, </a:t>
            </a:r>
            <a:r>
              <a:rPr lang="ru-RU" dirty="0" err="1" smtClean="0"/>
              <a:t>прийш</a:t>
            </a:r>
            <a:r>
              <a:rPr lang="ru-RU" dirty="0" smtClean="0"/>
              <a:t> в </a:t>
            </a:r>
            <a:r>
              <a:rPr lang="ru-RU" dirty="0" err="1" smtClean="0"/>
              <a:t>жах</a:t>
            </a:r>
            <a:r>
              <a:rPr lang="ru-RU" dirty="0" smtClean="0"/>
              <a:t>»? (на </a:t>
            </a:r>
            <a:r>
              <a:rPr lang="ru-RU" dirty="0" err="1" smtClean="0"/>
              <a:t>прикладі</a:t>
            </a:r>
            <a:r>
              <a:rPr lang="ru-RU" dirty="0" smtClean="0"/>
              <a:t> </a:t>
            </a:r>
            <a:r>
              <a:rPr lang="ru-RU" dirty="0" err="1" smtClean="0"/>
              <a:t>розповідей</a:t>
            </a:r>
            <a:r>
              <a:rPr lang="ru-RU" dirty="0" smtClean="0"/>
              <a:t> про </a:t>
            </a:r>
            <a:r>
              <a:rPr lang="ru-RU" dirty="0" err="1" smtClean="0"/>
              <a:t>Ліліпутію</a:t>
            </a:r>
            <a:r>
              <a:rPr lang="ru-RU" dirty="0" smtClean="0"/>
              <a:t>).</a:t>
            </a:r>
          </a:p>
          <a:p>
            <a:pPr fontAlgn="base">
              <a:buNone/>
            </a:pPr>
            <a:r>
              <a:rPr lang="ru-RU" dirty="0" smtClean="0"/>
              <a:t>2. Як </a:t>
            </a:r>
            <a:r>
              <a:rPr lang="ru-RU" dirty="0" err="1" smtClean="0"/>
              <a:t>ви</a:t>
            </a:r>
            <a:r>
              <a:rPr lang="ru-RU" dirty="0" smtClean="0"/>
              <a:t> </a:t>
            </a:r>
            <a:r>
              <a:rPr lang="ru-RU" dirty="0" err="1" smtClean="0"/>
              <a:t>розумієте</a:t>
            </a:r>
            <a:r>
              <a:rPr lang="ru-RU" dirty="0" smtClean="0"/>
              <a:t> слова </a:t>
            </a:r>
            <a:r>
              <a:rPr lang="ru-RU" dirty="0" err="1" smtClean="0"/>
              <a:t>Свіфта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свою </a:t>
            </a:r>
            <a:r>
              <a:rPr lang="ru-RU" dirty="0" err="1" smtClean="0"/>
              <a:t>головну</a:t>
            </a:r>
            <a:r>
              <a:rPr lang="ru-RU" dirty="0" smtClean="0"/>
              <a:t> мету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бачив</a:t>
            </a:r>
            <a:r>
              <a:rPr lang="ru-RU" dirty="0" smtClean="0"/>
              <a:t> в тому, </a:t>
            </a:r>
            <a:r>
              <a:rPr lang="ru-RU" dirty="0" err="1" smtClean="0"/>
              <a:t>щоби</a:t>
            </a:r>
            <a:r>
              <a:rPr lang="ru-RU" dirty="0" smtClean="0"/>
              <a:t> </a:t>
            </a:r>
            <a:r>
              <a:rPr lang="ru-RU" dirty="0" err="1" smtClean="0"/>
              <a:t>образити</a:t>
            </a:r>
            <a:r>
              <a:rPr lang="ru-RU" dirty="0" smtClean="0"/>
              <a:t> людей, а не </a:t>
            </a:r>
          </a:p>
          <a:p>
            <a:pPr fontAlgn="base">
              <a:buNone/>
            </a:pPr>
            <a:r>
              <a:rPr lang="ru-RU" dirty="0" smtClean="0"/>
              <a:t>	</a:t>
            </a:r>
            <a:r>
              <a:rPr lang="ru-RU" dirty="0" err="1" smtClean="0"/>
              <a:t>розважати</a:t>
            </a:r>
            <a:r>
              <a:rPr lang="ru-RU" dirty="0" smtClean="0"/>
              <a:t> </a:t>
            </a:r>
            <a:r>
              <a:rPr lang="ru-RU" dirty="0" err="1" smtClean="0"/>
              <a:t>їх</a:t>
            </a:r>
            <a:r>
              <a:rPr lang="ru-RU" dirty="0" smtClean="0"/>
              <a:t>?</a:t>
            </a:r>
          </a:p>
          <a:p>
            <a:pPr fontAlgn="base">
              <a:buNone/>
            </a:pPr>
            <a:r>
              <a:rPr lang="ru-RU" dirty="0" smtClean="0"/>
              <a:t>3. </a:t>
            </a:r>
            <a:r>
              <a:rPr lang="ru-RU" dirty="0" err="1" smtClean="0"/>
              <a:t>Твір-мініатюра</a:t>
            </a:r>
            <a:r>
              <a:rPr lang="ru-RU" dirty="0" smtClean="0"/>
              <a:t>: «</a:t>
            </a:r>
            <a:r>
              <a:rPr lang="ru-RU" dirty="0" err="1" smtClean="0"/>
              <a:t>Ідеальне</a:t>
            </a:r>
            <a:r>
              <a:rPr lang="ru-RU" dirty="0" smtClean="0"/>
              <a:t> </a:t>
            </a:r>
          </a:p>
          <a:p>
            <a:pPr fontAlgn="base">
              <a:buNone/>
            </a:pPr>
            <a:r>
              <a:rPr lang="ru-RU" dirty="0" smtClean="0"/>
              <a:t>	</a:t>
            </a:r>
            <a:r>
              <a:rPr lang="ru-RU" dirty="0" err="1" smtClean="0"/>
              <a:t>суспільство</a:t>
            </a:r>
            <a:r>
              <a:rPr lang="ru-RU" dirty="0" smtClean="0"/>
              <a:t> – </a:t>
            </a:r>
            <a:r>
              <a:rPr lang="ru-RU" dirty="0" err="1" smtClean="0"/>
              <a:t>це</a:t>
            </a:r>
            <a:r>
              <a:rPr lang="ru-RU" dirty="0" smtClean="0"/>
              <a:t>…»</a:t>
            </a:r>
          </a:p>
          <a:p>
            <a:endParaRPr lang="ru-RU" dirty="0"/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Содержимое 7" descr="02323e5c82f23f1daf01c9efa93a73f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12" y="3643314"/>
            <a:ext cx="2087335" cy="278606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0722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3600" b="1" dirty="0" err="1" smtClean="0">
                <a:solidFill>
                  <a:srgbClr val="C00000"/>
                </a:solidFill>
              </a:rPr>
              <a:t>Літературна</a:t>
            </a:r>
            <a:r>
              <a:rPr lang="ru-RU" sz="3600" b="1" dirty="0" smtClean="0">
                <a:solidFill>
                  <a:srgbClr val="C00000"/>
                </a:solidFill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</a:rPr>
              <a:t>вікторина</a:t>
            </a:r>
            <a:r>
              <a:rPr lang="ru-RU" sz="3600" b="1" dirty="0" smtClean="0">
                <a:solidFill>
                  <a:srgbClr val="C00000"/>
                </a:solidFill>
              </a:rPr>
              <a:t> </a:t>
            </a:r>
          </a:p>
          <a:p>
            <a:pPr marL="514350" indent="-514350">
              <a:buAutoNum type="arabicPeriod"/>
            </a:pPr>
            <a:r>
              <a:rPr lang="ru-RU" sz="2600" dirty="0" err="1" smtClean="0"/>
              <a:t>Який</a:t>
            </a:r>
            <a:r>
              <a:rPr lang="ru-RU" sz="2600" dirty="0" smtClean="0"/>
              <a:t> вид </a:t>
            </a:r>
            <a:r>
              <a:rPr lang="ru-RU" sz="2600" dirty="0" err="1" smtClean="0"/>
              <a:t>комічного</a:t>
            </a:r>
            <a:r>
              <a:rPr lang="ru-RU" sz="2600" dirty="0" smtClean="0"/>
              <a:t> </a:t>
            </a:r>
            <a:r>
              <a:rPr lang="ru-RU" sz="2600" dirty="0" err="1" smtClean="0"/>
              <a:t>використовує</a:t>
            </a:r>
            <a:r>
              <a:rPr lang="ru-RU" sz="2600" dirty="0" smtClean="0"/>
              <a:t> </a:t>
            </a:r>
            <a:r>
              <a:rPr lang="ru-RU" sz="2600" dirty="0" err="1" smtClean="0"/>
              <a:t>Свіфт</a:t>
            </a:r>
            <a:r>
              <a:rPr lang="ru-RU" sz="2600" dirty="0" smtClean="0"/>
              <a:t>? </a:t>
            </a:r>
          </a:p>
          <a:p>
            <a:pPr marL="514350" indent="-514350">
              <a:buAutoNum type="arabicPeriod"/>
            </a:pPr>
            <a:r>
              <a:rPr lang="ru-RU" sz="2600" dirty="0" err="1" smtClean="0"/>
              <a:t>Чого</a:t>
            </a:r>
            <a:r>
              <a:rPr lang="ru-RU" sz="2600" dirty="0" smtClean="0"/>
              <a:t> </a:t>
            </a:r>
            <a:r>
              <a:rPr lang="ru-RU" sz="2600" dirty="0" err="1" smtClean="0"/>
              <a:t>він</a:t>
            </a:r>
            <a:r>
              <a:rPr lang="ru-RU" sz="2600" dirty="0" smtClean="0"/>
              <a:t> </a:t>
            </a:r>
            <a:r>
              <a:rPr lang="ru-RU" sz="2600" dirty="0" err="1" smtClean="0"/>
              <a:t>цим</a:t>
            </a:r>
            <a:r>
              <a:rPr lang="ru-RU" sz="2600" dirty="0" smtClean="0"/>
              <a:t> </a:t>
            </a:r>
            <a:r>
              <a:rPr lang="ru-RU" sz="2600" dirty="0" err="1" smtClean="0"/>
              <a:t>досягає</a:t>
            </a:r>
            <a:r>
              <a:rPr lang="ru-RU" sz="2600" dirty="0" smtClean="0"/>
              <a:t>?</a:t>
            </a:r>
          </a:p>
          <a:p>
            <a:pPr marL="514350" indent="-514350">
              <a:buAutoNum type="arabicPeriod"/>
            </a:pPr>
            <a:r>
              <a:rPr lang="ru-RU" sz="2600" dirty="0" err="1" smtClean="0"/>
              <a:t>Відомо</a:t>
            </a:r>
            <a:r>
              <a:rPr lang="ru-RU" sz="2600" dirty="0" smtClean="0"/>
              <a:t>, </a:t>
            </a:r>
            <a:r>
              <a:rPr lang="ru-RU" sz="2600" dirty="0" err="1" smtClean="0"/>
              <a:t>що</a:t>
            </a:r>
            <a:r>
              <a:rPr lang="ru-RU" sz="2600" dirty="0" smtClean="0"/>
              <a:t> </a:t>
            </a:r>
            <a:r>
              <a:rPr lang="ru-RU" sz="2600" dirty="0" err="1" smtClean="0"/>
              <a:t>Свіфт</a:t>
            </a:r>
            <a:r>
              <a:rPr lang="ru-RU" sz="2600" dirty="0" smtClean="0"/>
              <a:t> в одному </a:t>
            </a:r>
            <a:r>
              <a:rPr lang="ru-RU" sz="2600" dirty="0" err="1" smtClean="0"/>
              <a:t>з</a:t>
            </a:r>
            <a:r>
              <a:rPr lang="ru-RU" sz="2600" dirty="0" smtClean="0"/>
              <a:t> </a:t>
            </a:r>
            <a:r>
              <a:rPr lang="ru-RU" sz="2600" dirty="0" err="1" smtClean="0"/>
              <a:t>листів</a:t>
            </a:r>
            <a:r>
              <a:rPr lang="ru-RU" sz="2600" dirty="0" smtClean="0"/>
              <a:t> писав: «</a:t>
            </a:r>
            <a:r>
              <a:rPr lang="ru-RU" sz="2600" dirty="0" err="1" smtClean="0"/>
              <a:t>Потрібно</a:t>
            </a:r>
            <a:r>
              <a:rPr lang="ru-RU" sz="2600" dirty="0" smtClean="0"/>
              <a:t> не </a:t>
            </a:r>
            <a:r>
              <a:rPr lang="ru-RU" sz="2600" dirty="0" err="1" smtClean="0"/>
              <a:t>розважати</a:t>
            </a:r>
            <a:r>
              <a:rPr lang="ru-RU" sz="2600" dirty="0" smtClean="0"/>
              <a:t> </a:t>
            </a:r>
            <a:r>
              <a:rPr lang="ru-RU" sz="2600" dirty="0" err="1" smtClean="0"/>
              <a:t>читача</a:t>
            </a:r>
            <a:r>
              <a:rPr lang="ru-RU" sz="2600" dirty="0" smtClean="0"/>
              <a:t>, а </a:t>
            </a:r>
            <a:r>
              <a:rPr lang="ru-RU" sz="2600" dirty="0" err="1" smtClean="0"/>
              <a:t>будити</a:t>
            </a:r>
            <a:r>
              <a:rPr lang="ru-RU" sz="2600" dirty="0" smtClean="0"/>
              <a:t> в </a:t>
            </a:r>
            <a:r>
              <a:rPr lang="ru-RU" sz="2600" dirty="0" err="1" smtClean="0"/>
              <a:t>нього</a:t>
            </a:r>
            <a:r>
              <a:rPr lang="ru-RU" sz="2600" dirty="0" smtClean="0"/>
              <a:t> </a:t>
            </a:r>
            <a:r>
              <a:rPr lang="ru-RU" sz="2600" dirty="0" err="1" smtClean="0"/>
              <a:t>злість</a:t>
            </a:r>
            <a:r>
              <a:rPr lang="ru-RU" sz="2600" dirty="0" smtClean="0"/>
              <a:t>». </a:t>
            </a:r>
            <a:r>
              <a:rPr lang="ru-RU" sz="2600" dirty="0" err="1" smtClean="0"/>
              <a:t>Поміркуйте</a:t>
            </a:r>
            <a:r>
              <a:rPr lang="ru-RU" sz="2600" dirty="0" smtClean="0"/>
              <a:t>, у «</a:t>
            </a:r>
            <a:r>
              <a:rPr lang="ru-RU" sz="2600" dirty="0" err="1" smtClean="0"/>
              <a:t>Мандрах</a:t>
            </a:r>
            <a:r>
              <a:rPr lang="ru-RU" sz="2600" dirty="0" smtClean="0"/>
              <a:t> </a:t>
            </a:r>
            <a:r>
              <a:rPr lang="ru-RU" sz="2600" dirty="0" err="1" smtClean="0"/>
              <a:t>Гуллівера</a:t>
            </a:r>
            <a:r>
              <a:rPr lang="ru-RU" sz="2600" dirty="0" smtClean="0"/>
              <a:t>» автор </a:t>
            </a:r>
            <a:r>
              <a:rPr lang="ru-RU" sz="2600" dirty="0" err="1" smtClean="0"/>
              <a:t>розважає</a:t>
            </a:r>
            <a:r>
              <a:rPr lang="ru-RU" sz="2600" dirty="0" smtClean="0"/>
              <a:t> </a:t>
            </a:r>
            <a:r>
              <a:rPr lang="ru-RU" sz="2600" dirty="0" err="1" smtClean="0"/>
              <a:t>читача</a:t>
            </a:r>
            <a:r>
              <a:rPr lang="ru-RU" sz="2600" dirty="0" smtClean="0"/>
              <a:t> </a:t>
            </a:r>
            <a:r>
              <a:rPr lang="ru-RU" sz="2600" dirty="0" err="1" smtClean="0"/>
              <a:t>чи</a:t>
            </a:r>
            <a:r>
              <a:rPr lang="ru-RU" sz="2600" dirty="0" smtClean="0"/>
              <a:t> будить </a:t>
            </a:r>
            <a:r>
              <a:rPr lang="ru-RU" sz="2600" dirty="0" err="1" smtClean="0"/>
              <a:t>злість</a:t>
            </a:r>
            <a:r>
              <a:rPr lang="ru-RU" sz="2600" dirty="0" smtClean="0"/>
              <a:t>? </a:t>
            </a:r>
          </a:p>
          <a:p>
            <a:pPr>
              <a:buNone/>
            </a:pPr>
            <a:r>
              <a:rPr lang="ru-RU" sz="2600" dirty="0" smtClean="0"/>
              <a:t>4.    У </a:t>
            </a:r>
            <a:r>
              <a:rPr lang="ru-RU" sz="2600" dirty="0" err="1" smtClean="0"/>
              <a:t>чому</a:t>
            </a:r>
            <a:r>
              <a:rPr lang="ru-RU" sz="2600" dirty="0" smtClean="0"/>
              <a:t> </a:t>
            </a:r>
            <a:r>
              <a:rPr lang="ru-RU" sz="2600" dirty="0" err="1" smtClean="0"/>
              <a:t>полягає</a:t>
            </a:r>
            <a:r>
              <a:rPr lang="ru-RU" sz="2600" dirty="0" smtClean="0"/>
              <a:t> </a:t>
            </a:r>
          </a:p>
          <a:p>
            <a:pPr>
              <a:buNone/>
            </a:pPr>
            <a:r>
              <a:rPr lang="ru-RU" sz="2600" dirty="0" smtClean="0"/>
              <a:t>        </a:t>
            </a:r>
            <a:r>
              <a:rPr lang="ru-RU" sz="2600" dirty="0" err="1" smtClean="0"/>
              <a:t>актуальність</a:t>
            </a:r>
            <a:r>
              <a:rPr lang="ru-RU" sz="2600" dirty="0" smtClean="0"/>
              <a:t> роману </a:t>
            </a:r>
          </a:p>
          <a:p>
            <a:pPr>
              <a:buNone/>
            </a:pPr>
            <a:r>
              <a:rPr lang="ru-RU" sz="2600" dirty="0" smtClean="0"/>
              <a:t>        </a:t>
            </a:r>
            <a:r>
              <a:rPr lang="ru-RU" sz="2600" dirty="0" err="1" smtClean="0"/>
              <a:t>сьогодні</a:t>
            </a:r>
            <a:r>
              <a:rPr lang="ru-RU" sz="2600" dirty="0" smtClean="0"/>
              <a:t>? </a:t>
            </a:r>
            <a:br>
              <a:rPr lang="ru-RU" sz="2600" dirty="0" smtClean="0"/>
            </a:br>
            <a:endParaRPr lang="ru-RU" sz="2600" dirty="0"/>
          </a:p>
        </p:txBody>
      </p:sp>
      <p:pic>
        <p:nvPicPr>
          <p:cNvPr id="4" name="Содержимое 3" descr="Кормильцева Виктория Гулливер в стране Лилипуто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3429000"/>
            <a:ext cx="4190997" cy="3143248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9" descr="101addd69fa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702" y="3357562"/>
            <a:ext cx="2162175" cy="32385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28604"/>
            <a:ext cx="8229600" cy="5768997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uk-UA" sz="4200" b="1" dirty="0" smtClean="0">
                <a:solidFill>
                  <a:srgbClr val="C00000"/>
                </a:solidFill>
              </a:rPr>
              <a:t>Самоперевірка</a:t>
            </a:r>
            <a:endParaRPr lang="ru-RU" sz="42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4200" dirty="0" smtClean="0"/>
              <a:t>1.  </a:t>
            </a:r>
            <a:r>
              <a:rPr lang="ru-RU" sz="4200" dirty="0" err="1" smtClean="0"/>
              <a:t>Свіфт</a:t>
            </a:r>
            <a:r>
              <a:rPr lang="ru-RU" sz="4200" dirty="0" smtClean="0"/>
              <a:t> </a:t>
            </a:r>
            <a:r>
              <a:rPr lang="ru-RU" sz="4200" dirty="0" err="1" smtClean="0"/>
              <a:t>використовує</a:t>
            </a:r>
            <a:r>
              <a:rPr lang="ru-RU" sz="4200" dirty="0" smtClean="0"/>
              <a:t> у </a:t>
            </a:r>
            <a:r>
              <a:rPr lang="ru-RU" sz="4200" dirty="0" err="1" smtClean="0"/>
              <a:t>творі</a:t>
            </a:r>
            <a:r>
              <a:rPr lang="ru-RU" sz="4200" dirty="0" smtClean="0"/>
              <a:t> сатиру, за </a:t>
            </a:r>
            <a:r>
              <a:rPr lang="ru-RU" sz="4200" dirty="0" err="1" smtClean="0"/>
              <a:t>допомогою</a:t>
            </a:r>
            <a:r>
              <a:rPr lang="ru-RU" sz="4200" dirty="0" smtClean="0"/>
              <a:t> </a:t>
            </a:r>
            <a:r>
              <a:rPr lang="ru-RU" sz="4200" dirty="0" err="1" smtClean="0"/>
              <a:t>якої</a:t>
            </a:r>
            <a:r>
              <a:rPr lang="ru-RU" sz="4200" dirty="0" smtClean="0"/>
              <a:t> </a:t>
            </a:r>
            <a:r>
              <a:rPr lang="ru-RU" sz="4200" dirty="0" err="1" smtClean="0"/>
              <a:t>в’їдливо</a:t>
            </a:r>
            <a:r>
              <a:rPr lang="ru-RU" sz="4200" dirty="0" smtClean="0"/>
              <a:t> </a:t>
            </a:r>
            <a:r>
              <a:rPr lang="ru-RU" sz="4200" dirty="0" err="1" smtClean="0"/>
              <a:t>висміює</a:t>
            </a:r>
            <a:r>
              <a:rPr lang="ru-RU" sz="4200" dirty="0" smtClean="0"/>
              <a:t> </a:t>
            </a:r>
            <a:r>
              <a:rPr lang="ru-RU" sz="4200" dirty="0" err="1" smtClean="0"/>
              <a:t>недоліки</a:t>
            </a:r>
            <a:r>
              <a:rPr lang="ru-RU" sz="4200" dirty="0" smtClean="0"/>
              <a:t> </a:t>
            </a:r>
            <a:r>
              <a:rPr lang="ru-RU" sz="4200" dirty="0" err="1" smtClean="0"/>
              <a:t>суспільства</a:t>
            </a:r>
            <a:r>
              <a:rPr lang="ru-RU" sz="4200" dirty="0" smtClean="0"/>
              <a:t>.</a:t>
            </a:r>
            <a:br>
              <a:rPr lang="ru-RU" sz="4200" dirty="0" smtClean="0"/>
            </a:br>
            <a:r>
              <a:rPr lang="ru-RU" sz="4200" dirty="0" smtClean="0"/>
              <a:t/>
            </a:r>
            <a:br>
              <a:rPr lang="ru-RU" sz="4200" dirty="0" smtClean="0"/>
            </a:br>
            <a:r>
              <a:rPr lang="ru-RU" sz="4200" dirty="0" smtClean="0"/>
              <a:t>3. Книга </a:t>
            </a:r>
            <a:r>
              <a:rPr lang="ru-RU" sz="4200" dirty="0" err="1" smtClean="0"/>
              <a:t>Свіфта</a:t>
            </a:r>
            <a:r>
              <a:rPr lang="ru-RU" sz="4200" dirty="0" smtClean="0"/>
              <a:t> </a:t>
            </a:r>
            <a:r>
              <a:rPr lang="ru-RU" sz="4200" dirty="0" err="1" smtClean="0"/>
              <a:t>зовсім</a:t>
            </a:r>
            <a:r>
              <a:rPr lang="ru-RU" sz="4200" dirty="0" smtClean="0"/>
              <a:t> не проста. Вона написана не для </a:t>
            </a:r>
            <a:r>
              <a:rPr lang="ru-RU" sz="4200" dirty="0" err="1" smtClean="0"/>
              <a:t>розваг</a:t>
            </a:r>
            <a:r>
              <a:rPr lang="ru-RU" sz="4200" dirty="0" smtClean="0"/>
              <a:t>, а </a:t>
            </a:r>
            <a:r>
              <a:rPr lang="ru-RU" sz="4200" dirty="0" err="1" smtClean="0"/>
              <a:t>щоб</a:t>
            </a:r>
            <a:r>
              <a:rPr lang="ru-RU" sz="4200" dirty="0" smtClean="0"/>
              <a:t> </a:t>
            </a:r>
            <a:r>
              <a:rPr lang="ru-RU" sz="4200" dirty="0" err="1" smtClean="0"/>
              <a:t>розбудити</a:t>
            </a:r>
            <a:r>
              <a:rPr lang="ru-RU" sz="4200" dirty="0" smtClean="0"/>
              <a:t> </a:t>
            </a:r>
            <a:r>
              <a:rPr lang="ru-RU" sz="4200" dirty="0" err="1" smtClean="0"/>
              <a:t>злість</a:t>
            </a:r>
            <a:r>
              <a:rPr lang="ru-RU" sz="4200" dirty="0" smtClean="0"/>
              <a:t>. Яку? </a:t>
            </a:r>
            <a:r>
              <a:rPr lang="ru-RU" sz="4200" dirty="0" err="1" smtClean="0"/>
              <a:t>Щоб</a:t>
            </a:r>
            <a:r>
              <a:rPr lang="ru-RU" sz="4200" dirty="0" smtClean="0"/>
              <a:t> не </a:t>
            </a:r>
            <a:r>
              <a:rPr lang="ru-RU" sz="4200" dirty="0" err="1" smtClean="0"/>
              <a:t>допустити</a:t>
            </a:r>
            <a:r>
              <a:rPr lang="ru-RU" sz="4200" dirty="0" smtClean="0"/>
              <a:t> </a:t>
            </a:r>
            <a:r>
              <a:rPr lang="ru-RU" sz="4200" dirty="0" err="1" smtClean="0"/>
              <a:t>приниження</a:t>
            </a:r>
            <a:r>
              <a:rPr lang="ru-RU" sz="4200" dirty="0" smtClean="0"/>
              <a:t>, яке </a:t>
            </a:r>
            <a:r>
              <a:rPr lang="ru-RU" sz="4200" dirty="0" err="1" smtClean="0"/>
              <a:t>спотворює</a:t>
            </a:r>
            <a:r>
              <a:rPr lang="ru-RU" sz="4200" dirty="0" smtClean="0"/>
              <a:t> душу, </a:t>
            </a:r>
            <a:r>
              <a:rPr lang="ru-RU" sz="4200" dirty="0" err="1" smtClean="0"/>
              <a:t>призводить</a:t>
            </a:r>
            <a:r>
              <a:rPr lang="ru-RU" sz="4200" dirty="0" smtClean="0"/>
              <a:t> до </a:t>
            </a:r>
            <a:r>
              <a:rPr lang="ru-RU" sz="4200" dirty="0" err="1" smtClean="0"/>
              <a:t>плазування</a:t>
            </a:r>
            <a:r>
              <a:rPr lang="ru-RU" sz="4200" dirty="0" smtClean="0"/>
              <a:t>, </a:t>
            </a:r>
            <a:r>
              <a:rPr lang="ru-RU" sz="4200" dirty="0" err="1" smtClean="0"/>
              <a:t>улесливості</a:t>
            </a:r>
            <a:r>
              <a:rPr lang="ru-RU" sz="4200" dirty="0" smtClean="0"/>
              <a:t>, </a:t>
            </a:r>
            <a:r>
              <a:rPr lang="ru-RU" sz="4200" dirty="0" err="1" smtClean="0"/>
              <a:t>підлабузництва</a:t>
            </a:r>
            <a:r>
              <a:rPr lang="ru-RU" sz="4200" dirty="0" smtClean="0"/>
              <a:t>. «</a:t>
            </a:r>
            <a:r>
              <a:rPr lang="ru-RU" sz="4200" dirty="0" err="1" smtClean="0"/>
              <a:t>Слід</a:t>
            </a:r>
            <a:r>
              <a:rPr lang="ru-RU" sz="4200" dirty="0" smtClean="0"/>
              <a:t> бути </a:t>
            </a:r>
            <a:r>
              <a:rPr lang="ru-RU" sz="4200" dirty="0" err="1" smtClean="0"/>
              <a:t>сильним</a:t>
            </a:r>
            <a:r>
              <a:rPr lang="ru-RU" sz="4200" dirty="0" smtClean="0"/>
              <a:t> </a:t>
            </a:r>
            <a:r>
              <a:rPr lang="ru-RU" sz="4200" dirty="0" err="1" smtClean="0"/>
              <a:t>і</a:t>
            </a:r>
            <a:r>
              <a:rPr lang="ru-RU" sz="4200" dirty="0" smtClean="0"/>
              <a:t> </a:t>
            </a:r>
            <a:r>
              <a:rPr lang="ru-RU" sz="4200" dirty="0" err="1" smtClean="0"/>
              <a:t>стійким</a:t>
            </a:r>
            <a:r>
              <a:rPr lang="ru-RU" sz="4200" dirty="0" smtClean="0"/>
              <a:t> </a:t>
            </a:r>
          </a:p>
          <a:p>
            <a:pPr>
              <a:buNone/>
            </a:pPr>
            <a:r>
              <a:rPr lang="ru-RU" sz="4200" dirty="0" smtClean="0"/>
              <a:t>	у </a:t>
            </a:r>
            <a:r>
              <a:rPr lang="ru-RU" sz="4200" dirty="0" err="1" smtClean="0"/>
              <a:t>цій</a:t>
            </a:r>
            <a:r>
              <a:rPr lang="ru-RU" sz="4200" dirty="0" smtClean="0"/>
              <a:t> </a:t>
            </a:r>
            <a:r>
              <a:rPr lang="ru-RU" sz="4200" dirty="0" err="1" smtClean="0"/>
              <a:t>боротьбі</a:t>
            </a:r>
            <a:r>
              <a:rPr lang="ru-RU" sz="4200" dirty="0" smtClean="0"/>
              <a:t>» (За словами Д. </a:t>
            </a:r>
            <a:r>
              <a:rPr lang="ru-RU" sz="4200" dirty="0" err="1" smtClean="0"/>
              <a:t>Свіфта</a:t>
            </a:r>
            <a:r>
              <a:rPr lang="ru-RU" sz="4200" dirty="0" smtClean="0"/>
              <a:t>).</a:t>
            </a:r>
            <a:br>
              <a:rPr lang="ru-RU" sz="4200" dirty="0" smtClean="0"/>
            </a:br>
            <a:endParaRPr lang="ru-RU" sz="4200" dirty="0" smtClean="0"/>
          </a:p>
          <a:p>
            <a:pPr>
              <a:buNone/>
            </a:pPr>
            <a:r>
              <a:rPr lang="ru-RU" sz="4200" dirty="0" smtClean="0"/>
              <a:t>	4. </a:t>
            </a:r>
            <a:r>
              <a:rPr lang="ru-RU" sz="4200" dirty="0" err="1" smtClean="0"/>
              <a:t>Незважаючи</a:t>
            </a:r>
            <a:r>
              <a:rPr lang="ru-RU" sz="4200" dirty="0" smtClean="0"/>
              <a:t> на те, </a:t>
            </a:r>
            <a:r>
              <a:rPr lang="ru-RU" sz="4200" dirty="0" err="1" smtClean="0"/>
              <a:t>що</a:t>
            </a:r>
            <a:r>
              <a:rPr lang="ru-RU" sz="4200" dirty="0" smtClean="0"/>
              <a:t> </a:t>
            </a:r>
            <a:r>
              <a:rPr lang="ru-RU" sz="4200" dirty="0" err="1" smtClean="0"/>
              <a:t>з</a:t>
            </a:r>
            <a:r>
              <a:rPr lang="ru-RU" sz="4200" dirty="0" smtClean="0"/>
              <a:t> часу </a:t>
            </a:r>
            <a:r>
              <a:rPr lang="ru-RU" sz="4200" dirty="0" err="1" smtClean="0"/>
              <a:t>написання</a:t>
            </a:r>
            <a:r>
              <a:rPr lang="ru-RU" sz="4200" dirty="0" smtClean="0"/>
              <a:t> </a:t>
            </a:r>
          </a:p>
          <a:p>
            <a:pPr>
              <a:buNone/>
            </a:pPr>
            <a:r>
              <a:rPr lang="ru-RU" sz="4200" dirty="0" smtClean="0"/>
              <a:t>	</a:t>
            </a:r>
            <a:r>
              <a:rPr lang="ru-RU" sz="4200" dirty="0" err="1" smtClean="0"/>
              <a:t>твору</a:t>
            </a:r>
            <a:r>
              <a:rPr lang="ru-RU" sz="4200" dirty="0" smtClean="0"/>
              <a:t> минуло два </a:t>
            </a:r>
            <a:r>
              <a:rPr lang="ru-RU" sz="4200" dirty="0" err="1" smtClean="0"/>
              <a:t>століття</a:t>
            </a:r>
            <a:r>
              <a:rPr lang="ru-RU" sz="4200" dirty="0" smtClean="0"/>
              <a:t>, </a:t>
            </a:r>
            <a:r>
              <a:rPr lang="ru-RU" sz="4200" dirty="0" err="1" smtClean="0"/>
              <a:t>людство</a:t>
            </a:r>
            <a:r>
              <a:rPr lang="ru-RU" sz="4200" dirty="0" smtClean="0"/>
              <a:t> мало </a:t>
            </a:r>
          </a:p>
          <a:p>
            <a:pPr>
              <a:buNone/>
            </a:pPr>
            <a:r>
              <a:rPr lang="ru-RU" sz="4200" dirty="0" smtClean="0"/>
              <a:t>	</a:t>
            </a:r>
            <a:r>
              <a:rPr lang="ru-RU" sz="4200" dirty="0" err="1" smtClean="0"/>
              <a:t>змінилося</a:t>
            </a:r>
            <a:r>
              <a:rPr lang="ru-RU" sz="4200" dirty="0" smtClean="0"/>
              <a:t>. </a:t>
            </a:r>
          </a:p>
          <a:p>
            <a:pPr>
              <a:buNone/>
            </a:pPr>
            <a:r>
              <a:rPr lang="ru-RU" sz="4200" dirty="0" smtClean="0"/>
              <a:t>	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57166"/>
            <a:ext cx="8229600" cy="3000396"/>
          </a:xfrm>
        </p:spPr>
        <p:txBody>
          <a:bodyPr>
            <a:normAutofit fontScale="55000" lnSpcReduction="20000"/>
          </a:bodyPr>
          <a:lstStyle/>
          <a:p>
            <a:pPr fontAlgn="base">
              <a:buNone/>
            </a:pPr>
            <a:r>
              <a:rPr lang="ru-RU" sz="6200" b="1" dirty="0" err="1" smtClean="0"/>
              <a:t>Проблемне</a:t>
            </a:r>
            <a:r>
              <a:rPr lang="ru-RU" sz="6200" b="1" dirty="0" smtClean="0"/>
              <a:t> </a:t>
            </a:r>
            <a:r>
              <a:rPr lang="ru-RU" sz="6200" b="1" dirty="0" err="1" smtClean="0"/>
              <a:t>дослідження</a:t>
            </a:r>
            <a:endParaRPr lang="ru-RU" sz="6200" b="1" dirty="0" smtClean="0"/>
          </a:p>
          <a:p>
            <a:pPr fontAlgn="base">
              <a:buNone/>
            </a:pPr>
            <a:endParaRPr lang="ru-RU" dirty="0" smtClean="0"/>
          </a:p>
          <a:p>
            <a:pPr fontAlgn="base">
              <a:buNone/>
            </a:pPr>
            <a:r>
              <a:rPr lang="ru-RU" sz="6200" dirty="0" smtClean="0"/>
              <a:t>1. </a:t>
            </a:r>
            <a:r>
              <a:rPr lang="ru-RU" sz="6200" dirty="0" err="1" smtClean="0"/>
              <a:t>Сатиричне</a:t>
            </a:r>
            <a:r>
              <a:rPr lang="ru-RU" sz="6200" dirty="0" smtClean="0"/>
              <a:t> </a:t>
            </a:r>
            <a:r>
              <a:rPr lang="ru-RU" sz="6200" dirty="0" err="1" smtClean="0"/>
              <a:t>зображення</a:t>
            </a:r>
            <a:r>
              <a:rPr lang="ru-RU" sz="6200" dirty="0" smtClean="0"/>
              <a:t> </a:t>
            </a:r>
            <a:r>
              <a:rPr lang="uk-UA" sz="6200" dirty="0" smtClean="0"/>
              <a:t>і</a:t>
            </a:r>
            <a:r>
              <a:rPr lang="ru-RU" sz="6200" dirty="0" err="1" smtClean="0"/>
              <a:t>мператорського</a:t>
            </a:r>
            <a:r>
              <a:rPr lang="ru-RU" sz="6200" dirty="0" smtClean="0"/>
              <a:t> палацу </a:t>
            </a:r>
            <a:r>
              <a:rPr lang="ru-RU" sz="6200" dirty="0" err="1" smtClean="0"/>
              <a:t>Ліліпутії</a:t>
            </a:r>
            <a:r>
              <a:rPr lang="ru-RU" sz="6200" dirty="0" smtClean="0"/>
              <a:t>. </a:t>
            </a:r>
            <a:r>
              <a:rPr lang="ru-RU" sz="6200" dirty="0" err="1" smtClean="0"/>
              <a:t>Дослідити</a:t>
            </a:r>
            <a:r>
              <a:rPr lang="ru-RU" sz="6200" dirty="0" smtClean="0"/>
              <a:t> </a:t>
            </a:r>
            <a:r>
              <a:rPr lang="ru-RU" sz="6200" dirty="0" err="1" smtClean="0"/>
              <a:t>особливості</a:t>
            </a:r>
            <a:r>
              <a:rPr lang="ru-RU" sz="6200" dirty="0" smtClean="0"/>
              <a:t> </a:t>
            </a:r>
            <a:r>
              <a:rPr lang="ru-RU" sz="6200" dirty="0" err="1" smtClean="0"/>
              <a:t>зображення</a:t>
            </a:r>
            <a:r>
              <a:rPr lang="ru-RU" sz="6200" dirty="0" smtClean="0"/>
              <a:t> </a:t>
            </a:r>
            <a:r>
              <a:rPr lang="ru-RU" sz="6200" dirty="0" err="1" smtClean="0"/>
              <a:t>імператора</a:t>
            </a:r>
            <a:r>
              <a:rPr lang="ru-RU" sz="6200" dirty="0" smtClean="0"/>
              <a:t> </a:t>
            </a:r>
            <a:r>
              <a:rPr lang="ru-RU" sz="6200" dirty="0" err="1" smtClean="0"/>
              <a:t>і</a:t>
            </a:r>
            <a:r>
              <a:rPr lang="ru-RU" sz="6200" dirty="0" smtClean="0"/>
              <a:t> </a:t>
            </a:r>
            <a:r>
              <a:rPr lang="ru-RU" sz="6200" dirty="0" err="1" smtClean="0"/>
              <a:t>його</a:t>
            </a:r>
            <a:r>
              <a:rPr lang="ru-RU" sz="6200" dirty="0" smtClean="0"/>
              <a:t> </a:t>
            </a:r>
            <a:r>
              <a:rPr lang="ru-RU" sz="6200" dirty="0" err="1" smtClean="0"/>
              <a:t>підданих</a:t>
            </a:r>
            <a:r>
              <a:rPr lang="ru-RU" sz="6200" dirty="0" smtClean="0"/>
              <a:t>, </a:t>
            </a:r>
            <a:r>
              <a:rPr lang="ru-RU" sz="6200" dirty="0" err="1" smtClean="0"/>
              <a:t>оцінити</a:t>
            </a:r>
            <a:r>
              <a:rPr lang="ru-RU" sz="6200" dirty="0" smtClean="0"/>
              <a:t> </a:t>
            </a:r>
            <a:r>
              <a:rPr lang="ru-RU" sz="6200" dirty="0" err="1" smtClean="0"/>
              <a:t>накази</a:t>
            </a:r>
            <a:r>
              <a:rPr lang="ru-RU" sz="6200" dirty="0" smtClean="0"/>
              <a:t>  </a:t>
            </a:r>
            <a:r>
              <a:rPr lang="ru-RU" sz="6200" dirty="0" err="1" smtClean="0"/>
              <a:t>імператора</a:t>
            </a:r>
            <a:r>
              <a:rPr lang="ru-RU" sz="6200" dirty="0" smtClean="0"/>
              <a:t> </a:t>
            </a:r>
            <a:r>
              <a:rPr lang="ru-RU" sz="6200" dirty="0" err="1" smtClean="0"/>
              <a:t>стосовно</a:t>
            </a:r>
            <a:r>
              <a:rPr lang="ru-RU" sz="6200" dirty="0" smtClean="0"/>
              <a:t> </a:t>
            </a:r>
            <a:r>
              <a:rPr lang="ru-RU" sz="6200" dirty="0" err="1" smtClean="0"/>
              <a:t>Гуллівера</a:t>
            </a:r>
            <a:r>
              <a:rPr lang="ru-RU" sz="6200" dirty="0" smtClean="0"/>
              <a:t>.</a:t>
            </a:r>
            <a:endParaRPr lang="ru-RU" sz="6200" dirty="0"/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Содержимое 15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54" y="3357562"/>
            <a:ext cx="5230282" cy="292895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71480"/>
            <a:ext cx="8229600" cy="332899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 smtClean="0"/>
              <a:t>	</a:t>
            </a:r>
            <a:r>
              <a:rPr lang="ru-RU" b="1" dirty="0" err="1" smtClean="0"/>
              <a:t>Проблемне</a:t>
            </a:r>
            <a:r>
              <a:rPr lang="ru-RU" b="1" dirty="0" smtClean="0"/>
              <a:t> </a:t>
            </a:r>
            <a:r>
              <a:rPr lang="ru-RU" b="1" dirty="0" err="1" smtClean="0"/>
              <a:t>дослідження</a:t>
            </a:r>
            <a:endParaRPr lang="ru-RU" b="1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2</a:t>
            </a:r>
            <a:r>
              <a:rPr lang="uk-UA" dirty="0" smtClean="0"/>
              <a:t>. </a:t>
            </a:r>
            <a:r>
              <a:rPr lang="ru-RU" dirty="0" err="1" smtClean="0"/>
              <a:t>Сатиричне</a:t>
            </a:r>
            <a:r>
              <a:rPr lang="ru-RU" dirty="0" smtClean="0"/>
              <a:t> </a:t>
            </a:r>
            <a:r>
              <a:rPr lang="ru-RU" dirty="0" err="1" smtClean="0"/>
              <a:t>дослідження</a:t>
            </a:r>
            <a:r>
              <a:rPr lang="ru-RU" dirty="0" smtClean="0"/>
              <a:t> </a:t>
            </a:r>
            <a:r>
              <a:rPr lang="ru-RU" dirty="0" err="1" smtClean="0"/>
              <a:t>внутрішньої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зовнішньої</a:t>
            </a:r>
            <a:r>
              <a:rPr lang="ru-RU" dirty="0" smtClean="0"/>
              <a:t> </a:t>
            </a:r>
            <a:r>
              <a:rPr lang="ru-RU" dirty="0" err="1" smtClean="0"/>
              <a:t>політики</a:t>
            </a:r>
            <a:r>
              <a:rPr lang="ru-RU" dirty="0" smtClean="0"/>
              <a:t> </a:t>
            </a:r>
            <a:r>
              <a:rPr lang="ru-RU" dirty="0" err="1" smtClean="0"/>
              <a:t>Англії</a:t>
            </a:r>
            <a:r>
              <a:rPr lang="ru-RU" dirty="0" smtClean="0"/>
              <a:t> через призму </a:t>
            </a:r>
            <a:r>
              <a:rPr lang="ru-RU" dirty="0" err="1" smtClean="0"/>
              <a:t>державної</a:t>
            </a:r>
            <a:r>
              <a:rPr lang="ru-RU" dirty="0" smtClean="0"/>
              <a:t> </a:t>
            </a:r>
            <a:r>
              <a:rPr lang="ru-RU" dirty="0" err="1" smtClean="0"/>
              <a:t>політики</a:t>
            </a:r>
            <a:r>
              <a:rPr lang="ru-RU" dirty="0" smtClean="0"/>
              <a:t> </a:t>
            </a:r>
            <a:r>
              <a:rPr lang="ru-RU" dirty="0" err="1" smtClean="0"/>
              <a:t>Ліліпутії</a:t>
            </a:r>
            <a:r>
              <a:rPr lang="ru-RU" dirty="0" smtClean="0"/>
              <a:t>. </a:t>
            </a:r>
            <a:r>
              <a:rPr lang="ru-RU" dirty="0" err="1" smtClean="0"/>
              <a:t>Дослідіти</a:t>
            </a:r>
            <a:r>
              <a:rPr lang="ru-RU" dirty="0" smtClean="0"/>
              <a:t>, як через </a:t>
            </a:r>
            <a:r>
              <a:rPr lang="ru-RU" dirty="0" err="1" smtClean="0"/>
              <a:t>сатиричне</a:t>
            </a:r>
            <a:r>
              <a:rPr lang="ru-RU" dirty="0" smtClean="0"/>
              <a:t> </a:t>
            </a:r>
            <a:r>
              <a:rPr lang="ru-RU" dirty="0" err="1" smtClean="0"/>
              <a:t>зображення</a:t>
            </a:r>
            <a:r>
              <a:rPr lang="ru-RU" dirty="0" smtClean="0"/>
              <a:t> </a:t>
            </a:r>
            <a:r>
              <a:rPr lang="ru-RU" dirty="0" err="1" smtClean="0"/>
              <a:t>політичної</a:t>
            </a:r>
            <a:r>
              <a:rPr lang="ru-RU" dirty="0" smtClean="0"/>
              <a:t> </a:t>
            </a:r>
            <a:r>
              <a:rPr lang="ru-RU" dirty="0" err="1" smtClean="0"/>
              <a:t>ситуації</a:t>
            </a:r>
            <a:r>
              <a:rPr lang="ru-RU" dirty="0" smtClean="0"/>
              <a:t> в </a:t>
            </a:r>
            <a:r>
              <a:rPr lang="ru-RU" dirty="0" err="1" smtClean="0"/>
              <a:t>Ліліпутії</a:t>
            </a:r>
            <a:r>
              <a:rPr lang="ru-RU" dirty="0" smtClean="0"/>
              <a:t> </a:t>
            </a:r>
            <a:r>
              <a:rPr lang="ru-RU" dirty="0" err="1" smtClean="0"/>
              <a:t>Свіфт</a:t>
            </a:r>
            <a:r>
              <a:rPr lang="ru-RU" dirty="0" smtClean="0"/>
              <a:t>, </a:t>
            </a:r>
            <a:r>
              <a:rPr lang="ru-RU" dirty="0" err="1" smtClean="0"/>
              <a:t>висміює</a:t>
            </a:r>
            <a:r>
              <a:rPr lang="ru-RU" dirty="0" smtClean="0"/>
              <a:t> </a:t>
            </a:r>
            <a:r>
              <a:rPr lang="ru-RU" dirty="0" err="1" smtClean="0"/>
              <a:t>сучасну</a:t>
            </a:r>
            <a:r>
              <a:rPr lang="ru-RU" dirty="0" smtClean="0"/>
              <a:t> </a:t>
            </a:r>
            <a:r>
              <a:rPr lang="ru-RU" dirty="0" err="1" smtClean="0"/>
              <a:t>йому</a:t>
            </a:r>
            <a:r>
              <a:rPr lang="ru-RU" dirty="0" smtClean="0"/>
              <a:t> </a:t>
            </a:r>
            <a:r>
              <a:rPr lang="ru-RU" dirty="0" err="1" smtClean="0"/>
              <a:t>Англію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4" name="Содержимое 17" descr="p033dtj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58" y="3679033"/>
            <a:ext cx="4712030" cy="265051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  <a:ln>
            <a:solidFill>
              <a:schemeClr val="accent1"/>
            </a:solidFill>
          </a:ln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uk-UA" sz="3600" b="1" dirty="0" smtClean="0"/>
              <a:t>Список використаних джерел:</a:t>
            </a:r>
          </a:p>
          <a:p>
            <a:pPr algn="ctr">
              <a:buNone/>
            </a:pPr>
            <a:r>
              <a:rPr lang="uk-UA" sz="3600" b="1" dirty="0" smtClean="0"/>
              <a:t>Література</a:t>
            </a:r>
            <a:endParaRPr lang="ru-RU" sz="3600" b="1" dirty="0" smtClean="0"/>
          </a:p>
          <a:p>
            <a:pPr>
              <a:buNone/>
            </a:pPr>
            <a:r>
              <a:rPr lang="ru-RU" dirty="0" smtClean="0"/>
              <a:t>1. </a:t>
            </a:r>
            <a:r>
              <a:rPr lang="ru-RU" dirty="0" err="1" smtClean="0"/>
              <a:t>Балишев</a:t>
            </a:r>
            <a:r>
              <a:rPr lang="ru-RU" dirty="0" smtClean="0"/>
              <a:t> Н. </a:t>
            </a:r>
            <a:r>
              <a:rPr lang="uk-UA" dirty="0" smtClean="0"/>
              <a:t>Україна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сучясність</a:t>
            </a:r>
            <a:r>
              <a:rPr lang="ru-RU" dirty="0" smtClean="0"/>
              <a:t> (Культура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 1</a:t>
            </a:r>
            <a:r>
              <a:rPr lang="en-US" dirty="0" smtClean="0"/>
              <a:t>9 </a:t>
            </a:r>
            <a:r>
              <a:rPr lang="ru-RU" dirty="0" smtClean="0"/>
              <a:t>ст.) // </a:t>
            </a:r>
            <a:r>
              <a:rPr lang="ru-RU" dirty="0" err="1" smtClean="0"/>
              <a:t>Зарубіжна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. – 2000. – №22. – </a:t>
            </a:r>
            <a:r>
              <a:rPr lang="ru-RU" dirty="0" err="1" smtClean="0"/>
              <a:t>червень</a:t>
            </a:r>
            <a:r>
              <a:rPr lang="ru-RU" dirty="0" smtClean="0"/>
              <a:t>. С. 1–2.</a:t>
            </a:r>
          </a:p>
          <a:p>
            <a:pPr>
              <a:buNone/>
            </a:pPr>
            <a:r>
              <a:rPr lang="uk-UA" dirty="0" smtClean="0"/>
              <a:t>2. Варко О. </a:t>
            </a:r>
            <a:r>
              <a:rPr lang="uk-UA" dirty="0" smtClean="0"/>
              <a:t>«</a:t>
            </a:r>
            <a:r>
              <a:rPr lang="uk-UA" dirty="0" smtClean="0"/>
              <a:t>Д. </a:t>
            </a:r>
            <a:r>
              <a:rPr lang="uk-UA" smtClean="0"/>
              <a:t>Свіфт</a:t>
            </a:r>
            <a:r>
              <a:rPr lang="uk-UA" dirty="0" smtClean="0"/>
              <a:t>: </a:t>
            </a:r>
            <a:r>
              <a:rPr lang="ru-RU" dirty="0" err="1" smtClean="0"/>
              <a:t>творче</a:t>
            </a:r>
            <a:r>
              <a:rPr lang="ru-RU" dirty="0" smtClean="0"/>
              <a:t> </a:t>
            </a:r>
            <a:r>
              <a:rPr lang="ru-RU" dirty="0" err="1" smtClean="0"/>
              <a:t>надбання</a:t>
            </a:r>
            <a:r>
              <a:rPr lang="ru-RU" dirty="0" smtClean="0"/>
              <a:t>»</a:t>
            </a:r>
            <a:r>
              <a:rPr lang="uk-UA" dirty="0" smtClean="0"/>
              <a:t>/</a:t>
            </a:r>
            <a:r>
              <a:rPr lang="uk-UA" dirty="0" err="1" smtClean="0"/>
              <a:t>рецепційно-компаративістична</a:t>
            </a:r>
            <a:r>
              <a:rPr lang="uk-UA" dirty="0" smtClean="0"/>
              <a:t> аналітика // Проблеми гуманітарних наук. </a:t>
            </a:r>
            <a:r>
              <a:rPr lang="ru-RU" dirty="0" err="1" smtClean="0"/>
              <a:t>Наукові</a:t>
            </a:r>
            <a:r>
              <a:rPr lang="ru-RU" dirty="0" smtClean="0"/>
              <a:t> записки ДДПУ. – </a:t>
            </a:r>
            <a:r>
              <a:rPr lang="ru-RU" dirty="0" err="1" smtClean="0"/>
              <a:t>Дрогобич</a:t>
            </a:r>
            <a:r>
              <a:rPr lang="ru-RU" dirty="0" smtClean="0"/>
              <a:t>, 2001. – С. 244–254.</a:t>
            </a:r>
            <a:endParaRPr lang="uk-UA" dirty="0" smtClean="0"/>
          </a:p>
          <a:p>
            <a:pPr>
              <a:buNone/>
            </a:pPr>
            <a:r>
              <a:rPr lang="ru-RU" dirty="0" smtClean="0"/>
              <a:t>3. Дорошенко К. </a:t>
            </a:r>
            <a:r>
              <a:rPr lang="ru-RU" dirty="0" err="1" smtClean="0"/>
              <a:t>Світ</a:t>
            </a:r>
            <a:r>
              <a:rPr lang="ru-RU" dirty="0" smtClean="0"/>
              <a:t> </a:t>
            </a:r>
            <a:r>
              <a:rPr lang="ru-RU" dirty="0" err="1" smtClean="0"/>
              <a:t>літератури</a:t>
            </a:r>
            <a:r>
              <a:rPr lang="ru-RU" dirty="0" smtClean="0"/>
              <a:t> // </a:t>
            </a:r>
            <a:r>
              <a:rPr lang="ru-RU" dirty="0" err="1" smtClean="0"/>
              <a:t>Літературна</a:t>
            </a:r>
            <a:r>
              <a:rPr lang="ru-RU" dirty="0" smtClean="0"/>
              <a:t> </a:t>
            </a:r>
            <a:r>
              <a:rPr lang="ru-RU" dirty="0" err="1" smtClean="0"/>
              <a:t>Україна</a:t>
            </a:r>
            <a:r>
              <a:rPr lang="ru-RU" dirty="0" smtClean="0"/>
              <a:t>, 1970, 23 </a:t>
            </a:r>
            <a:r>
              <a:rPr lang="ru-RU" dirty="0" err="1" smtClean="0"/>
              <a:t>жовтня</a:t>
            </a:r>
            <a:r>
              <a:rPr lang="ru-RU" dirty="0" smtClean="0"/>
              <a:t>. – С. 3.44– 47. </a:t>
            </a:r>
          </a:p>
          <a:p>
            <a:pPr>
              <a:buNone/>
            </a:pPr>
            <a:r>
              <a:rPr lang="ru-RU" dirty="0" smtClean="0"/>
              <a:t>4. Гнатюк В. В. </a:t>
            </a:r>
            <a:r>
              <a:rPr lang="ru-RU" dirty="0" err="1" smtClean="0"/>
              <a:t>Твір</a:t>
            </a:r>
            <a:r>
              <a:rPr lang="ru-RU" dirty="0" smtClean="0"/>
              <a:t> як </a:t>
            </a:r>
            <a:r>
              <a:rPr lang="ru-RU" dirty="0" err="1" smtClean="0"/>
              <a:t>звернення</a:t>
            </a:r>
            <a:r>
              <a:rPr lang="ru-RU" dirty="0" smtClean="0"/>
              <a:t> автора до </a:t>
            </a:r>
            <a:r>
              <a:rPr lang="ru-RU" dirty="0" err="1" smtClean="0"/>
              <a:t>суспільства</a:t>
            </a:r>
            <a:r>
              <a:rPr lang="ru-RU" dirty="0" smtClean="0"/>
              <a:t>? / В. В. </a:t>
            </a:r>
            <a:r>
              <a:rPr lang="ru-RU" dirty="0" err="1" smtClean="0"/>
              <a:t>Гладишев</a:t>
            </a:r>
            <a:r>
              <a:rPr lang="ru-RU" dirty="0" smtClean="0"/>
              <a:t> // </a:t>
            </a:r>
            <a:r>
              <a:rPr lang="ru-RU" dirty="0" err="1" smtClean="0"/>
              <a:t>Зарубіжна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. в </a:t>
            </a:r>
            <a:r>
              <a:rPr lang="ru-RU" dirty="0" err="1" smtClean="0"/>
              <a:t>шк</a:t>
            </a:r>
            <a:r>
              <a:rPr lang="ru-RU" dirty="0" smtClean="0"/>
              <a:t>. </a:t>
            </a:r>
            <a:r>
              <a:rPr lang="ru-RU" dirty="0" err="1" smtClean="0"/>
              <a:t>України</a:t>
            </a:r>
            <a:r>
              <a:rPr lang="ru-RU" dirty="0" smtClean="0"/>
              <a:t>. - 2011. - № 7/8. - С. 38-40. 8. </a:t>
            </a:r>
          </a:p>
          <a:p>
            <a:pPr>
              <a:buNone/>
            </a:pPr>
            <a:r>
              <a:rPr lang="ru-RU" dirty="0" smtClean="0"/>
              <a:t>5. Коваленко А.. </a:t>
            </a:r>
            <a:r>
              <a:rPr lang="ru-RU" dirty="0" err="1" smtClean="0"/>
              <a:t>Зарубіжні</a:t>
            </a:r>
            <a:r>
              <a:rPr lang="ru-RU" dirty="0" smtClean="0"/>
              <a:t> </a:t>
            </a:r>
            <a:r>
              <a:rPr lang="ru-RU" dirty="0" err="1" smtClean="0"/>
              <a:t>письменники</a:t>
            </a:r>
            <a:r>
              <a:rPr lang="ru-RU" dirty="0" smtClean="0"/>
              <a:t> / А. </a:t>
            </a:r>
            <a:r>
              <a:rPr lang="ru-RU" dirty="0" err="1" smtClean="0"/>
              <a:t>Градовський</a:t>
            </a:r>
            <a:r>
              <a:rPr lang="ru-RU" dirty="0" smtClean="0"/>
              <a:t> // </a:t>
            </a:r>
            <a:r>
              <a:rPr lang="ru-RU" dirty="0" err="1" smtClean="0"/>
              <a:t>Всесвітня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. та культура в </a:t>
            </a:r>
            <a:r>
              <a:rPr lang="ru-RU" dirty="0" err="1" smtClean="0"/>
              <a:t>навч</a:t>
            </a:r>
            <a:r>
              <a:rPr lang="ru-RU" dirty="0" smtClean="0"/>
              <a:t>. </a:t>
            </a:r>
            <a:r>
              <a:rPr lang="ru-RU" dirty="0" err="1" smtClean="0"/>
              <a:t>закл</a:t>
            </a:r>
            <a:r>
              <a:rPr lang="ru-RU" dirty="0" smtClean="0"/>
              <a:t>. </a:t>
            </a:r>
            <a:r>
              <a:rPr lang="ru-RU" dirty="0" err="1" smtClean="0"/>
              <a:t>України</a:t>
            </a:r>
            <a:r>
              <a:rPr lang="ru-RU" dirty="0" smtClean="0"/>
              <a:t>. - 2010. - № 3. - С. 10-12. 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6. </a:t>
            </a:r>
            <a:r>
              <a:rPr lang="ru-RU" dirty="0" err="1" smtClean="0"/>
              <a:t>Павельчук</a:t>
            </a:r>
            <a:r>
              <a:rPr lang="ru-RU" dirty="0" smtClean="0"/>
              <a:t> Т. </a:t>
            </a:r>
            <a:r>
              <a:rPr lang="ru-RU" dirty="0" err="1" smtClean="0"/>
              <a:t>Проблеми</a:t>
            </a:r>
            <a:r>
              <a:rPr lang="ru-RU" dirty="0" smtClean="0"/>
              <a:t> </a:t>
            </a:r>
            <a:r>
              <a:rPr lang="ru-RU" dirty="0" err="1" smtClean="0"/>
              <a:t>співвідношення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мистецтва</a:t>
            </a:r>
            <a:r>
              <a:rPr lang="ru-RU" dirty="0" smtClean="0"/>
              <a:t> в </a:t>
            </a:r>
            <a:r>
              <a:rPr lang="ru-RU" dirty="0" err="1" smtClean="0"/>
              <a:t>драмі</a:t>
            </a:r>
            <a:r>
              <a:rPr lang="ru-RU" dirty="0" smtClean="0"/>
              <a:t> / </a:t>
            </a:r>
          </a:p>
          <a:p>
            <a:pPr>
              <a:buNone/>
            </a:pPr>
            <a:r>
              <a:rPr lang="ru-RU" dirty="0" smtClean="0"/>
              <a:t>7. Тимченко // </a:t>
            </a:r>
            <a:r>
              <a:rPr lang="ru-RU" dirty="0" err="1" smtClean="0"/>
              <a:t>Рідний</a:t>
            </a:r>
            <a:r>
              <a:rPr lang="ru-RU" dirty="0" smtClean="0"/>
              <a:t> край : альманах / </a:t>
            </a:r>
            <a:r>
              <a:rPr lang="ru-RU" dirty="0" err="1" smtClean="0"/>
              <a:t>Полтав</a:t>
            </a:r>
            <a:r>
              <a:rPr lang="ru-RU" dirty="0" smtClean="0"/>
              <a:t>. </a:t>
            </a:r>
            <a:r>
              <a:rPr lang="ru-RU" dirty="0" err="1" smtClean="0"/>
              <a:t>держ</a:t>
            </a:r>
            <a:r>
              <a:rPr lang="ru-RU" dirty="0" smtClean="0"/>
              <a:t>. </a:t>
            </a:r>
            <a:r>
              <a:rPr lang="ru-RU" dirty="0" err="1" smtClean="0"/>
              <a:t>пед</a:t>
            </a:r>
            <a:r>
              <a:rPr lang="ru-RU" dirty="0" smtClean="0"/>
              <a:t>. ун-т </a:t>
            </a:r>
            <a:r>
              <a:rPr lang="ru-RU" dirty="0" err="1" smtClean="0"/>
              <a:t>ім</a:t>
            </a:r>
            <a:r>
              <a:rPr lang="ru-RU" dirty="0" smtClean="0"/>
              <a:t>. В. Г. Короленка ; </a:t>
            </a:r>
            <a:r>
              <a:rPr lang="ru-RU" dirty="0" err="1" smtClean="0"/>
              <a:t>відп</a:t>
            </a:r>
            <a:r>
              <a:rPr lang="ru-RU" dirty="0" smtClean="0"/>
              <a:t>. </a:t>
            </a:r>
            <a:r>
              <a:rPr lang="ru-RU" dirty="0" err="1" smtClean="0"/>
              <a:t>секретар</a:t>
            </a:r>
            <a:r>
              <a:rPr lang="ru-RU" dirty="0" smtClean="0"/>
              <a:t> Г. </a:t>
            </a:r>
            <a:r>
              <a:rPr lang="ru-RU" dirty="0" err="1" smtClean="0"/>
              <a:t>Білик</a:t>
            </a:r>
            <a:r>
              <a:rPr lang="ru-RU" dirty="0" smtClean="0"/>
              <a:t> ; </a:t>
            </a:r>
            <a:r>
              <a:rPr lang="ru-RU" dirty="0" err="1" smtClean="0"/>
              <a:t>літ</a:t>
            </a:r>
            <a:r>
              <a:rPr lang="ru-RU" dirty="0" smtClean="0"/>
              <a:t>. ред. М. Степаненко. – Полтава, 2004. – № 1. – С. 118–120. 95.4 Р 49</a:t>
            </a:r>
            <a:br>
              <a:rPr lang="ru-RU" dirty="0" smtClean="0"/>
            </a:br>
            <a:endParaRPr lang="en-US" dirty="0" smtClean="0"/>
          </a:p>
          <a:p>
            <a:pPr algn="ctr">
              <a:buNone/>
            </a:pPr>
            <a:r>
              <a:rPr lang="ru-RU" b="1" dirty="0" err="1" smtClean="0"/>
              <a:t>Інтернет</a:t>
            </a:r>
            <a:r>
              <a:rPr lang="ru-RU" b="1" dirty="0" smtClean="0"/>
              <a:t> </a:t>
            </a:r>
            <a:r>
              <a:rPr lang="ru-RU" b="1" dirty="0" err="1" smtClean="0"/>
              <a:t>ресурси</a:t>
            </a:r>
            <a:r>
              <a:rPr lang="ru-RU" b="1" dirty="0" smtClean="0"/>
              <a:t>:</a:t>
            </a:r>
          </a:p>
          <a:p>
            <a:pPr marL="514350" indent="-514350">
              <a:buNone/>
            </a:pPr>
            <a:endParaRPr lang="uk-UA" i="1" dirty="0" smtClean="0"/>
          </a:p>
          <a:p>
            <a:pPr marL="514350" indent="-514350">
              <a:buAutoNum type="arabicPeriod"/>
            </a:pPr>
            <a:endParaRPr lang="uk-UA" i="1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https://uk.wikipedia.org/wiki/Htq&lt;htl,ths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https://www.google.ru/url?sa=t&amp;rct=j&amp;q=&amp;esrc=s&amp;source=web&amp;cd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https://www.bookrags.com/checkout/?p=lp&amp;u=love-story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www.ukrcenter.com/</a:t>
            </a:r>
            <a:r>
              <a:rPr lang="ru-RU" dirty="0" err="1" smtClean="0"/>
              <a:t>Література</a:t>
            </a:r>
            <a:r>
              <a:rPr lang="ru-RU" dirty="0" smtClean="0"/>
              <a:t>/4210/</a:t>
            </a:r>
            <a:r>
              <a:rPr lang="ru-RU" dirty="0" err="1" smtClean="0"/>
              <a:t>Біографія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http://zw.ciit.zp.ua/index.php/%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7a95d7e9ad0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2357422" y="3357562"/>
            <a:ext cx="5929354" cy="3143272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uk-UA" sz="1600" b="1" dirty="0" smtClean="0">
                <a:solidFill>
                  <a:schemeClr val="tx1"/>
                </a:solidFill>
              </a:rPr>
              <a:t>Тема.</a:t>
            </a:r>
            <a:r>
              <a:rPr lang="en-US" sz="1600" b="1" dirty="0" smtClean="0">
                <a:solidFill>
                  <a:schemeClr val="tx1"/>
                </a:solidFill>
              </a:rPr>
              <a:t> </a:t>
            </a:r>
            <a:r>
              <a:rPr lang="uk-UA" sz="1600" dirty="0" smtClean="0">
                <a:solidFill>
                  <a:schemeClr val="tx1"/>
                </a:solidFill>
              </a:rPr>
              <a:t>Жанрова своєрідність роману</a:t>
            </a:r>
            <a:r>
              <a:rPr lang="ru-RU" sz="1600" dirty="0" smtClean="0">
                <a:solidFill>
                  <a:schemeClr val="tx1"/>
                </a:solidFill>
              </a:rPr>
              <a:t> "</a:t>
            </a:r>
            <a:r>
              <a:rPr lang="ru-RU" sz="1600" dirty="0" err="1" smtClean="0">
                <a:solidFill>
                  <a:schemeClr val="tx1"/>
                </a:solidFill>
              </a:rPr>
              <a:t>Мандри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Гуллівера</a:t>
            </a:r>
            <a:r>
              <a:rPr lang="ru-RU" sz="1600" dirty="0" smtClean="0">
                <a:solidFill>
                  <a:schemeClr val="tx1"/>
                </a:solidFill>
              </a:rPr>
              <a:t>",</a:t>
            </a:r>
            <a:r>
              <a:rPr lang="uk-UA" sz="1600" dirty="0" smtClean="0">
                <a:solidFill>
                  <a:schemeClr val="tx1"/>
                </a:solidFill>
              </a:rPr>
              <a:t> (поєднання реалістичних елементів і соціальної фантастики). Засоби комічного (гумор, іронія, сатира, сарказм). Езопова мова </a:t>
            </a:r>
            <a:r>
              <a:rPr lang="ru-RU" sz="1600" dirty="0" smtClean="0">
                <a:solidFill>
                  <a:schemeClr val="tx1"/>
                </a:solidFill>
              </a:rPr>
              <a:t/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b="1" dirty="0" smtClean="0">
                <a:solidFill>
                  <a:schemeClr val="tx1"/>
                </a:solidFill>
              </a:rPr>
              <a:t>Мета: </a:t>
            </a:r>
            <a:r>
              <a:rPr lang="ru-RU" sz="1600" dirty="0" err="1" smtClean="0">
                <a:solidFill>
                  <a:schemeClr val="tx1"/>
                </a:solidFill>
              </a:rPr>
              <a:t>познайомити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учнів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із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сторінками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життя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і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творчості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Свіфта</a:t>
            </a:r>
            <a:r>
              <a:rPr lang="ru-RU" sz="1600" dirty="0" smtClean="0">
                <a:solidFill>
                  <a:schemeClr val="tx1"/>
                </a:solidFill>
              </a:rPr>
              <a:t>, </a:t>
            </a:r>
            <a:r>
              <a:rPr lang="ru-RU" sz="1600" dirty="0" err="1" smtClean="0">
                <a:solidFill>
                  <a:schemeClr val="tx1"/>
                </a:solidFill>
              </a:rPr>
              <a:t>його</a:t>
            </a:r>
            <a:r>
              <a:rPr lang="ru-RU" sz="1600" dirty="0" smtClean="0">
                <a:solidFill>
                  <a:schemeClr val="tx1"/>
                </a:solidFill>
              </a:rPr>
              <a:t> сатирою на </a:t>
            </a:r>
            <a:r>
              <a:rPr lang="ru-RU" sz="1600" dirty="0" err="1" smtClean="0">
                <a:solidFill>
                  <a:schemeClr val="tx1"/>
                </a:solidFill>
              </a:rPr>
              <a:t>державний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устрій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і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суспільство</a:t>
            </a:r>
            <a:r>
              <a:rPr lang="ru-RU" sz="1600" dirty="0" smtClean="0">
                <a:solidFill>
                  <a:schemeClr val="tx1"/>
                </a:solidFill>
              </a:rPr>
              <a:t>; </a:t>
            </a:r>
            <a:r>
              <a:rPr lang="ru-RU" sz="1600" dirty="0" err="1" smtClean="0">
                <a:solidFill>
                  <a:schemeClr val="tx1"/>
                </a:solidFill>
              </a:rPr>
              <a:t>повторити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лексичне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значення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літературних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термінів</a:t>
            </a:r>
            <a:r>
              <a:rPr lang="ru-RU" sz="1600" dirty="0" smtClean="0">
                <a:solidFill>
                  <a:schemeClr val="tx1"/>
                </a:solidFill>
              </a:rPr>
              <a:t>: </a:t>
            </a:r>
            <a:r>
              <a:rPr lang="ru-RU" sz="1600" dirty="0" err="1" smtClean="0">
                <a:solidFill>
                  <a:schemeClr val="tx1"/>
                </a:solidFill>
              </a:rPr>
              <a:t>гумор</a:t>
            </a:r>
            <a:r>
              <a:rPr lang="ru-RU" sz="1600" dirty="0" smtClean="0">
                <a:solidFill>
                  <a:schemeClr val="tx1"/>
                </a:solidFill>
              </a:rPr>
              <a:t>, </a:t>
            </a:r>
            <a:r>
              <a:rPr lang="uk-UA" sz="1600" dirty="0" smtClean="0">
                <a:solidFill>
                  <a:schemeClr val="tx1"/>
                </a:solidFill>
              </a:rPr>
              <a:t>іронія, сатира, сарказм</a:t>
            </a:r>
            <a:r>
              <a:rPr lang="ru-RU" sz="1600" dirty="0" smtClean="0">
                <a:solidFill>
                  <a:schemeClr val="tx1"/>
                </a:solidFill>
              </a:rPr>
              <a:t>;</a:t>
            </a:r>
            <a:r>
              <a:rPr lang="uk-UA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вчити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розуміти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особливості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сатири</a:t>
            </a:r>
            <a:r>
              <a:rPr lang="ru-RU" sz="1600" dirty="0" smtClean="0">
                <a:solidFill>
                  <a:schemeClr val="tx1"/>
                </a:solidFill>
              </a:rPr>
              <a:t> и </a:t>
            </a:r>
            <a:r>
              <a:rPr lang="ru-RU" sz="1600" dirty="0" err="1" smtClean="0">
                <a:solidFill>
                  <a:schemeClr val="tx1"/>
                </a:solidFill>
              </a:rPr>
              <a:t>алегорії</a:t>
            </a:r>
            <a:r>
              <a:rPr lang="ru-RU" sz="1600" dirty="0" smtClean="0">
                <a:solidFill>
                  <a:schemeClr val="tx1"/>
                </a:solidFill>
              </a:rPr>
              <a:t>, </a:t>
            </a:r>
            <a:r>
              <a:rPr lang="ru-RU" sz="1600" dirty="0" err="1" smtClean="0">
                <a:solidFill>
                  <a:schemeClr val="tx1"/>
                </a:solidFill>
              </a:rPr>
              <a:t>спрямованих</a:t>
            </a:r>
            <a:r>
              <a:rPr lang="ru-RU" sz="1600" dirty="0" smtClean="0">
                <a:solidFill>
                  <a:schemeClr val="tx1"/>
                </a:solidFill>
              </a:rPr>
              <a:t> на </a:t>
            </a:r>
            <a:r>
              <a:rPr lang="ru-RU" sz="1600" dirty="0" err="1" smtClean="0">
                <a:solidFill>
                  <a:schemeClr val="tx1"/>
                </a:solidFill>
              </a:rPr>
              <a:t>викриття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вад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суспільства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endParaRPr lang="en-US" sz="16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sz="1600" dirty="0" err="1" smtClean="0">
                <a:solidFill>
                  <a:schemeClr val="tx1"/>
                </a:solidFill>
              </a:rPr>
              <a:t>Англії</a:t>
            </a:r>
            <a:r>
              <a:rPr lang="ru-RU" sz="1600" dirty="0" smtClean="0">
                <a:solidFill>
                  <a:schemeClr val="tx1"/>
                </a:solidFill>
              </a:rPr>
              <a:t> XVIII ст.; </a:t>
            </a:r>
            <a:r>
              <a:rPr lang="ru-RU" sz="1600" dirty="0" err="1" smtClean="0">
                <a:solidFill>
                  <a:schemeClr val="tx1"/>
                </a:solidFill>
              </a:rPr>
              <a:t>розвивати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вміння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переказувати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і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аналізувати</a:t>
            </a:r>
            <a:r>
              <a:rPr lang="ru-RU" sz="1600" dirty="0" smtClean="0">
                <a:solidFill>
                  <a:schemeClr val="tx1"/>
                </a:solidFill>
              </a:rPr>
              <a:t> текст, </a:t>
            </a:r>
            <a:r>
              <a:rPr lang="ru-RU" sz="1600" dirty="0" err="1" smtClean="0">
                <a:solidFill>
                  <a:schemeClr val="tx1"/>
                </a:solidFill>
              </a:rPr>
              <a:t>підтверджувати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свої</a:t>
            </a:r>
            <a:r>
              <a:rPr lang="ru-RU" sz="1600" dirty="0" smtClean="0">
                <a:solidFill>
                  <a:schemeClr val="tx1"/>
                </a:solidFill>
              </a:rPr>
              <a:t> думки цитатами; </a:t>
            </a:r>
            <a:r>
              <a:rPr lang="ru-RU" sz="1600" dirty="0" err="1" smtClean="0">
                <a:solidFill>
                  <a:schemeClr val="tx1"/>
                </a:solidFill>
              </a:rPr>
              <a:t>виховувати</a:t>
            </a:r>
            <a:r>
              <a:rPr lang="ru-RU" sz="1600" dirty="0" smtClean="0">
                <a:solidFill>
                  <a:schemeClr val="tx1"/>
                </a:solidFill>
              </a:rPr>
              <a:t>  </a:t>
            </a:r>
            <a:r>
              <a:rPr lang="ru-RU" sz="1600" dirty="0" err="1" smtClean="0">
                <a:solidFill>
                  <a:schemeClr val="tx1"/>
                </a:solidFill>
              </a:rPr>
              <a:t>повагу</a:t>
            </a:r>
            <a:r>
              <a:rPr lang="ru-RU" sz="1600" dirty="0" smtClean="0">
                <a:solidFill>
                  <a:schemeClr val="tx1"/>
                </a:solidFill>
              </a:rPr>
              <a:t> до людей, </a:t>
            </a:r>
            <a:r>
              <a:rPr lang="ru-RU" sz="1600" dirty="0" err="1" smtClean="0">
                <a:solidFill>
                  <a:schemeClr val="tx1"/>
                </a:solidFill>
              </a:rPr>
              <a:t>громадянську</a:t>
            </a: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dirty="0" err="1" smtClean="0">
                <a:solidFill>
                  <a:schemeClr val="tx1"/>
                </a:solidFill>
              </a:rPr>
              <a:t>свідомість</a:t>
            </a:r>
            <a:r>
              <a:rPr lang="ru-RU" sz="1600" dirty="0" smtClean="0">
                <a:solidFill>
                  <a:schemeClr val="tx1"/>
                </a:solidFill>
              </a:rPr>
              <a:t>.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4429132"/>
            <a:ext cx="7643866" cy="2143140"/>
          </a:xfrm>
        </p:spPr>
        <p:txBody>
          <a:bodyPr>
            <a:normAutofit lnSpcReduction="10000"/>
          </a:bodyPr>
          <a:lstStyle/>
          <a:p>
            <a:pPr algn="r">
              <a:buNone/>
            </a:pPr>
            <a:r>
              <a:rPr lang="ru-RU" dirty="0" smtClean="0"/>
              <a:t>	</a:t>
            </a:r>
            <a:r>
              <a:rPr lang="ru-RU" b="1" i="1" dirty="0" smtClean="0"/>
              <a:t>Я пишу не </a:t>
            </a:r>
            <a:r>
              <a:rPr lang="ru-RU" b="1" i="1" dirty="0" err="1" smtClean="0"/>
              <a:t>заради</a:t>
            </a:r>
            <a:r>
              <a:rPr lang="ru-RU" b="1" i="1" dirty="0" smtClean="0"/>
              <a:t> </a:t>
            </a:r>
            <a:r>
              <a:rPr lang="ru-RU" b="1" i="1" dirty="0" err="1" smtClean="0"/>
              <a:t>слави</a:t>
            </a:r>
            <a:r>
              <a:rPr lang="ru-RU" b="1" i="1" dirty="0" smtClean="0"/>
              <a:t>. </a:t>
            </a:r>
            <a:r>
              <a:rPr lang="ru-RU" b="1" i="1" dirty="0" err="1" smtClean="0"/>
              <a:t>Єдина</a:t>
            </a:r>
            <a:r>
              <a:rPr lang="ru-RU" b="1" i="1" dirty="0" smtClean="0"/>
              <a:t> моя мета – благо </a:t>
            </a:r>
            <a:r>
              <a:rPr lang="ru-RU" b="1" i="1" dirty="0" err="1" smtClean="0"/>
              <a:t>суспільства</a:t>
            </a:r>
            <a:endParaRPr lang="ru-RU" b="1" i="1" dirty="0" smtClean="0"/>
          </a:p>
          <a:p>
            <a:pPr algn="r">
              <a:buNone/>
            </a:pPr>
            <a:endParaRPr lang="uk-UA" b="1" i="1" dirty="0" smtClean="0"/>
          </a:p>
          <a:p>
            <a:pPr algn="r">
              <a:buNone/>
            </a:pPr>
            <a:r>
              <a:rPr lang="ru-RU" sz="2800" dirty="0" smtClean="0"/>
              <a:t>Джонатан </a:t>
            </a:r>
            <a:r>
              <a:rPr lang="ru-RU" sz="2800" dirty="0" err="1" smtClean="0"/>
              <a:t>Свіфт</a:t>
            </a:r>
            <a:endParaRPr lang="ru-RU" sz="2800" i="1" dirty="0" smtClean="0"/>
          </a:p>
          <a:p>
            <a:endParaRPr lang="ru-RU" dirty="0"/>
          </a:p>
        </p:txBody>
      </p:sp>
      <p:pic>
        <p:nvPicPr>
          <p:cNvPr id="5" name="Содержимое 3" descr="svif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500042"/>
            <a:ext cx="2802568" cy="3643338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3929058" y="642918"/>
            <a:ext cx="4572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Джонатан </a:t>
            </a:r>
            <a:r>
              <a:rPr lang="ru-RU" sz="2000" b="1" dirty="0" err="1" smtClean="0"/>
              <a:t>Свіфт</a:t>
            </a:r>
            <a:r>
              <a:rPr lang="ru-RU" sz="2000" b="1" dirty="0" smtClean="0"/>
              <a:t>— </a:t>
            </a:r>
            <a:r>
              <a:rPr lang="ru-RU" sz="2000" b="1" dirty="0" err="1" smtClean="0"/>
              <a:t>англійський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письменник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з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творчістю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якого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пов'язана</a:t>
            </a:r>
            <a:r>
              <a:rPr lang="ru-RU" sz="2000" b="1" dirty="0" smtClean="0"/>
              <a:t> сатирична </a:t>
            </a:r>
            <a:r>
              <a:rPr lang="ru-RU" sz="2000" b="1" dirty="0" err="1" smtClean="0"/>
              <a:t>традиція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англійської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літератури</a:t>
            </a:r>
            <a:r>
              <a:rPr lang="ru-RU" sz="2000" b="1" dirty="0" smtClean="0"/>
              <a:t>, яка </a:t>
            </a:r>
            <a:r>
              <a:rPr lang="ru-RU" sz="2000" b="1" dirty="0" err="1" smtClean="0"/>
              <a:t>набула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подальшого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розвитку</a:t>
            </a:r>
            <a:r>
              <a:rPr lang="ru-RU" sz="2000" b="1" dirty="0" smtClean="0"/>
              <a:t> у </a:t>
            </a:r>
            <a:r>
              <a:rPr lang="ru-RU" sz="2000" b="1" dirty="0" err="1" smtClean="0"/>
              <a:t>творах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багатьох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поколінь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письменників</a:t>
            </a:r>
            <a:r>
              <a:rPr lang="ru-RU" sz="2000" b="1" dirty="0" smtClean="0"/>
              <a:t>. Як </a:t>
            </a:r>
            <a:r>
              <a:rPr lang="ru-RU" sz="2000" b="1" dirty="0" err="1" smtClean="0"/>
              <a:t>майстер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сміху</a:t>
            </a:r>
            <a:r>
              <a:rPr lang="ru-RU" sz="2000" b="1" dirty="0" smtClean="0"/>
              <a:t> у </a:t>
            </a:r>
            <a:r>
              <a:rPr lang="ru-RU" sz="2000" b="1" dirty="0" err="1" smtClean="0"/>
              <a:t>різних</a:t>
            </a:r>
            <a:r>
              <a:rPr lang="ru-RU" sz="2000" b="1" dirty="0" smtClean="0"/>
              <a:t> формах </a:t>
            </a:r>
            <a:r>
              <a:rPr lang="ru-RU" sz="2000" b="1" dirty="0" err="1" smtClean="0"/>
              <a:t>його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вияву</a:t>
            </a:r>
            <a:r>
              <a:rPr lang="ru-RU" sz="2000" b="1" dirty="0" smtClean="0"/>
              <a:t> — </a:t>
            </a:r>
            <a:r>
              <a:rPr lang="ru-RU" sz="2000" b="1" dirty="0" err="1" smtClean="0"/>
              <a:t>від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нищівного</a:t>
            </a:r>
            <a:r>
              <a:rPr lang="ru-RU" sz="2000" b="1" dirty="0" smtClean="0"/>
              <a:t> сарказму до </a:t>
            </a:r>
            <a:r>
              <a:rPr lang="ru-RU" sz="2000" b="1" dirty="0" err="1" smtClean="0"/>
              <a:t>ущипливої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іронії</a:t>
            </a:r>
            <a:r>
              <a:rPr lang="ru-RU" sz="2000" b="1" dirty="0" smtClean="0"/>
              <a:t> — </a:t>
            </a:r>
            <a:r>
              <a:rPr lang="ru-RU" sz="2000" b="1" dirty="0" err="1" smtClean="0"/>
              <a:t>Свіфт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посів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чільне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місце</a:t>
            </a:r>
            <a:r>
              <a:rPr lang="ru-RU" sz="2000" b="1" dirty="0" smtClean="0"/>
              <a:t> у </a:t>
            </a:r>
            <a:r>
              <a:rPr lang="ru-RU" sz="2000" b="1" dirty="0" err="1" smtClean="0"/>
              <a:t>світовій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літературі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r>
              <a:rPr lang="ru-RU" dirty="0" err="1" smtClean="0"/>
              <a:t>Світову</a:t>
            </a:r>
            <a:r>
              <a:rPr lang="ru-RU" dirty="0" smtClean="0"/>
              <a:t> славу </a:t>
            </a:r>
            <a:r>
              <a:rPr lang="ru-RU" dirty="0" err="1" smtClean="0"/>
              <a:t>письменнику</a:t>
            </a:r>
            <a:r>
              <a:rPr lang="ru-RU" dirty="0" smtClean="0"/>
              <a:t> </a:t>
            </a:r>
            <a:r>
              <a:rPr lang="ru-RU" dirty="0" err="1" smtClean="0"/>
              <a:t>приніс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роман "</a:t>
            </a:r>
            <a:r>
              <a:rPr lang="ru-RU" dirty="0" err="1" smtClean="0"/>
              <a:t>Мандри</a:t>
            </a:r>
            <a:r>
              <a:rPr lang="ru-RU" dirty="0" smtClean="0"/>
              <a:t> </a:t>
            </a:r>
            <a:r>
              <a:rPr lang="ru-RU" dirty="0" err="1" smtClean="0"/>
              <a:t>Гуллівера</a:t>
            </a:r>
            <a:r>
              <a:rPr lang="ru-RU" dirty="0" smtClean="0"/>
              <a:t>", де автор </a:t>
            </a:r>
            <a:r>
              <a:rPr lang="ru-RU" dirty="0" err="1" smtClean="0"/>
              <a:t>вдався</a:t>
            </a:r>
            <a:r>
              <a:rPr lang="ru-RU" dirty="0" smtClean="0"/>
              <a:t> до </a:t>
            </a:r>
            <a:r>
              <a:rPr lang="ru-RU" dirty="0" err="1" smtClean="0"/>
              <a:t>алегоричного</a:t>
            </a:r>
            <a:r>
              <a:rPr lang="ru-RU" dirty="0" smtClean="0"/>
              <a:t> </a:t>
            </a:r>
            <a:r>
              <a:rPr lang="ru-RU" dirty="0" err="1" smtClean="0"/>
              <a:t>зображення</a:t>
            </a:r>
            <a:r>
              <a:rPr lang="ru-RU" dirty="0" smtClean="0"/>
              <a:t> </a:t>
            </a:r>
            <a:r>
              <a:rPr lang="ru-RU" dirty="0" err="1" smtClean="0"/>
              <a:t>сучасної</a:t>
            </a:r>
            <a:r>
              <a:rPr lang="ru-RU" dirty="0" smtClean="0"/>
              <a:t> </a:t>
            </a:r>
            <a:r>
              <a:rPr lang="ru-RU" dirty="0" err="1" smtClean="0"/>
              <a:t>йому</a:t>
            </a:r>
            <a:r>
              <a:rPr lang="ru-RU" dirty="0" smtClean="0"/>
              <a:t> </a:t>
            </a:r>
            <a:r>
              <a:rPr lang="ru-RU" dirty="0" err="1" smtClean="0"/>
              <a:t>Англії</a:t>
            </a:r>
            <a:r>
              <a:rPr lang="ru-RU" dirty="0" smtClean="0"/>
              <a:t>. І </a:t>
            </a:r>
            <a:r>
              <a:rPr lang="ru-RU" dirty="0" err="1" smtClean="0"/>
              <a:t>цей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роман — </a:t>
            </a:r>
            <a:r>
              <a:rPr lang="ru-RU" dirty="0" err="1" smtClean="0"/>
              <a:t>нищівна</a:t>
            </a:r>
            <a:r>
              <a:rPr lang="ru-RU" dirty="0" smtClean="0"/>
              <a:t> сатира на </a:t>
            </a:r>
            <a:r>
              <a:rPr lang="ru-RU" dirty="0" err="1" smtClean="0"/>
              <a:t>Англію</a:t>
            </a:r>
            <a:r>
              <a:rPr lang="ru-RU" dirty="0" smtClean="0"/>
              <a:t>, </a:t>
            </a:r>
            <a:r>
              <a:rPr lang="ru-RU" dirty="0" err="1" smtClean="0"/>
              <a:t>її</a:t>
            </a:r>
            <a:r>
              <a:rPr lang="ru-RU" dirty="0" smtClean="0"/>
              <a:t> </a:t>
            </a:r>
            <a:r>
              <a:rPr lang="ru-RU" dirty="0" err="1" smtClean="0"/>
              <a:t>монархів</a:t>
            </a:r>
            <a:r>
              <a:rPr lang="ru-RU" dirty="0" smtClean="0"/>
              <a:t>, </a:t>
            </a:r>
            <a:r>
              <a:rPr lang="ru-RU" dirty="0" err="1" smtClean="0"/>
              <a:t>закони</a:t>
            </a:r>
            <a:r>
              <a:rPr lang="ru-RU" dirty="0" smtClean="0"/>
              <a:t> та </a:t>
            </a:r>
            <a:r>
              <a:rPr lang="ru-RU" dirty="0" err="1" smtClean="0"/>
              <a:t>звичаї</a:t>
            </a:r>
            <a:r>
              <a:rPr lang="ru-RU" dirty="0" smtClean="0"/>
              <a:t>,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панували</a:t>
            </a:r>
            <a:r>
              <a:rPr lang="ru-RU" dirty="0" smtClean="0"/>
              <a:t> в </a:t>
            </a:r>
            <a:r>
              <a:rPr lang="ru-RU" dirty="0" err="1" smtClean="0"/>
              <a:t>країні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3" descr="09_clip_image002_000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48" y="3680502"/>
            <a:ext cx="4581523" cy="288698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596" y="357167"/>
            <a:ext cx="8229600" cy="3500462"/>
          </a:xfrm>
        </p:spPr>
        <p:txBody>
          <a:bodyPr>
            <a:normAutofit lnSpcReduction="10000"/>
          </a:bodyPr>
          <a:lstStyle/>
          <a:p>
            <a:r>
              <a:rPr lang="ru-RU" sz="2600" dirty="0" smtClean="0"/>
              <a:t>Сатира </a:t>
            </a:r>
            <a:r>
              <a:rPr lang="ru-RU" sz="2600" dirty="0" err="1" smtClean="0"/>
              <a:t>Свіфта</a:t>
            </a:r>
            <a:r>
              <a:rPr lang="ru-RU" sz="2600" dirty="0" smtClean="0"/>
              <a:t> </a:t>
            </a:r>
            <a:r>
              <a:rPr lang="ru-RU" sz="2600" dirty="0" err="1" smtClean="0"/>
              <a:t>має</a:t>
            </a:r>
            <a:r>
              <a:rPr lang="ru-RU" sz="2600" dirty="0" smtClean="0"/>
              <a:t> </a:t>
            </a:r>
            <a:r>
              <a:rPr lang="ru-RU" sz="2600" dirty="0" err="1" smtClean="0"/>
              <a:t>філософсько-політичний</a:t>
            </a:r>
            <a:r>
              <a:rPr lang="ru-RU" sz="2600" dirty="0" smtClean="0"/>
              <a:t> характер, </a:t>
            </a:r>
            <a:r>
              <a:rPr lang="ru-RU" sz="2600" dirty="0" err="1" smtClean="0"/>
              <a:t>його</a:t>
            </a:r>
            <a:r>
              <a:rPr lang="ru-RU" sz="2600" dirty="0" smtClean="0"/>
              <a:t> </a:t>
            </a:r>
            <a:r>
              <a:rPr lang="ru-RU" sz="2600" dirty="0" err="1" smtClean="0"/>
              <a:t>творчості</a:t>
            </a:r>
            <a:r>
              <a:rPr lang="ru-RU" sz="2600" dirty="0" smtClean="0"/>
              <a:t> </a:t>
            </a:r>
            <a:r>
              <a:rPr lang="ru-RU" sz="2600" dirty="0" err="1" smtClean="0"/>
              <a:t>притаманний</a:t>
            </a:r>
            <a:r>
              <a:rPr lang="ru-RU" sz="2600" dirty="0" smtClean="0"/>
              <a:t> </a:t>
            </a:r>
            <a:r>
              <a:rPr lang="ru-RU" sz="2600" dirty="0" err="1" smtClean="0"/>
              <a:t>яскраво</a:t>
            </a:r>
            <a:r>
              <a:rPr lang="ru-RU" sz="2600" dirty="0" smtClean="0"/>
              <a:t> </a:t>
            </a:r>
            <a:r>
              <a:rPr lang="ru-RU" sz="2600" dirty="0" err="1" smtClean="0"/>
              <a:t>виражений</a:t>
            </a:r>
            <a:r>
              <a:rPr lang="ru-RU" sz="2600" dirty="0" smtClean="0"/>
              <a:t> </a:t>
            </a:r>
            <a:r>
              <a:rPr lang="ru-RU" sz="2600" dirty="0" err="1" smtClean="0"/>
              <a:t>громадянський</a:t>
            </a:r>
            <a:r>
              <a:rPr lang="ru-RU" sz="2600" dirty="0" smtClean="0"/>
              <a:t> пафос.</a:t>
            </a:r>
          </a:p>
          <a:p>
            <a:r>
              <a:rPr lang="ru-RU" sz="2600" dirty="0" smtClean="0"/>
              <a:t>У 1726 р. </a:t>
            </a:r>
            <a:r>
              <a:rPr lang="ru-RU" sz="2600" dirty="0" err="1" smtClean="0"/>
              <a:t>вийшла</a:t>
            </a:r>
            <a:r>
              <a:rPr lang="ru-RU" sz="2600" dirty="0" smtClean="0"/>
              <a:t> </a:t>
            </a:r>
            <a:r>
              <a:rPr lang="ru-RU" sz="2600" dirty="0" err="1" smtClean="0"/>
              <a:t>друком</a:t>
            </a:r>
            <a:r>
              <a:rPr lang="ru-RU" sz="2600" dirty="0" smtClean="0"/>
              <a:t> книга </a:t>
            </a:r>
            <a:r>
              <a:rPr lang="ru-RU" sz="2600" b="1" dirty="0" smtClean="0"/>
              <a:t>«</a:t>
            </a:r>
            <a:r>
              <a:rPr lang="ru-RU" sz="2600" b="1" dirty="0" err="1" smtClean="0"/>
              <a:t>Мандри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Гуллівера</a:t>
            </a:r>
            <a:r>
              <a:rPr lang="ru-RU" sz="2600" b="1" dirty="0" smtClean="0"/>
              <a:t>»</a:t>
            </a:r>
            <a:r>
              <a:rPr lang="ru-RU" sz="2600" dirty="0" smtClean="0"/>
              <a:t>, яку </a:t>
            </a:r>
            <a:r>
              <a:rPr lang="ru-RU" sz="2600" dirty="0" err="1" smtClean="0"/>
              <a:t>вважають</a:t>
            </a:r>
            <a:r>
              <a:rPr lang="ru-RU" sz="2600" dirty="0" smtClean="0"/>
              <a:t> романом-памфлетом. </a:t>
            </a:r>
            <a:r>
              <a:rPr lang="ru-RU" sz="2600" dirty="0" err="1" smtClean="0"/>
              <a:t>Свіфт</a:t>
            </a:r>
            <a:r>
              <a:rPr lang="ru-RU" sz="2600" dirty="0" smtClean="0"/>
              <a:t> </a:t>
            </a:r>
            <a:r>
              <a:rPr lang="ru-RU" sz="2600" dirty="0" err="1" smtClean="0"/>
              <a:t>висловив</a:t>
            </a:r>
            <a:r>
              <a:rPr lang="ru-RU" sz="2600" dirty="0" smtClean="0"/>
              <a:t> у </a:t>
            </a:r>
            <a:r>
              <a:rPr lang="ru-RU" sz="2600" dirty="0" err="1" smtClean="0"/>
              <a:t>ньому</a:t>
            </a:r>
            <a:r>
              <a:rPr lang="ru-RU" sz="2600" dirty="0" smtClean="0"/>
              <a:t> </a:t>
            </a:r>
            <a:r>
              <a:rPr lang="ru-RU" sz="2600" dirty="0" err="1" smtClean="0"/>
              <a:t>свої</a:t>
            </a:r>
            <a:r>
              <a:rPr lang="ru-RU" sz="2600" dirty="0" smtClean="0"/>
              <a:t> </a:t>
            </a:r>
            <a:r>
              <a:rPr lang="ru-RU" sz="2600" dirty="0" err="1" smtClean="0"/>
              <a:t>просвітницькі</a:t>
            </a:r>
            <a:r>
              <a:rPr lang="ru-RU" sz="2600" dirty="0" smtClean="0"/>
              <a:t> </a:t>
            </a:r>
            <a:r>
              <a:rPr lang="ru-RU" sz="2600" dirty="0" err="1" smtClean="0"/>
              <a:t>ідеї</a:t>
            </a:r>
            <a:r>
              <a:rPr lang="ru-RU" sz="2600" dirty="0" smtClean="0"/>
              <a:t>, </a:t>
            </a:r>
            <a:r>
              <a:rPr lang="ru-RU" sz="2600" dirty="0" err="1" smtClean="0"/>
              <a:t>він</a:t>
            </a:r>
            <a:r>
              <a:rPr lang="ru-RU" sz="2600" dirty="0" smtClean="0"/>
              <a:t> не </a:t>
            </a:r>
            <a:r>
              <a:rPr lang="ru-RU" sz="2600" dirty="0" err="1" smtClean="0"/>
              <a:t>зосередився</a:t>
            </a:r>
            <a:r>
              <a:rPr lang="ru-RU" sz="2600" dirty="0" smtClean="0"/>
              <a:t> на </a:t>
            </a:r>
            <a:r>
              <a:rPr lang="ru-RU" sz="2600" dirty="0" err="1" smtClean="0"/>
              <a:t>одній</a:t>
            </a:r>
            <a:r>
              <a:rPr lang="ru-RU" sz="2600" dirty="0" smtClean="0"/>
              <a:t> </a:t>
            </a:r>
            <a:r>
              <a:rPr lang="ru-RU" sz="2600" dirty="0" err="1" smtClean="0"/>
              <a:t>проблемі</a:t>
            </a:r>
            <a:r>
              <a:rPr lang="ru-RU" sz="2600" dirty="0" smtClean="0"/>
              <a:t>, а порушив </a:t>
            </a:r>
            <a:r>
              <a:rPr lang="ru-RU" sz="2600" dirty="0" err="1" smtClean="0"/>
              <a:t>безліч</a:t>
            </a:r>
            <a:r>
              <a:rPr lang="ru-RU" sz="2600" dirty="0" smtClean="0"/>
              <a:t> – </a:t>
            </a:r>
            <a:r>
              <a:rPr lang="ru-RU" sz="2600" dirty="0" err="1" smtClean="0"/>
              <a:t>від</a:t>
            </a:r>
            <a:r>
              <a:rPr lang="ru-RU" sz="2600" dirty="0" smtClean="0"/>
              <a:t> державного устрою </a:t>
            </a:r>
            <a:r>
              <a:rPr lang="ru-RU" sz="2600" dirty="0" err="1" smtClean="0"/>
              <a:t>країни</a:t>
            </a:r>
            <a:r>
              <a:rPr lang="ru-RU" sz="2600" dirty="0" smtClean="0"/>
              <a:t> до </a:t>
            </a:r>
            <a:r>
              <a:rPr lang="ru-RU" sz="2600" dirty="0" err="1" smtClean="0"/>
              <a:t>моралі</a:t>
            </a:r>
            <a:r>
              <a:rPr lang="ru-RU" sz="2600" dirty="0" smtClean="0"/>
              <a:t> </a:t>
            </a:r>
            <a:r>
              <a:rPr lang="ru-RU" sz="2600" dirty="0" err="1" smtClean="0"/>
              <a:t>вченого</a:t>
            </a:r>
            <a:r>
              <a:rPr lang="ru-RU" sz="2600" dirty="0" smtClean="0"/>
              <a:t> </a:t>
            </a:r>
            <a:r>
              <a:rPr lang="ru-RU" sz="2600" dirty="0" err="1" smtClean="0"/>
              <a:t>світу</a:t>
            </a:r>
            <a:r>
              <a:rPr lang="ru-RU" sz="2600" dirty="0" smtClean="0"/>
              <a:t> та духовного </a:t>
            </a:r>
            <a:r>
              <a:rPr lang="ru-RU" sz="2600" dirty="0" err="1" smtClean="0"/>
              <a:t>обличчя</a:t>
            </a:r>
            <a:r>
              <a:rPr lang="ru-RU" sz="2600" dirty="0" smtClean="0"/>
              <a:t> </a:t>
            </a:r>
            <a:r>
              <a:rPr lang="ru-RU" sz="2600" dirty="0" err="1" smtClean="0"/>
              <a:t>людини</a:t>
            </a:r>
            <a:r>
              <a:rPr lang="ru-RU" sz="2600" dirty="0" smtClean="0"/>
              <a:t> в </a:t>
            </a:r>
            <a:r>
              <a:rPr lang="ru-RU" sz="2600" dirty="0" err="1" smtClean="0"/>
              <a:t>цілому</a:t>
            </a:r>
            <a:r>
              <a:rPr lang="ru-RU" sz="2600" dirty="0" smtClean="0"/>
              <a:t>.</a:t>
            </a:r>
          </a:p>
          <a:p>
            <a:endParaRPr lang="ru-RU" dirty="0"/>
          </a:p>
        </p:txBody>
      </p:sp>
      <p:pic>
        <p:nvPicPr>
          <p:cNvPr id="4" name="Содержимое 3" descr="6-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3714752"/>
            <a:ext cx="4743450" cy="2809875"/>
          </a:xfrm>
          <a:prstGeom prst="rect">
            <a:avLst/>
          </a:prstGeom>
        </p:spPr>
      </p:pic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Содержимое 6" descr="dzh-svift-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6" y="3714752"/>
            <a:ext cx="3803126" cy="28523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r>
              <a:rPr lang="ru-RU" dirty="0" err="1" smtClean="0"/>
              <a:t>Жанрову</a:t>
            </a:r>
            <a:r>
              <a:rPr lang="ru-RU" dirty="0" smtClean="0"/>
              <a:t> природу «</a:t>
            </a:r>
            <a:r>
              <a:rPr lang="ru-RU" dirty="0" err="1" smtClean="0"/>
              <a:t>Мандрів</a:t>
            </a:r>
            <a:r>
              <a:rPr lang="ru-RU" dirty="0" smtClean="0"/>
              <a:t> </a:t>
            </a:r>
            <a:r>
              <a:rPr lang="ru-RU" dirty="0" err="1" smtClean="0"/>
              <a:t>Гуллівера</a:t>
            </a:r>
            <a:r>
              <a:rPr lang="ru-RU" dirty="0" smtClean="0"/>
              <a:t>» </a:t>
            </a:r>
            <a:r>
              <a:rPr lang="ru-RU" dirty="0" err="1" smtClean="0"/>
              <a:t>визначає</a:t>
            </a:r>
            <a:r>
              <a:rPr lang="ru-RU" dirty="0" smtClean="0"/>
              <a:t> </a:t>
            </a:r>
            <a:r>
              <a:rPr lang="ru-RU" dirty="0" err="1" smtClean="0"/>
              <a:t>поєднання</a:t>
            </a:r>
            <a:r>
              <a:rPr lang="ru-RU" dirty="0" smtClean="0"/>
              <a:t> </a:t>
            </a:r>
            <a:r>
              <a:rPr lang="ru-RU" dirty="0" err="1" smtClean="0"/>
              <a:t>специфіки</a:t>
            </a:r>
            <a:r>
              <a:rPr lang="ru-RU" dirty="0" smtClean="0"/>
              <a:t> </a:t>
            </a:r>
            <a:r>
              <a:rPr lang="ru-RU" dirty="0" err="1" smtClean="0"/>
              <a:t>романної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памфлетної</a:t>
            </a:r>
            <a:r>
              <a:rPr lang="ru-RU" dirty="0" smtClean="0"/>
              <a:t> форм.</a:t>
            </a:r>
          </a:p>
          <a:p>
            <a:r>
              <a:rPr lang="ru-RU" dirty="0" smtClean="0"/>
              <a:t> Образ </a:t>
            </a:r>
            <a:r>
              <a:rPr lang="ru-RU" dirty="0" err="1" smtClean="0"/>
              <a:t>Гуллівера</a:t>
            </a:r>
            <a:r>
              <a:rPr lang="ru-RU" dirty="0" smtClean="0"/>
              <a:t>, </a:t>
            </a:r>
            <a:r>
              <a:rPr lang="ru-RU" dirty="0" err="1" smtClean="0"/>
              <a:t>об'єднуючи</a:t>
            </a:r>
            <a:r>
              <a:rPr lang="ru-RU" dirty="0" smtClean="0"/>
              <a:t> </a:t>
            </a:r>
            <a:r>
              <a:rPr lang="ru-RU" dirty="0" err="1" smtClean="0"/>
              <a:t>всі</a:t>
            </a:r>
            <a:r>
              <a:rPr lang="ru-RU" dirty="0" smtClean="0"/>
              <a:t> </a:t>
            </a:r>
            <a:r>
              <a:rPr lang="ru-RU" dirty="0" err="1" smtClean="0"/>
              <a:t>частини</a:t>
            </a:r>
            <a:r>
              <a:rPr lang="ru-RU" dirty="0" smtClean="0"/>
              <a:t> </a:t>
            </a:r>
            <a:r>
              <a:rPr lang="ru-RU" dirty="0" err="1" smtClean="0"/>
              <a:t>твору</a:t>
            </a:r>
            <a:r>
              <a:rPr lang="ru-RU" dirty="0" smtClean="0"/>
              <a:t>, </a:t>
            </a:r>
            <a:r>
              <a:rPr lang="ru-RU" dirty="0" err="1" smtClean="0"/>
              <a:t>стає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центром.</a:t>
            </a:r>
          </a:p>
          <a:p>
            <a:r>
              <a:rPr lang="ru-RU" dirty="0" smtClean="0"/>
              <a:t> «</a:t>
            </a:r>
            <a:r>
              <a:rPr lang="ru-RU" dirty="0" err="1" smtClean="0"/>
              <a:t>Мандри</a:t>
            </a:r>
            <a:r>
              <a:rPr lang="ru-RU" dirty="0" smtClean="0"/>
              <a:t> </a:t>
            </a:r>
            <a:r>
              <a:rPr lang="ru-RU" dirty="0" err="1" smtClean="0"/>
              <a:t>Гуллівера</a:t>
            </a:r>
            <a:r>
              <a:rPr lang="ru-RU" dirty="0" smtClean="0"/>
              <a:t>» —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сатиричний</a:t>
            </a:r>
            <a:r>
              <a:rPr lang="ru-RU" dirty="0" smtClean="0"/>
              <a:t> </a:t>
            </a:r>
            <a:r>
              <a:rPr lang="ru-RU" dirty="0" err="1" smtClean="0"/>
              <a:t>філософсько-політичний</a:t>
            </a:r>
            <a:r>
              <a:rPr lang="ru-RU" dirty="0" smtClean="0"/>
              <a:t> роман, </a:t>
            </a:r>
            <a:r>
              <a:rPr lang="ru-RU" dirty="0" err="1" smtClean="0"/>
              <a:t>створений</a:t>
            </a:r>
            <a:r>
              <a:rPr lang="ru-RU" dirty="0" smtClean="0"/>
              <a:t> на </a:t>
            </a:r>
            <a:r>
              <a:rPr lang="ru-RU" dirty="0" err="1" smtClean="0"/>
              <a:t>ранньому</a:t>
            </a:r>
            <a:r>
              <a:rPr lang="ru-RU" dirty="0" smtClean="0"/>
              <a:t> </a:t>
            </a:r>
            <a:r>
              <a:rPr lang="ru-RU" dirty="0" err="1" smtClean="0"/>
              <a:t>етапі</a:t>
            </a:r>
            <a:r>
              <a:rPr lang="ru-RU" dirty="0" smtClean="0"/>
              <a:t> </a:t>
            </a:r>
            <a:r>
              <a:rPr lang="ru-RU" dirty="0" err="1" smtClean="0"/>
              <a:t>просвітницької</a:t>
            </a:r>
            <a:r>
              <a:rPr lang="ru-RU" dirty="0" smtClean="0"/>
              <a:t> </a:t>
            </a:r>
            <a:r>
              <a:rPr lang="ru-RU" dirty="0" err="1" smtClean="0"/>
              <a:t>літератури</a:t>
            </a:r>
            <a:r>
              <a:rPr lang="ru-RU" dirty="0" smtClean="0"/>
              <a:t> в </a:t>
            </a:r>
            <a:r>
              <a:rPr lang="ru-RU" dirty="0" err="1" smtClean="0"/>
              <a:t>Англії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pPr fontAlgn="base">
              <a:buNone/>
            </a:pPr>
            <a:r>
              <a:rPr lang="ru-RU" sz="2400" dirty="0" err="1" smtClean="0">
                <a:solidFill>
                  <a:srgbClr val="C00000"/>
                </a:solidFill>
              </a:rPr>
              <a:t>Актуалізація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</a:rPr>
              <a:t>опорних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err="1" smtClean="0">
                <a:solidFill>
                  <a:srgbClr val="C00000"/>
                </a:solidFill>
              </a:rPr>
              <a:t>знань</a:t>
            </a:r>
            <a:endParaRPr lang="ru-RU" dirty="0" smtClean="0"/>
          </a:p>
          <a:p>
            <a:pPr fontAlgn="base"/>
            <a:r>
              <a:rPr lang="ru-RU" dirty="0" smtClean="0"/>
              <a:t>Яку мету </a:t>
            </a:r>
            <a:r>
              <a:rPr lang="ru-RU" dirty="0" err="1" smtClean="0"/>
              <a:t>мав</a:t>
            </a:r>
            <a:r>
              <a:rPr lang="ru-RU" dirty="0" smtClean="0"/>
              <a:t> Дж. </a:t>
            </a:r>
            <a:r>
              <a:rPr lang="ru-RU" dirty="0" err="1" smtClean="0"/>
              <a:t>Свіфт</a:t>
            </a:r>
            <a:r>
              <a:rPr lang="ru-RU" dirty="0" smtClean="0"/>
              <a:t> при </a:t>
            </a:r>
            <a:r>
              <a:rPr lang="ru-RU" dirty="0" err="1" smtClean="0"/>
              <a:t>написанні</a:t>
            </a:r>
            <a:r>
              <a:rPr lang="ru-RU" dirty="0" smtClean="0"/>
              <a:t> роману «</a:t>
            </a:r>
            <a:r>
              <a:rPr lang="ru-RU" dirty="0" err="1" smtClean="0"/>
              <a:t>Подорож</a:t>
            </a:r>
            <a:r>
              <a:rPr lang="ru-RU" dirty="0" smtClean="0"/>
              <a:t> </a:t>
            </a:r>
            <a:r>
              <a:rPr lang="ru-RU" dirty="0" err="1" smtClean="0"/>
              <a:t>Гуллівера</a:t>
            </a:r>
            <a:r>
              <a:rPr lang="ru-RU" dirty="0" smtClean="0"/>
              <a:t>»?</a:t>
            </a:r>
          </a:p>
          <a:p>
            <a:pPr fontAlgn="base"/>
            <a:r>
              <a:rPr lang="ru-RU" dirty="0" err="1" smtClean="0"/>
              <a:t>Який</a:t>
            </a:r>
            <a:r>
              <a:rPr lang="ru-RU" dirty="0" smtClean="0"/>
              <a:t> </a:t>
            </a:r>
            <a:r>
              <a:rPr lang="ru-RU" dirty="0" err="1" smtClean="0"/>
              <a:t>головний</a:t>
            </a:r>
            <a:r>
              <a:rPr lang="ru-RU" dirty="0" smtClean="0"/>
              <a:t> </a:t>
            </a:r>
            <a:r>
              <a:rPr lang="ru-RU" dirty="0" err="1" smtClean="0"/>
              <a:t>художній</a:t>
            </a:r>
            <a:r>
              <a:rPr lang="ru-RU" dirty="0" smtClean="0"/>
              <a:t> </a:t>
            </a:r>
            <a:r>
              <a:rPr lang="ru-RU" dirty="0" err="1" smtClean="0"/>
              <a:t>прийом</a:t>
            </a:r>
            <a:r>
              <a:rPr lang="ru-RU" dirty="0" smtClean="0"/>
              <a:t> </a:t>
            </a:r>
            <a:r>
              <a:rPr lang="ru-RU" dirty="0" err="1" smtClean="0"/>
              <a:t>використовує</a:t>
            </a:r>
            <a:r>
              <a:rPr lang="ru-RU" dirty="0" smtClean="0"/>
              <a:t> автор?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5" descr="_90809343_d120ef0d-980a-4c2a-b565-bee3879c3bf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3214686"/>
            <a:ext cx="5943600" cy="33432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5543560" cy="614366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uk-UA" sz="3100" b="1" dirty="0" smtClean="0">
                <a:solidFill>
                  <a:srgbClr val="C00000"/>
                </a:solidFill>
              </a:rPr>
              <a:t>Словникова робота</a:t>
            </a:r>
            <a:endParaRPr lang="ru-RU" sz="31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b="1" dirty="0" err="1" smtClean="0"/>
              <a:t>Комічне</a:t>
            </a:r>
            <a:r>
              <a:rPr lang="ru-RU" dirty="0" smtClean="0"/>
              <a:t> – </a:t>
            </a:r>
            <a:r>
              <a:rPr lang="ru-RU" dirty="0" err="1" smtClean="0"/>
              <a:t>відображення</a:t>
            </a:r>
            <a:r>
              <a:rPr lang="ru-RU" dirty="0" smtClean="0"/>
              <a:t> </a:t>
            </a:r>
            <a:r>
              <a:rPr lang="ru-RU" dirty="0" err="1" smtClean="0"/>
              <a:t>дійсності</a:t>
            </a:r>
            <a:r>
              <a:rPr lang="ru-RU" dirty="0" smtClean="0"/>
              <a:t>, яке </a:t>
            </a:r>
            <a:r>
              <a:rPr lang="ru-RU" dirty="0" err="1" smtClean="0"/>
              <a:t>супроводжується</a:t>
            </a:r>
            <a:r>
              <a:rPr lang="ru-RU" dirty="0" smtClean="0"/>
              <a:t> </a:t>
            </a:r>
            <a:r>
              <a:rPr lang="ru-RU" dirty="0" err="1" smtClean="0"/>
              <a:t>сміхом</a:t>
            </a:r>
            <a:r>
              <a:rPr lang="ru-RU" dirty="0" smtClean="0"/>
              <a:t>. За </a:t>
            </a:r>
            <a:r>
              <a:rPr lang="ru-RU" dirty="0" err="1" smtClean="0"/>
              <a:t>ступенем</a:t>
            </a:r>
            <a:r>
              <a:rPr lang="ru-RU" dirty="0" smtClean="0"/>
              <a:t> </a:t>
            </a:r>
            <a:r>
              <a:rPr lang="ru-RU" dirty="0" err="1" smtClean="0"/>
              <a:t>гостроти</a:t>
            </a:r>
            <a:r>
              <a:rPr lang="ru-RU" dirty="0" smtClean="0"/>
              <a:t> </a:t>
            </a:r>
            <a:r>
              <a:rPr lang="ru-RU" dirty="0" err="1" smtClean="0"/>
              <a:t>викриття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засудження</a:t>
            </a:r>
            <a:r>
              <a:rPr lang="ru-RU" dirty="0" smtClean="0"/>
              <a:t> </a:t>
            </a:r>
            <a:r>
              <a:rPr lang="ru-RU" dirty="0" err="1" smtClean="0"/>
              <a:t>комічне</a:t>
            </a:r>
            <a:r>
              <a:rPr lang="ru-RU" dirty="0" smtClean="0"/>
              <a:t> у </a:t>
            </a:r>
            <a:r>
              <a:rPr lang="ru-RU" dirty="0" err="1" smtClean="0"/>
              <a:t>творі</a:t>
            </a:r>
            <a:r>
              <a:rPr lang="ru-RU" dirty="0" smtClean="0"/>
              <a:t> </a:t>
            </a:r>
            <a:r>
              <a:rPr lang="ru-RU" dirty="0" err="1" smtClean="0"/>
              <a:t>буває</a:t>
            </a:r>
            <a:r>
              <a:rPr lang="ru-RU" dirty="0" smtClean="0"/>
              <a:t> </a:t>
            </a:r>
            <a:r>
              <a:rPr lang="ru-RU" dirty="0" err="1" smtClean="0"/>
              <a:t>трьох</a:t>
            </a:r>
            <a:r>
              <a:rPr lang="ru-RU" dirty="0" smtClean="0"/>
              <a:t> </a:t>
            </a:r>
            <a:r>
              <a:rPr lang="ru-RU" dirty="0" err="1" smtClean="0"/>
              <a:t>видів</a:t>
            </a:r>
            <a:r>
              <a:rPr lang="ru-RU" dirty="0" smtClean="0"/>
              <a:t>: </a:t>
            </a:r>
            <a:r>
              <a:rPr lang="ru-RU" dirty="0" err="1" smtClean="0"/>
              <a:t>гумор</a:t>
            </a:r>
            <a:r>
              <a:rPr lang="ru-RU" dirty="0" smtClean="0"/>
              <a:t>, сатира, </a:t>
            </a:r>
            <a:r>
              <a:rPr lang="ru-RU" dirty="0" err="1" smtClean="0"/>
              <a:t>іронія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b="1" u="sng" dirty="0" smtClean="0"/>
          </a:p>
          <a:p>
            <a:pPr>
              <a:buNone/>
            </a:pPr>
            <a:r>
              <a:rPr lang="ru-RU" b="1" dirty="0" err="1" smtClean="0"/>
              <a:t>Гумор</a:t>
            </a:r>
            <a:r>
              <a:rPr lang="ru-RU" dirty="0" smtClean="0"/>
              <a:t> – </a:t>
            </a:r>
            <a:r>
              <a:rPr lang="ru-RU" dirty="0" err="1" smtClean="0"/>
              <a:t>співчутливе</a:t>
            </a:r>
            <a:r>
              <a:rPr lang="ru-RU" dirty="0" smtClean="0"/>
              <a:t>, </a:t>
            </a:r>
            <a:r>
              <a:rPr lang="ru-RU" dirty="0" err="1" smtClean="0"/>
              <a:t>незлобне</a:t>
            </a:r>
            <a:r>
              <a:rPr lang="ru-RU" dirty="0" smtClean="0"/>
              <a:t> </a:t>
            </a:r>
            <a:r>
              <a:rPr lang="ru-RU" dirty="0" err="1" smtClean="0"/>
              <a:t>висміювання</a:t>
            </a:r>
            <a:r>
              <a:rPr lang="ru-RU" dirty="0" smtClean="0"/>
              <a:t> в </a:t>
            </a:r>
            <a:r>
              <a:rPr lang="ru-RU" dirty="0" err="1" smtClean="0"/>
              <a:t>художньому</a:t>
            </a:r>
            <a:r>
              <a:rPr lang="ru-RU" dirty="0" smtClean="0"/>
              <a:t> </a:t>
            </a:r>
            <a:r>
              <a:rPr lang="ru-RU" dirty="0" err="1" smtClean="0"/>
              <a:t>творі</a:t>
            </a:r>
            <a:r>
              <a:rPr lang="ru-RU" dirty="0" smtClean="0"/>
              <a:t> </a:t>
            </a:r>
            <a:r>
              <a:rPr lang="ru-RU" dirty="0" err="1" smtClean="0"/>
              <a:t>окремих</a:t>
            </a:r>
            <a:r>
              <a:rPr lang="ru-RU" dirty="0" smtClean="0"/>
              <a:t> </a:t>
            </a:r>
            <a:r>
              <a:rPr lang="ru-RU" dirty="0" err="1" smtClean="0"/>
              <a:t>недоліків</a:t>
            </a:r>
            <a:r>
              <a:rPr lang="ru-RU" dirty="0" smtClean="0"/>
              <a:t> </a:t>
            </a:r>
            <a:r>
              <a:rPr lang="ru-RU" dirty="0" err="1" smtClean="0"/>
              <a:t>суспільного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побутового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вад</a:t>
            </a:r>
            <a:r>
              <a:rPr lang="ru-RU" dirty="0" smtClean="0"/>
              <a:t> </a:t>
            </a:r>
            <a:r>
              <a:rPr lang="ru-RU" dirty="0" err="1" smtClean="0"/>
              <a:t>людського</a:t>
            </a:r>
            <a:r>
              <a:rPr lang="ru-RU" dirty="0" smtClean="0"/>
              <a:t> характеру.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Сатира</a:t>
            </a:r>
            <a:r>
              <a:rPr lang="ru-RU" dirty="0" smtClean="0"/>
              <a:t> – </a:t>
            </a:r>
            <a:r>
              <a:rPr lang="ru-RU" dirty="0" err="1" smtClean="0"/>
              <a:t>різке</a:t>
            </a:r>
            <a:r>
              <a:rPr lang="ru-RU" dirty="0" smtClean="0"/>
              <a:t> </a:t>
            </a:r>
            <a:r>
              <a:rPr lang="ru-RU" dirty="0" err="1" smtClean="0"/>
              <a:t>висміювання</a:t>
            </a:r>
            <a:r>
              <a:rPr lang="ru-RU" dirty="0" smtClean="0"/>
              <a:t>, </a:t>
            </a:r>
            <a:r>
              <a:rPr lang="ru-RU" dirty="0" err="1" smtClean="0"/>
              <a:t>гостре</a:t>
            </a:r>
            <a:r>
              <a:rPr lang="ru-RU" dirty="0" smtClean="0"/>
              <a:t> </a:t>
            </a:r>
            <a:r>
              <a:rPr lang="ru-RU" dirty="0" err="1" smtClean="0"/>
              <a:t>викриття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засудження</a:t>
            </a:r>
            <a:r>
              <a:rPr lang="ru-RU" dirty="0" smtClean="0"/>
              <a:t> </a:t>
            </a:r>
            <a:r>
              <a:rPr lang="ru-RU" dirty="0" err="1" smtClean="0"/>
              <a:t>корінних</a:t>
            </a:r>
            <a:r>
              <a:rPr lang="ru-RU" dirty="0" smtClean="0"/>
              <a:t> </a:t>
            </a:r>
            <a:r>
              <a:rPr lang="ru-RU" dirty="0" err="1" smtClean="0"/>
              <a:t>пороків</a:t>
            </a:r>
            <a:r>
              <a:rPr lang="ru-RU" dirty="0" smtClean="0"/>
              <a:t> </a:t>
            </a:r>
            <a:r>
              <a:rPr lang="ru-RU" dirty="0" err="1" smtClean="0"/>
              <a:t>суспільного</a:t>
            </a:r>
            <a:r>
              <a:rPr lang="ru-RU" dirty="0" smtClean="0"/>
              <a:t> </a:t>
            </a:r>
            <a:r>
              <a:rPr lang="ru-RU" dirty="0" err="1" smtClean="0"/>
              <a:t>чи</a:t>
            </a:r>
            <a:r>
              <a:rPr lang="ru-RU" dirty="0" smtClean="0"/>
              <a:t> </a:t>
            </a:r>
            <a:r>
              <a:rPr lang="ru-RU" dirty="0" err="1" smtClean="0"/>
              <a:t>побутового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err="1" smtClean="0"/>
              <a:t>Іронія</a:t>
            </a:r>
            <a:r>
              <a:rPr lang="ru-RU" dirty="0" smtClean="0"/>
              <a:t> – </a:t>
            </a:r>
            <a:r>
              <a:rPr lang="ru-RU" dirty="0" err="1" smtClean="0"/>
              <a:t>засіб</a:t>
            </a:r>
            <a:r>
              <a:rPr lang="ru-RU" dirty="0" smtClean="0"/>
              <a:t> </a:t>
            </a:r>
            <a:r>
              <a:rPr lang="ru-RU" dirty="0" err="1" smtClean="0"/>
              <a:t>гумору</a:t>
            </a:r>
            <a:r>
              <a:rPr lang="ru-RU" dirty="0" smtClean="0"/>
              <a:t> та </a:t>
            </a:r>
            <a:r>
              <a:rPr lang="ru-RU" dirty="0" err="1" smtClean="0"/>
              <a:t>сатири</a:t>
            </a:r>
            <a:r>
              <a:rPr lang="ru-RU" dirty="0" smtClean="0"/>
              <a:t>, </a:t>
            </a:r>
            <a:r>
              <a:rPr lang="ru-RU" dirty="0" err="1" smtClean="0"/>
              <a:t>заснований</a:t>
            </a:r>
            <a:r>
              <a:rPr lang="ru-RU" dirty="0" smtClean="0"/>
              <a:t> на </a:t>
            </a:r>
            <a:r>
              <a:rPr lang="ru-RU" dirty="0" err="1" smtClean="0"/>
              <a:t>приховано-глузливому</a:t>
            </a:r>
            <a:r>
              <a:rPr lang="ru-RU" dirty="0" smtClean="0"/>
              <a:t>, </a:t>
            </a:r>
            <a:r>
              <a:rPr lang="ru-RU" dirty="0" err="1" smtClean="0"/>
              <a:t>зневажливо-осудливому</a:t>
            </a:r>
            <a:r>
              <a:rPr lang="ru-RU" dirty="0" smtClean="0"/>
              <a:t> </a:t>
            </a:r>
            <a:r>
              <a:rPr lang="ru-RU" dirty="0" err="1" smtClean="0"/>
              <a:t>зображенні</a:t>
            </a:r>
            <a:r>
              <a:rPr lang="ru-RU" dirty="0" smtClean="0"/>
              <a:t> </a:t>
            </a:r>
            <a:r>
              <a:rPr lang="ru-RU" dirty="0" err="1" smtClean="0"/>
              <a:t>людини</a:t>
            </a:r>
            <a:r>
              <a:rPr lang="ru-RU" dirty="0" smtClean="0"/>
              <a:t> </a:t>
            </a:r>
            <a:r>
              <a:rPr lang="ru-RU" dirty="0" err="1" smtClean="0"/>
              <a:t>чи</a:t>
            </a:r>
            <a:r>
              <a:rPr lang="ru-RU" dirty="0" smtClean="0"/>
              <a:t> </a:t>
            </a:r>
            <a:r>
              <a:rPr lang="ru-RU" dirty="0" err="1" smtClean="0"/>
              <a:t>явища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11" descr="09111d3af429e8c3fd500383de58be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322" y="2357430"/>
            <a:ext cx="3017224" cy="4286280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4ed6d11cc461f47e3c565f5a832429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64" y="3429000"/>
            <a:ext cx="2247900" cy="31623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uk-UA" dirty="0" smtClean="0"/>
              <a:t>	</a:t>
            </a:r>
            <a:r>
              <a:rPr lang="uk-UA" sz="2800" b="1" dirty="0" smtClean="0">
                <a:solidFill>
                  <a:srgbClr val="C00000"/>
                </a:solidFill>
              </a:rPr>
              <a:t>Творча робота. </a:t>
            </a:r>
            <a:r>
              <a:rPr lang="uk-UA" sz="2600" b="1" dirty="0" smtClean="0"/>
              <a:t>Знайдіть факти і доведіть, що </a:t>
            </a:r>
            <a:r>
              <a:rPr lang="uk-UA" sz="2600" b="1" dirty="0" err="1" smtClean="0"/>
              <a:t>Свіфт</a:t>
            </a:r>
            <a:r>
              <a:rPr lang="uk-UA" sz="2600" b="1" dirty="0" smtClean="0"/>
              <a:t> засобами сатири хотів показати, що </a:t>
            </a:r>
            <a:r>
              <a:rPr lang="uk-UA" sz="2600" b="1" dirty="0" err="1" smtClean="0"/>
              <a:t>Ліліпутія</a:t>
            </a:r>
            <a:r>
              <a:rPr lang="uk-UA" sz="2600" b="1" dirty="0" smtClean="0"/>
              <a:t> — це Англія</a:t>
            </a:r>
          </a:p>
          <a:p>
            <a:pPr marL="514350" indent="-514350">
              <a:buAutoNum type="arabicPeriod"/>
            </a:pPr>
            <a:r>
              <a:rPr lang="uk-UA" dirty="0" smtClean="0"/>
              <a:t>Король </a:t>
            </a:r>
            <a:r>
              <a:rPr lang="uk-UA" dirty="0" err="1" smtClean="0"/>
              <a:t>Ліліпутії</a:t>
            </a:r>
            <a:r>
              <a:rPr lang="uk-UA" dirty="0" smtClean="0"/>
              <a:t> — Король Георг І.</a:t>
            </a:r>
          </a:p>
          <a:p>
            <a:pPr marL="514350" indent="-514350">
              <a:buAutoNum type="arabicPeriod"/>
            </a:pPr>
            <a:r>
              <a:rPr lang="uk-UA" dirty="0" smtClean="0"/>
              <a:t>Імператорський палац — королівський палац у Лондоні.</a:t>
            </a:r>
          </a:p>
          <a:p>
            <a:pPr marL="514350" indent="-514350">
              <a:buAutoNum type="arabicPeriod"/>
            </a:pPr>
            <a:r>
              <a:rPr lang="uk-UA" dirty="0" smtClean="0"/>
              <a:t>Державні нагороди — синя, червона, зелена шовкові нитки </a:t>
            </a:r>
            <a:r>
              <a:rPr lang="uk-UA" dirty="0" err="1" smtClean="0"/>
              <a:t>—ордени</a:t>
            </a:r>
            <a:r>
              <a:rPr lang="uk-UA" dirty="0" smtClean="0"/>
              <a:t> Підв'язки, Бані. Св. Андрія</a:t>
            </a:r>
          </a:p>
          <a:p>
            <a:pPr marL="514350" indent="-514350">
              <a:buAutoNum type="arabicPeriod"/>
            </a:pPr>
            <a:r>
              <a:rPr lang="uk-UA" dirty="0" smtClean="0"/>
              <a:t>Як видавались посади і нагороди.</a:t>
            </a:r>
          </a:p>
          <a:p>
            <a:pPr marL="514350" indent="-514350">
              <a:buAutoNum type="arabicPeriod"/>
            </a:pPr>
            <a:r>
              <a:rPr lang="uk-UA" dirty="0" smtClean="0"/>
              <a:t>Нагороди не були цінністю.</a:t>
            </a:r>
          </a:p>
          <a:p>
            <a:pPr marL="514350" indent="-514350">
              <a:buAutoNum type="arabicPeriod"/>
            </a:pPr>
            <a:r>
              <a:rPr lang="uk-UA" dirty="0" smtClean="0"/>
              <a:t>Королі давали обіцянки, які не виконували</a:t>
            </a:r>
          </a:p>
          <a:p>
            <a:pPr marL="514350" indent="-514350">
              <a:buAutoNum type="arabicPeriod"/>
            </a:pPr>
            <a:r>
              <a:rPr lang="uk-UA" dirty="0" smtClean="0"/>
              <a:t>Воювали через дрібниці.</a:t>
            </a:r>
          </a:p>
          <a:p>
            <a:pPr marL="514350" indent="-514350">
              <a:buAutoNum type="arabicPeriod"/>
            </a:pPr>
            <a:r>
              <a:rPr lang="uk-UA" dirty="0" smtClean="0"/>
              <a:t>Відповідність політичних партій:</a:t>
            </a:r>
            <a:r>
              <a:rPr lang="uk-UA" i="1" dirty="0" smtClean="0"/>
              <a:t> </a:t>
            </a:r>
          </a:p>
          <a:p>
            <a:pPr>
              <a:buNone/>
            </a:pPr>
            <a:r>
              <a:rPr lang="uk-UA" i="1" dirty="0" smtClean="0"/>
              <a:t>	</a:t>
            </a:r>
            <a:r>
              <a:rPr lang="uk-UA" dirty="0" err="1" smtClean="0"/>
              <a:t>гремексени</a:t>
            </a:r>
            <a:r>
              <a:rPr lang="uk-UA" dirty="0" smtClean="0"/>
              <a:t> і </a:t>
            </a:r>
            <a:r>
              <a:rPr lang="uk-UA" dirty="0" err="1" smtClean="0"/>
              <a:t>слемексени</a:t>
            </a:r>
            <a:r>
              <a:rPr lang="uk-UA" dirty="0" smtClean="0"/>
              <a:t> </a:t>
            </a:r>
            <a:r>
              <a:rPr lang="uk-UA" dirty="0" err="1" smtClean="0"/>
              <a:t>—віти</a:t>
            </a:r>
            <a:r>
              <a:rPr lang="uk-UA" dirty="0" smtClean="0"/>
              <a:t> і торі.</a:t>
            </a:r>
          </a:p>
          <a:p>
            <a:endParaRPr lang="ru-RU" dirty="0"/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44"/>
            </a:avLst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324</Words>
  <Application>Microsoft Office PowerPoint</Application>
  <PresentationFormat>Экран (4:3)</PresentationFormat>
  <Paragraphs>87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dom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 Жанрова своєрідність роману (поєднання реалістичних елементів і соціальної фантастики). Засоби комічного (гумор, іронія, сатира, сарказм). Езопова мова.  </dc:title>
  <dc:creator>filip</dc:creator>
  <cp:lastModifiedBy>filip</cp:lastModifiedBy>
  <cp:revision>93</cp:revision>
  <dcterms:created xsi:type="dcterms:W3CDTF">2017-01-25T15:45:36Z</dcterms:created>
  <dcterms:modified xsi:type="dcterms:W3CDTF">2017-02-07T16:12:08Z</dcterms:modified>
</cp:coreProperties>
</file>