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0" r:id="rId3"/>
    <p:sldId id="256" r:id="rId4"/>
    <p:sldId id="259" r:id="rId5"/>
    <p:sldId id="261" r:id="rId6"/>
    <p:sldId id="257" r:id="rId7"/>
    <p:sldId id="262" r:id="rId8"/>
    <p:sldId id="274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DAD0"/>
    <a:srgbClr val="B6CEBD"/>
    <a:srgbClr val="BCC3B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E7E14-F087-4762-9F05-14DF418137DF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CAE73-200A-4224-A0EC-5B704FE38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43570" y="3857628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21442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00024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800" b="1" dirty="0" smtClean="0"/>
              <a:t>1.Мінливість людської долі.</a:t>
            </a:r>
          </a:p>
          <a:p>
            <a:pPr>
              <a:buNone/>
            </a:pPr>
            <a:r>
              <a:rPr lang="uk-UA" sz="2800" b="1" dirty="0" smtClean="0"/>
              <a:t>2. Прагнення людини до щастя.</a:t>
            </a:r>
          </a:p>
          <a:p>
            <a:pPr>
              <a:buNone/>
            </a:pPr>
            <a:r>
              <a:rPr lang="uk-UA" sz="2800" b="1" dirty="0" smtClean="0"/>
              <a:t>3. Сенс людського життя.</a:t>
            </a:r>
          </a:p>
          <a:p>
            <a:pPr>
              <a:buNone/>
            </a:pPr>
            <a:r>
              <a:rPr lang="uk-UA" sz="2800" b="1" dirty="0" smtClean="0"/>
              <a:t>4. Милування природою.</a:t>
            </a:r>
          </a:p>
          <a:p>
            <a:pPr>
              <a:buNone/>
            </a:pPr>
            <a:r>
              <a:rPr lang="uk-UA" sz="2800" b="1" dirty="0" smtClean="0"/>
              <a:t>5. Щире кохання.</a:t>
            </a:r>
          </a:p>
          <a:p>
            <a:pPr>
              <a:buNone/>
            </a:pPr>
            <a:r>
              <a:rPr lang="uk-UA" sz="2800" b="1" dirty="0" smtClean="0"/>
              <a:t>6. Радощі і страждання.</a:t>
            </a:r>
          </a:p>
          <a:p>
            <a:pPr>
              <a:buNone/>
            </a:pPr>
            <a:r>
              <a:rPr lang="uk-UA" sz="2800" b="1" dirty="0" smtClean="0"/>
              <a:t>7. Роздуми над християнськими цінностями.</a:t>
            </a:r>
            <a:endParaRPr lang="ru-RU" sz="2800" b="1" dirty="0" smtClean="0"/>
          </a:p>
          <a:p>
            <a:endParaRPr lang="ru-RU" sz="28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50688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None/>
            </a:pPr>
            <a:r>
              <a:rPr lang="uk-UA" sz="2800" b="1" dirty="0" smtClean="0">
                <a:solidFill>
                  <a:srgbClr val="FF0000"/>
                </a:solidFill>
              </a:rPr>
              <a:t>Літературне дослідження. </a:t>
            </a:r>
          </a:p>
          <a:p>
            <a:pPr>
              <a:buFont typeface="Arial" pitchFamily="34" charset="0"/>
              <a:buNone/>
            </a:pPr>
            <a:r>
              <a:rPr lang="uk-UA" sz="2800" b="1" dirty="0" smtClean="0"/>
              <a:t>Визначити основні теми повісті</a:t>
            </a:r>
            <a:endParaRPr lang="ru-RU" sz="2800" dirty="0"/>
          </a:p>
        </p:txBody>
      </p:sp>
      <p:pic>
        <p:nvPicPr>
          <p:cNvPr id="6" name="Содержимое 5" descr="История_любви,_обложка_книги_Эрика_Сигал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9470" y="214290"/>
            <a:ext cx="2609040" cy="428628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rmAutofit lnSpcReduction="10000"/>
          </a:bodyPr>
          <a:lstStyle/>
          <a:p>
            <a:r>
              <a:rPr lang="ru-RU" sz="2400" b="1" dirty="0" err="1" smtClean="0"/>
              <a:t>Олівер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Барретт</a:t>
            </a:r>
            <a:r>
              <a:rPr lang="ru-RU" sz="2400" b="1" dirty="0" smtClean="0"/>
              <a:t> </a:t>
            </a:r>
            <a:r>
              <a:rPr lang="en-US" sz="2400" b="1" dirty="0" smtClean="0"/>
              <a:t>IV</a:t>
            </a:r>
            <a:r>
              <a:rPr lang="en-US" sz="2400" dirty="0" smtClean="0"/>
              <a:t>  — </a:t>
            </a:r>
            <a:r>
              <a:rPr lang="ru-RU" sz="2400" dirty="0" err="1" smtClean="0"/>
              <a:t>двадцятирічний</a:t>
            </a:r>
            <a:r>
              <a:rPr lang="ru-RU" sz="2400" dirty="0" smtClean="0"/>
              <a:t> студент </a:t>
            </a:r>
            <a:r>
              <a:rPr lang="ru-RU" sz="2400" dirty="0" err="1" smtClean="0"/>
              <a:t>Гарвардського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університету</a:t>
            </a:r>
            <a:r>
              <a:rPr lang="ru-RU" sz="2400" dirty="0" smtClean="0"/>
              <a:t>, </a:t>
            </a:r>
            <a:r>
              <a:rPr lang="ru-RU" sz="2400" dirty="0" err="1" smtClean="0"/>
              <a:t>який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вивчав</a:t>
            </a:r>
            <a:r>
              <a:rPr lang="ru-RU" sz="2400" dirty="0" smtClean="0"/>
              <a:t> </a:t>
            </a:r>
            <a:r>
              <a:rPr lang="ru-RU" sz="2400" dirty="0" err="1" smtClean="0"/>
              <a:t>юриспруденцію</a:t>
            </a:r>
            <a:r>
              <a:rPr lang="ru-RU" sz="2400" dirty="0" smtClean="0"/>
              <a:t>. Три роки </a:t>
            </a:r>
            <a:r>
              <a:rPr lang="ru-RU" sz="2400" dirty="0" err="1" smtClean="0"/>
              <a:t>попідряд</a:t>
            </a:r>
            <a:r>
              <a:rPr lang="ru-RU" sz="2400" dirty="0" smtClean="0"/>
              <a:t> </a:t>
            </a:r>
            <a:r>
              <a:rPr lang="ru-RU" sz="2400" dirty="0" err="1" smtClean="0"/>
              <a:t>знаходиться</a:t>
            </a:r>
            <a:r>
              <a:rPr lang="ru-RU" sz="2400" dirty="0" smtClean="0"/>
              <a:t> у списку </a:t>
            </a:r>
            <a:r>
              <a:rPr lang="ru-RU" sz="2400" dirty="0" err="1" smtClean="0"/>
              <a:t>кращих</a:t>
            </a:r>
            <a:r>
              <a:rPr lang="ru-RU" sz="2400" dirty="0" smtClean="0"/>
              <a:t> </a:t>
            </a:r>
            <a:r>
              <a:rPr lang="ru-RU" sz="2400" dirty="0" err="1" smtClean="0"/>
              <a:t>студентів</a:t>
            </a:r>
            <a:r>
              <a:rPr lang="ru-RU" sz="2400" dirty="0" smtClean="0"/>
              <a:t> на </a:t>
            </a:r>
            <a:r>
              <a:rPr lang="ru-RU" sz="2400" dirty="0" err="1" smtClean="0"/>
              <a:t>курсі</a:t>
            </a:r>
            <a:r>
              <a:rPr lang="ru-RU" sz="2400" dirty="0" smtClean="0"/>
              <a:t>, </a:t>
            </a:r>
            <a:r>
              <a:rPr lang="ru-RU" sz="2400" dirty="0" err="1" smtClean="0"/>
              <a:t>учасник</a:t>
            </a:r>
            <a:r>
              <a:rPr lang="ru-RU" sz="2400" dirty="0" smtClean="0"/>
              <a:t> </a:t>
            </a:r>
            <a:r>
              <a:rPr lang="ru-RU" sz="2400" dirty="0" err="1" smtClean="0"/>
              <a:t>факультетної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збірної</a:t>
            </a:r>
            <a:r>
              <a:rPr lang="ru-RU" sz="2400" dirty="0" smtClean="0"/>
              <a:t> по </a:t>
            </a:r>
            <a:r>
              <a:rPr lang="ru-RU" sz="2400" dirty="0" err="1" smtClean="0"/>
              <a:t>хокею</a:t>
            </a:r>
            <a:r>
              <a:rPr lang="ru-RU" sz="2400" dirty="0" smtClean="0"/>
              <a:t>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b="1" dirty="0" err="1" smtClean="0"/>
              <a:t>Дженніфер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Кавіллері</a:t>
            </a:r>
            <a:r>
              <a:rPr lang="ru-RU" sz="2400" dirty="0" smtClean="0"/>
              <a:t> </a:t>
            </a:r>
            <a:r>
              <a:rPr lang="en-US" sz="2400" dirty="0" smtClean="0"/>
              <a:t> —</a:t>
            </a: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>	</a:t>
            </a:r>
            <a:r>
              <a:rPr lang="en-US" sz="2400" dirty="0" smtClean="0"/>
              <a:t> </a:t>
            </a:r>
            <a:r>
              <a:rPr lang="ru-RU" sz="2400" dirty="0" smtClean="0"/>
              <a:t>студентка </a:t>
            </a:r>
            <a:r>
              <a:rPr lang="ru-RU" sz="2400" dirty="0" err="1" smtClean="0"/>
              <a:t>музичного</a:t>
            </a:r>
            <a:r>
              <a:rPr lang="ru-RU" sz="2400" dirty="0" smtClean="0"/>
              <a:t> факультету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Редкліффського</a:t>
            </a:r>
            <a:r>
              <a:rPr lang="ru-RU" sz="2400" dirty="0" smtClean="0"/>
              <a:t> колледжу.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загинула</a:t>
            </a:r>
            <a:r>
              <a:rPr lang="ru-RU" sz="2400" dirty="0" smtClean="0"/>
              <a:t> в </a:t>
            </a:r>
            <a:r>
              <a:rPr lang="ru-RU" sz="2400" dirty="0" err="1" smtClean="0"/>
              <a:t>автомобільній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катастрофі</a:t>
            </a:r>
            <a:r>
              <a:rPr lang="ru-RU" sz="2400" dirty="0" smtClean="0"/>
              <a:t>, коли </a:t>
            </a:r>
            <a:r>
              <a:rPr lang="ru-RU" sz="2400" dirty="0" err="1" smtClean="0"/>
              <a:t>Дженні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ще</a:t>
            </a:r>
            <a:r>
              <a:rPr lang="ru-RU" sz="2400" dirty="0" smtClean="0"/>
              <a:t> маленькою.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Свого</a:t>
            </a:r>
            <a:r>
              <a:rPr lang="ru-RU" sz="2400" dirty="0" smtClean="0"/>
              <a:t> батька вона </a:t>
            </a:r>
            <a:r>
              <a:rPr lang="ru-RU" sz="2400" dirty="0" err="1" smtClean="0"/>
              <a:t>називає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виключноно</a:t>
            </a:r>
            <a:r>
              <a:rPr lang="ru-RU" sz="2400" dirty="0" smtClean="0"/>
              <a:t> «</a:t>
            </a:r>
            <a:r>
              <a:rPr lang="ru-RU" sz="2400" dirty="0" err="1" smtClean="0"/>
              <a:t>Філ</a:t>
            </a:r>
            <a:r>
              <a:rPr lang="ru-RU" sz="2400" dirty="0" smtClean="0"/>
              <a:t>»…</a:t>
            </a:r>
            <a:endParaRPr lang="ru-RU" sz="24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7076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Характеристика головних героїв. Закінчити думку…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11" descr="1001015-_046_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2500306"/>
            <a:ext cx="2357454" cy="400767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17" descr="aFcz3VqGV2Xjj0n1L9ik5UcYIu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571612"/>
            <a:ext cx="8001056" cy="45072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00034" y="428604"/>
            <a:ext cx="6623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Портретна характеристика Дженніфер і Олівера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uk-UA" dirty="0" smtClean="0"/>
              <a:t>Що найкраще підкреслювало виховання Олівера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uk-UA" dirty="0" smtClean="0"/>
              <a:t>Яким був сімейний стан батька Дженніфер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uk-UA" dirty="0" smtClean="0"/>
              <a:t>Чи можливе порівняння </a:t>
            </a:r>
            <a:r>
              <a:rPr lang="uk-UA" dirty="0" err="1" smtClean="0"/>
              <a:t>“Історії</a:t>
            </a:r>
            <a:r>
              <a:rPr lang="uk-UA" dirty="0" smtClean="0"/>
              <a:t> </a:t>
            </a:r>
            <a:r>
              <a:rPr lang="uk-UA" dirty="0" err="1" smtClean="0"/>
              <a:t>кохання”</a:t>
            </a:r>
            <a:r>
              <a:rPr lang="uk-UA" dirty="0" smtClean="0"/>
              <a:t> Е. </a:t>
            </a:r>
            <a:r>
              <a:rPr lang="uk-UA" dirty="0" err="1" smtClean="0"/>
              <a:t>Сігала</a:t>
            </a:r>
            <a:r>
              <a:rPr lang="uk-UA" dirty="0" smtClean="0"/>
              <a:t> з </a:t>
            </a:r>
            <a:r>
              <a:rPr lang="uk-UA" dirty="0" err="1" smtClean="0"/>
              <a:t>“Ромео</a:t>
            </a:r>
            <a:r>
              <a:rPr lang="uk-UA" dirty="0" smtClean="0"/>
              <a:t> і </a:t>
            </a:r>
            <a:r>
              <a:rPr lang="uk-UA" dirty="0" err="1" smtClean="0"/>
              <a:t>Джульєтта”</a:t>
            </a:r>
            <a:r>
              <a:rPr lang="uk-UA" dirty="0" smtClean="0"/>
              <a:t> В. Шекспіра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uk-UA" dirty="0" smtClean="0"/>
              <a:t>Скільки років було Дженніфер, коли вона померла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5.</a:t>
            </a:r>
            <a:r>
              <a:rPr lang="en-US" dirty="0" smtClean="0"/>
              <a:t> </a:t>
            </a:r>
            <a:r>
              <a:rPr lang="uk-UA" dirty="0" smtClean="0"/>
              <a:t>В якій бібліотеці зустрілися Дженніфер та Олівер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6.</a:t>
            </a:r>
            <a:r>
              <a:rPr lang="uk-UA" b="1" dirty="0" smtClean="0"/>
              <a:t> </a:t>
            </a:r>
            <a:r>
              <a:rPr lang="uk-UA" dirty="0" smtClean="0"/>
              <a:t>Який іспит мав скласти Олівер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7.</a:t>
            </a:r>
            <a:r>
              <a:rPr lang="en-US" dirty="0" smtClean="0"/>
              <a:t> </a:t>
            </a:r>
            <a:r>
              <a:rPr lang="uk-UA" dirty="0" smtClean="0"/>
              <a:t>Що перше сказала Оліверу </a:t>
            </a:r>
          </a:p>
          <a:p>
            <a:pPr>
              <a:buNone/>
            </a:pPr>
            <a:r>
              <a:rPr lang="uk-UA" dirty="0" smtClean="0"/>
              <a:t>дівчина в бібліотеці?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8.</a:t>
            </a:r>
            <a:r>
              <a:rPr lang="uk-UA" b="1" dirty="0" smtClean="0"/>
              <a:t> </a:t>
            </a:r>
            <a:r>
              <a:rPr lang="uk-UA" dirty="0" smtClean="0"/>
              <a:t>Ким був батько Дженніфер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285728"/>
            <a:ext cx="1889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Клоуз-тест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6" name="Содержимое 9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4163639"/>
            <a:ext cx="3338518" cy="23419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uk-UA" dirty="0" smtClean="0"/>
              <a:t>Почуття такту.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uk-UA" dirty="0" smtClean="0"/>
              <a:t>Яким був сімейний стан батька Дженніфер</a:t>
            </a:r>
            <a:r>
              <a:rPr lang="en-US" dirty="0" smtClean="0"/>
              <a:t>?</a:t>
            </a:r>
          </a:p>
          <a:p>
            <a:pPr>
              <a:buNone/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uk-UA" dirty="0" smtClean="0"/>
              <a:t>Ні, Олівер і Дженніфер не могли змінити долю, натомість Ромео і Джульєтта мали вибір.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uk-UA" dirty="0" smtClean="0"/>
              <a:t>25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5.</a:t>
            </a:r>
            <a:r>
              <a:rPr lang="ru-RU" i="1" dirty="0" smtClean="0"/>
              <a:t> </a:t>
            </a:r>
            <a:r>
              <a:rPr lang="ru-RU" dirty="0" smtClean="0"/>
              <a:t>В </a:t>
            </a:r>
            <a:r>
              <a:rPr lang="ru-RU" dirty="0" err="1" smtClean="0"/>
              <a:t>бібліотеці</a:t>
            </a:r>
            <a:r>
              <a:rPr lang="ru-RU" dirty="0" smtClean="0"/>
              <a:t> </a:t>
            </a:r>
            <a:r>
              <a:rPr lang="ru-RU" dirty="0" err="1" smtClean="0"/>
              <a:t>Редкліффа</a:t>
            </a:r>
            <a:r>
              <a:rPr lang="uk-UA" dirty="0" smtClean="0"/>
              <a:t>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6.</a:t>
            </a:r>
            <a:r>
              <a:rPr lang="uk-UA" b="1" dirty="0" smtClean="0"/>
              <a:t> </a:t>
            </a:r>
            <a:r>
              <a:rPr lang="uk-UA" dirty="0" smtClean="0"/>
              <a:t>З історії.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7.</a:t>
            </a:r>
            <a:r>
              <a:rPr lang="en-US" dirty="0" smtClean="0"/>
              <a:t> </a:t>
            </a:r>
            <a:r>
              <a:rPr lang="ru-RU" dirty="0" smtClean="0"/>
              <a:t>«А у вас, </a:t>
            </a:r>
            <a:r>
              <a:rPr lang="ru-RU" dirty="0" err="1" smtClean="0"/>
              <a:t>здається</a:t>
            </a:r>
            <a:r>
              <a:rPr lang="ru-RU" dirty="0" smtClean="0"/>
              <a:t>,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своя </a:t>
            </a:r>
            <a:r>
              <a:rPr lang="ru-RU" dirty="0" err="1" smtClean="0"/>
              <a:t>бібліотека</a:t>
            </a:r>
            <a:r>
              <a:rPr lang="ru-RU" dirty="0" smtClean="0"/>
              <a:t>».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8.</a:t>
            </a:r>
            <a:r>
              <a:rPr lang="uk-UA" b="1" dirty="0" smtClean="0"/>
              <a:t> </a:t>
            </a:r>
            <a:r>
              <a:rPr lang="uk-UA" dirty="0" smtClean="0"/>
              <a:t>Мав пекарню.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27860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Самоперевірка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13" descr="1243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4" y="3857628"/>
            <a:ext cx="4873616" cy="27414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290"/>
            <a:ext cx="64048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Творче завдання </a:t>
            </a:r>
          </a:p>
          <a:p>
            <a:r>
              <a:rPr lang="uk-UA" sz="2400" b="1" dirty="0" smtClean="0"/>
              <a:t>Розмістити малюнки відповідно сюжету твору</a:t>
            </a:r>
            <a:endParaRPr lang="ru-RU" sz="2400" b="1" dirty="0"/>
          </a:p>
        </p:txBody>
      </p:sp>
      <p:pic>
        <p:nvPicPr>
          <p:cNvPr id="6" name="Содержимое 19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1071546"/>
            <a:ext cx="3556024" cy="2000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Содержимое 7" descr="4-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214422"/>
            <a:ext cx="3832623" cy="21431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Содержимое 10" descr="x5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786446" y="3143248"/>
            <a:ext cx="2428892" cy="34290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Содержимое 13" descr="0_122924_ca3345e1_orig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85720" y="4071942"/>
            <a:ext cx="4078641" cy="2294236"/>
          </a:xfrm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00430" y="3357562"/>
            <a:ext cx="57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1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3504" y="32861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7686" y="57864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29652" y="58578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4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	Рефлексивний екран 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b="1" dirty="0" smtClean="0"/>
              <a:t>	</a:t>
            </a:r>
            <a:r>
              <a:rPr lang="uk-UA" sz="2800" b="1" dirty="0" smtClean="0"/>
              <a:t>Учні  по колу висловлюються,  вибираючи початок фрази з рефлексивного екрану на дошці: </a:t>
            </a:r>
            <a:endParaRPr lang="ru-RU" sz="2800" dirty="0" smtClean="0"/>
          </a:p>
          <a:p>
            <a:r>
              <a:rPr lang="uk-UA" dirty="0" smtClean="0"/>
              <a:t>Сьогодні я дізнався… </a:t>
            </a:r>
            <a:endParaRPr lang="ru-RU" dirty="0" smtClean="0"/>
          </a:p>
          <a:p>
            <a:r>
              <a:rPr lang="uk-UA" dirty="0" smtClean="0"/>
              <a:t>Було цікаво… </a:t>
            </a:r>
            <a:endParaRPr lang="ru-RU" dirty="0" smtClean="0"/>
          </a:p>
          <a:p>
            <a:r>
              <a:rPr lang="uk-UA" dirty="0" smtClean="0"/>
              <a:t>Було важко… </a:t>
            </a:r>
            <a:endParaRPr lang="ru-RU" dirty="0" smtClean="0"/>
          </a:p>
          <a:p>
            <a:r>
              <a:rPr lang="uk-UA" dirty="0" smtClean="0"/>
              <a:t>Я виконував завдання… </a:t>
            </a:r>
            <a:endParaRPr lang="ru-RU" dirty="0" smtClean="0"/>
          </a:p>
          <a:p>
            <a:r>
              <a:rPr lang="uk-UA" dirty="0" smtClean="0"/>
              <a:t>Я зрозумів, що можу… </a:t>
            </a:r>
            <a:endParaRPr lang="ru-RU" dirty="0" smtClean="0"/>
          </a:p>
          <a:p>
            <a:r>
              <a:rPr lang="uk-UA" dirty="0" smtClean="0"/>
              <a:t>Я відчув, що … </a:t>
            </a:r>
            <a:endParaRPr lang="ru-RU" dirty="0" smtClean="0"/>
          </a:p>
          <a:p>
            <a:r>
              <a:rPr lang="uk-UA" dirty="0" smtClean="0"/>
              <a:t>Я навчився… </a:t>
            </a:r>
            <a:endParaRPr lang="ru-RU" dirty="0" smtClean="0"/>
          </a:p>
          <a:p>
            <a:r>
              <a:rPr lang="uk-UA" dirty="0" smtClean="0"/>
              <a:t>Я зміг… </a:t>
            </a:r>
            <a:endParaRPr lang="ru-RU" dirty="0" smtClean="0"/>
          </a:p>
          <a:p>
            <a:r>
              <a:rPr lang="uk-UA" dirty="0" smtClean="0"/>
              <a:t>Я спробую… </a:t>
            </a:r>
            <a:endParaRPr lang="ru-RU" dirty="0" smtClean="0"/>
          </a:p>
          <a:p>
            <a:r>
              <a:rPr lang="uk-UA" dirty="0" smtClean="0"/>
              <a:t>Урок дав мені для життя… </a:t>
            </a:r>
            <a:endParaRPr lang="ru-RU" dirty="0" smtClean="0"/>
          </a:p>
          <a:p>
            <a:r>
              <a:rPr lang="uk-UA" dirty="0" smtClean="0"/>
              <a:t>Мені захотілося…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15" descr="e3db7b39eb2a07610af543aef33c05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071678"/>
            <a:ext cx="3214710" cy="42649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619762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1600" b="1" dirty="0" smtClean="0"/>
              <a:t>Список </a:t>
            </a:r>
            <a:r>
              <a:rPr lang="uk-UA" sz="1600" b="1" dirty="0" smtClean="0"/>
              <a:t>використаних джерел:</a:t>
            </a:r>
          </a:p>
          <a:p>
            <a:pPr algn="ctr">
              <a:buNone/>
            </a:pPr>
            <a:r>
              <a:rPr lang="uk-UA" sz="1600" b="1" dirty="0" smtClean="0"/>
              <a:t>Література</a:t>
            </a:r>
            <a:endParaRPr lang="ru-RU" sz="1600" b="1" dirty="0" smtClean="0"/>
          </a:p>
          <a:p>
            <a:pPr>
              <a:buNone/>
            </a:pPr>
            <a:r>
              <a:rPr lang="ru-RU" sz="1400" dirty="0" smtClean="0"/>
              <a:t>1</a:t>
            </a:r>
            <a:r>
              <a:rPr lang="ru-RU" sz="1400" dirty="0" smtClean="0"/>
              <a:t>. </a:t>
            </a:r>
            <a:r>
              <a:rPr lang="ru-RU" sz="1400" dirty="0" err="1" smtClean="0"/>
              <a:t>Бирко</a:t>
            </a:r>
            <a:r>
              <a:rPr lang="ru-RU" sz="1400" dirty="0" smtClean="0"/>
              <a:t> </a:t>
            </a:r>
            <a:r>
              <a:rPr lang="ru-RU" sz="1400" dirty="0" smtClean="0"/>
              <a:t>Н. </a:t>
            </a:r>
            <a:r>
              <a:rPr lang="ru-RU" sz="1400" dirty="0" err="1" smtClean="0"/>
              <a:t>Англія</a:t>
            </a:r>
            <a:r>
              <a:rPr lang="ru-RU" sz="1400" dirty="0" smtClean="0"/>
              <a:t> 18 </a:t>
            </a:r>
            <a:r>
              <a:rPr lang="ru-RU" sz="1400" dirty="0" err="1" smtClean="0"/>
              <a:t>століття</a:t>
            </a:r>
            <a:r>
              <a:rPr lang="ru-RU" sz="1400" dirty="0" smtClean="0"/>
              <a:t> як </a:t>
            </a:r>
            <a:r>
              <a:rPr lang="ru-RU" sz="1400" dirty="0" err="1" smtClean="0"/>
              <a:t>пришвидчувач</a:t>
            </a:r>
            <a:r>
              <a:rPr lang="ru-RU" sz="1400" dirty="0" smtClean="0"/>
              <a:t> </a:t>
            </a:r>
            <a:r>
              <a:rPr lang="ru-RU" sz="1400" dirty="0" err="1" smtClean="0"/>
              <a:t>історії</a:t>
            </a:r>
            <a:r>
              <a:rPr lang="ru-RU" sz="1400" dirty="0" smtClean="0"/>
              <a:t> (Культура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література</a:t>
            </a:r>
            <a:r>
              <a:rPr lang="ru-RU" sz="1400" dirty="0" smtClean="0"/>
              <a:t> 18 ст.) // </a:t>
            </a:r>
            <a:r>
              <a:rPr lang="ru-RU" sz="1400" dirty="0" err="1" smtClean="0"/>
              <a:t>Зарубіжна</a:t>
            </a:r>
            <a:r>
              <a:rPr lang="ru-RU" sz="1400" dirty="0" smtClean="0"/>
              <a:t> </a:t>
            </a:r>
            <a:r>
              <a:rPr lang="ru-RU" sz="1400" dirty="0" err="1" smtClean="0"/>
              <a:t>література</a:t>
            </a:r>
            <a:r>
              <a:rPr lang="ru-RU" sz="1400" dirty="0" smtClean="0"/>
              <a:t>. – 2000. – №22. – </a:t>
            </a:r>
            <a:r>
              <a:rPr lang="ru-RU" sz="1400" dirty="0" err="1" smtClean="0"/>
              <a:t>червень</a:t>
            </a:r>
            <a:r>
              <a:rPr lang="ru-RU" sz="1400" dirty="0" smtClean="0"/>
              <a:t>. С. 1–2.</a:t>
            </a:r>
          </a:p>
          <a:p>
            <a:pPr>
              <a:buNone/>
            </a:pPr>
            <a:r>
              <a:rPr lang="uk-UA" sz="1400" dirty="0" smtClean="0"/>
              <a:t>2. </a:t>
            </a:r>
            <a:r>
              <a:rPr lang="uk-UA" sz="1400" dirty="0" err="1" smtClean="0"/>
              <a:t>Дагуш</a:t>
            </a:r>
            <a:r>
              <a:rPr lang="uk-UA" sz="1400" dirty="0" smtClean="0"/>
              <a:t> О. </a:t>
            </a:r>
            <a:r>
              <a:rPr lang="uk-UA" sz="1400" dirty="0" smtClean="0"/>
              <a:t>«</a:t>
            </a:r>
            <a:r>
              <a:rPr lang="ru-RU" sz="1400" dirty="0" err="1" smtClean="0"/>
              <a:t>Ерік_Сігал</a:t>
            </a:r>
            <a:r>
              <a:rPr lang="ru-RU" sz="1400" dirty="0" smtClean="0"/>
              <a:t>: </a:t>
            </a:r>
            <a:r>
              <a:rPr lang="ru-RU" sz="1400" dirty="0" err="1" smtClean="0"/>
              <a:t>творче</a:t>
            </a:r>
            <a:r>
              <a:rPr lang="ru-RU" sz="1400" dirty="0" smtClean="0"/>
              <a:t> </a:t>
            </a:r>
            <a:r>
              <a:rPr lang="ru-RU" sz="1400" dirty="0" err="1" smtClean="0"/>
              <a:t>надбання</a:t>
            </a:r>
            <a:r>
              <a:rPr lang="ru-RU" sz="1400" dirty="0" smtClean="0"/>
              <a:t>»</a:t>
            </a:r>
            <a:r>
              <a:rPr lang="uk-UA" sz="1400" dirty="0" smtClean="0"/>
              <a:t>/</a:t>
            </a:r>
            <a:r>
              <a:rPr lang="uk-UA" sz="1400" dirty="0" err="1" smtClean="0"/>
              <a:t>рецепційно-компаративістична</a:t>
            </a:r>
            <a:r>
              <a:rPr lang="uk-UA" sz="1400" dirty="0" smtClean="0"/>
              <a:t> </a:t>
            </a:r>
            <a:r>
              <a:rPr lang="uk-UA" sz="1400" dirty="0" smtClean="0"/>
              <a:t>аналітика // Проблеми гуманітарних наук. </a:t>
            </a:r>
            <a:r>
              <a:rPr lang="ru-RU" sz="1400" dirty="0" err="1" smtClean="0"/>
              <a:t>Наукові</a:t>
            </a:r>
            <a:r>
              <a:rPr lang="ru-RU" sz="1400" dirty="0" smtClean="0"/>
              <a:t> записки ДДПУ. – </a:t>
            </a:r>
            <a:r>
              <a:rPr lang="ru-RU" sz="1400" dirty="0" err="1" smtClean="0"/>
              <a:t>Дрогобич</a:t>
            </a:r>
            <a:r>
              <a:rPr lang="ru-RU" sz="1400" dirty="0" smtClean="0"/>
              <a:t>, 2001. – С. 244–254.</a:t>
            </a:r>
            <a:endParaRPr lang="uk-UA" sz="1400" dirty="0" smtClean="0"/>
          </a:p>
          <a:p>
            <a:pPr>
              <a:buNone/>
            </a:pPr>
            <a:r>
              <a:rPr lang="ru-RU" sz="1400" dirty="0" smtClean="0"/>
              <a:t>3. </a:t>
            </a:r>
            <a:r>
              <a:rPr lang="ru-RU" sz="1400" dirty="0" err="1" smtClean="0"/>
              <a:t>Дореев</a:t>
            </a:r>
            <a:r>
              <a:rPr lang="ru-RU" sz="1400" dirty="0" smtClean="0"/>
              <a:t> К. </a:t>
            </a:r>
            <a:r>
              <a:rPr lang="ru-RU" sz="1400" dirty="0" err="1" smtClean="0"/>
              <a:t>Світ</a:t>
            </a:r>
            <a:r>
              <a:rPr lang="ru-RU" sz="1400" dirty="0" smtClean="0"/>
              <a:t> </a:t>
            </a:r>
            <a:r>
              <a:rPr lang="ru-RU" sz="1400" dirty="0" err="1" smtClean="0"/>
              <a:t>літератури</a:t>
            </a:r>
            <a:r>
              <a:rPr lang="ru-RU" sz="1400" dirty="0" smtClean="0"/>
              <a:t> // </a:t>
            </a:r>
            <a:r>
              <a:rPr lang="ru-RU" sz="1400" dirty="0" err="1" smtClean="0"/>
              <a:t>Літературна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Україна</a:t>
            </a:r>
            <a:r>
              <a:rPr lang="ru-RU" sz="1400" dirty="0" smtClean="0"/>
              <a:t>, 1970, 23 </a:t>
            </a:r>
            <a:r>
              <a:rPr lang="ru-RU" sz="1400" dirty="0" err="1" smtClean="0"/>
              <a:t>жовтня</a:t>
            </a:r>
            <a:r>
              <a:rPr lang="ru-RU" sz="1400" dirty="0" smtClean="0"/>
              <a:t>. – С. 3.44– 47. </a:t>
            </a:r>
          </a:p>
          <a:p>
            <a:pPr>
              <a:buNone/>
            </a:pPr>
            <a:r>
              <a:rPr lang="ru-RU" sz="1400" dirty="0" smtClean="0"/>
              <a:t>4. </a:t>
            </a:r>
            <a:r>
              <a:rPr lang="ru-RU" sz="1400" dirty="0" err="1" smtClean="0"/>
              <a:t>Гладишев</a:t>
            </a:r>
            <a:r>
              <a:rPr lang="ru-RU" sz="1400" dirty="0" smtClean="0"/>
              <a:t> В. В. </a:t>
            </a:r>
            <a:r>
              <a:rPr lang="ru-RU" sz="1400" dirty="0" err="1" smtClean="0"/>
              <a:t>Твір</a:t>
            </a:r>
            <a:r>
              <a:rPr lang="ru-RU" sz="1400" dirty="0" smtClean="0"/>
              <a:t> як </a:t>
            </a:r>
            <a:r>
              <a:rPr lang="ru-RU" sz="1400" dirty="0" err="1" smtClean="0"/>
              <a:t>звернення</a:t>
            </a:r>
            <a:r>
              <a:rPr lang="ru-RU" sz="1400" dirty="0" smtClean="0"/>
              <a:t> автора до </a:t>
            </a:r>
            <a:r>
              <a:rPr lang="ru-RU" sz="1400" dirty="0" err="1" smtClean="0"/>
              <a:t>суспільства</a:t>
            </a:r>
            <a:r>
              <a:rPr lang="ru-RU" sz="1400" dirty="0" smtClean="0"/>
              <a:t>? (Г. </a:t>
            </a:r>
            <a:r>
              <a:rPr lang="ru-RU" sz="1400" dirty="0" err="1" smtClean="0"/>
              <a:t>Ібсен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фінал</a:t>
            </a:r>
            <a:r>
              <a:rPr lang="ru-RU" sz="1400" dirty="0" smtClean="0"/>
              <a:t> "</a:t>
            </a:r>
            <a:r>
              <a:rPr lang="ru-RU" sz="1400" dirty="0" err="1" smtClean="0"/>
              <a:t>Лялькового</a:t>
            </a:r>
            <a:r>
              <a:rPr lang="ru-RU" sz="1400" dirty="0" smtClean="0"/>
              <a:t> дому") / В. В. </a:t>
            </a:r>
            <a:r>
              <a:rPr lang="ru-RU" sz="1400" dirty="0" err="1" smtClean="0"/>
              <a:t>Гладишев</a:t>
            </a:r>
            <a:r>
              <a:rPr lang="ru-RU" sz="1400" dirty="0" smtClean="0"/>
              <a:t> // </a:t>
            </a:r>
            <a:r>
              <a:rPr lang="ru-RU" sz="1400" dirty="0" err="1" smtClean="0"/>
              <a:t>Зарубіжна</a:t>
            </a:r>
            <a:r>
              <a:rPr lang="ru-RU" sz="1400" dirty="0" smtClean="0"/>
              <a:t> </a:t>
            </a:r>
            <a:r>
              <a:rPr lang="ru-RU" sz="1400" dirty="0" err="1" smtClean="0"/>
              <a:t>літ</a:t>
            </a:r>
            <a:r>
              <a:rPr lang="ru-RU" sz="1400" dirty="0" smtClean="0"/>
              <a:t>. в </a:t>
            </a:r>
            <a:r>
              <a:rPr lang="ru-RU" sz="1400" dirty="0" err="1" smtClean="0"/>
              <a:t>шк</a:t>
            </a:r>
            <a:r>
              <a:rPr lang="ru-RU" sz="1400" dirty="0" smtClean="0"/>
              <a:t>. </a:t>
            </a:r>
            <a:r>
              <a:rPr lang="ru-RU" sz="1400" dirty="0" err="1" smtClean="0"/>
              <a:t>України</a:t>
            </a:r>
            <a:r>
              <a:rPr lang="ru-RU" sz="1400" dirty="0" smtClean="0"/>
              <a:t>. - 2011. - № 7/8. - С. 38-40. 8. </a:t>
            </a:r>
          </a:p>
          <a:p>
            <a:pPr>
              <a:buNone/>
            </a:pPr>
            <a:r>
              <a:rPr lang="ru-RU" sz="1400" dirty="0" smtClean="0"/>
              <a:t>5. </a:t>
            </a:r>
            <a:r>
              <a:rPr lang="ru-RU" sz="1400" dirty="0" err="1" smtClean="0"/>
              <a:t>Градовський</a:t>
            </a:r>
            <a:r>
              <a:rPr lang="ru-RU" sz="1400" dirty="0" smtClean="0"/>
              <a:t> А</a:t>
            </a:r>
            <a:r>
              <a:rPr lang="ru-RU" sz="1400" dirty="0" smtClean="0"/>
              <a:t>.. </a:t>
            </a:r>
            <a:r>
              <a:rPr lang="ru-RU" sz="1400" dirty="0" err="1" smtClean="0"/>
              <a:t>Зарубіжні</a:t>
            </a:r>
            <a:r>
              <a:rPr lang="ru-RU" sz="1400" dirty="0" smtClean="0"/>
              <a:t> </a:t>
            </a:r>
            <a:r>
              <a:rPr lang="ru-RU" sz="1400" dirty="0" err="1" smtClean="0"/>
              <a:t>письменники</a:t>
            </a:r>
            <a:r>
              <a:rPr lang="ru-RU" sz="1400" dirty="0" smtClean="0"/>
              <a:t> </a:t>
            </a:r>
            <a:r>
              <a:rPr lang="ru-RU" sz="1400" dirty="0" smtClean="0"/>
              <a:t>/ А. </a:t>
            </a:r>
            <a:r>
              <a:rPr lang="ru-RU" sz="1400" dirty="0" err="1" smtClean="0"/>
              <a:t>Градовський</a:t>
            </a:r>
            <a:r>
              <a:rPr lang="ru-RU" sz="1400" dirty="0" smtClean="0"/>
              <a:t> // </a:t>
            </a:r>
            <a:r>
              <a:rPr lang="ru-RU" sz="1400" dirty="0" err="1" smtClean="0"/>
              <a:t>Всесвітня</a:t>
            </a:r>
            <a:r>
              <a:rPr lang="ru-RU" sz="1400" dirty="0" smtClean="0"/>
              <a:t> </a:t>
            </a:r>
            <a:r>
              <a:rPr lang="ru-RU" sz="1400" dirty="0" err="1" smtClean="0"/>
              <a:t>літ</a:t>
            </a:r>
            <a:r>
              <a:rPr lang="ru-RU" sz="1400" dirty="0" smtClean="0"/>
              <a:t>. та культура в </a:t>
            </a:r>
            <a:r>
              <a:rPr lang="ru-RU" sz="1400" dirty="0" err="1" smtClean="0"/>
              <a:t>навч</a:t>
            </a:r>
            <a:r>
              <a:rPr lang="ru-RU" sz="1400" dirty="0" smtClean="0"/>
              <a:t>. </a:t>
            </a:r>
            <a:r>
              <a:rPr lang="ru-RU" sz="1400" dirty="0" err="1" smtClean="0"/>
              <a:t>закл</a:t>
            </a:r>
            <a:r>
              <a:rPr lang="ru-RU" sz="1400" dirty="0" smtClean="0"/>
              <a:t>. </a:t>
            </a:r>
            <a:r>
              <a:rPr lang="ru-RU" sz="1400" dirty="0" err="1" smtClean="0"/>
              <a:t>України</a:t>
            </a:r>
            <a:r>
              <a:rPr lang="ru-RU" sz="1400" dirty="0" smtClean="0"/>
              <a:t>. - 2010. - № 3. - С. 10-12. </a:t>
            </a:r>
            <a:endParaRPr lang="en-US" sz="1400" dirty="0" smtClean="0"/>
          </a:p>
          <a:p>
            <a:pPr>
              <a:buNone/>
            </a:pPr>
            <a:r>
              <a:rPr lang="ru-RU" sz="1400" dirty="0" smtClean="0"/>
              <a:t>6</a:t>
            </a:r>
            <a:r>
              <a:rPr lang="ru-RU" sz="1400" dirty="0" smtClean="0"/>
              <a:t>. </a:t>
            </a:r>
            <a:r>
              <a:rPr lang="ru-RU" sz="1400" dirty="0" err="1" smtClean="0"/>
              <a:t>Конєва</a:t>
            </a:r>
            <a:r>
              <a:rPr lang="ru-RU" sz="1400" dirty="0" smtClean="0"/>
              <a:t> Т. </a:t>
            </a:r>
            <a:r>
              <a:rPr lang="ru-RU" sz="1400" dirty="0" err="1" smtClean="0"/>
              <a:t>Проблеми</a:t>
            </a:r>
            <a:r>
              <a:rPr lang="ru-RU" sz="1400" dirty="0" smtClean="0"/>
              <a:t> </a:t>
            </a:r>
            <a:r>
              <a:rPr lang="ru-RU" sz="1400" dirty="0" err="1" smtClean="0"/>
              <a:t>співвідношення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життя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мистецтва</a:t>
            </a:r>
            <a:r>
              <a:rPr lang="ru-RU" sz="1400" dirty="0" smtClean="0"/>
              <a:t> в </a:t>
            </a:r>
            <a:r>
              <a:rPr lang="ru-RU" sz="1400" dirty="0" err="1" smtClean="0"/>
              <a:t>драмі</a:t>
            </a:r>
            <a:r>
              <a:rPr lang="ru-RU" sz="1400" dirty="0" smtClean="0"/>
              <a:t> </a:t>
            </a:r>
            <a:r>
              <a:rPr lang="ru-RU" sz="1400" dirty="0" smtClean="0"/>
              <a:t>/ </a:t>
            </a:r>
          </a:p>
          <a:p>
            <a:pPr>
              <a:buNone/>
            </a:pPr>
            <a:r>
              <a:rPr lang="ru-RU" sz="1400" dirty="0" smtClean="0"/>
              <a:t>7. </a:t>
            </a:r>
            <a:r>
              <a:rPr lang="ru-RU" sz="1400" dirty="0" smtClean="0"/>
              <a:t>Т</a:t>
            </a:r>
            <a:r>
              <a:rPr lang="ru-RU" sz="1400" dirty="0" smtClean="0"/>
              <a:t>. </a:t>
            </a:r>
            <a:r>
              <a:rPr lang="ru-RU" sz="1400" dirty="0" err="1" smtClean="0"/>
              <a:t>Конєва</a:t>
            </a:r>
            <a:r>
              <a:rPr lang="ru-RU" sz="1400" dirty="0" smtClean="0"/>
              <a:t> // </a:t>
            </a:r>
            <a:r>
              <a:rPr lang="ru-RU" sz="1400" dirty="0" err="1" smtClean="0"/>
              <a:t>Рідний</a:t>
            </a:r>
            <a:r>
              <a:rPr lang="ru-RU" sz="1400" dirty="0" smtClean="0"/>
              <a:t> край : альманах / </a:t>
            </a:r>
            <a:r>
              <a:rPr lang="ru-RU" sz="1400" dirty="0" err="1" smtClean="0"/>
              <a:t>Полтав</a:t>
            </a:r>
            <a:r>
              <a:rPr lang="ru-RU" sz="1400" dirty="0" smtClean="0"/>
              <a:t>. </a:t>
            </a:r>
            <a:r>
              <a:rPr lang="ru-RU" sz="1400" dirty="0" err="1" smtClean="0"/>
              <a:t>держ</a:t>
            </a:r>
            <a:r>
              <a:rPr lang="ru-RU" sz="1400" dirty="0" smtClean="0"/>
              <a:t>. </a:t>
            </a:r>
            <a:r>
              <a:rPr lang="ru-RU" sz="1400" dirty="0" err="1" smtClean="0"/>
              <a:t>пед</a:t>
            </a:r>
            <a:r>
              <a:rPr lang="ru-RU" sz="1400" dirty="0" smtClean="0"/>
              <a:t>. ун-т </a:t>
            </a:r>
            <a:r>
              <a:rPr lang="ru-RU" sz="1400" dirty="0" err="1" smtClean="0"/>
              <a:t>ім</a:t>
            </a:r>
            <a:r>
              <a:rPr lang="ru-RU" sz="1400" dirty="0" smtClean="0"/>
              <a:t>. В. Г. Короленка ; </a:t>
            </a:r>
            <a:r>
              <a:rPr lang="ru-RU" sz="1400" dirty="0" err="1" smtClean="0"/>
              <a:t>відп</a:t>
            </a:r>
            <a:r>
              <a:rPr lang="ru-RU" sz="1400" dirty="0" smtClean="0"/>
              <a:t>. </a:t>
            </a:r>
            <a:r>
              <a:rPr lang="ru-RU" sz="1400" dirty="0" err="1" smtClean="0"/>
              <a:t>секретар</a:t>
            </a:r>
            <a:r>
              <a:rPr lang="ru-RU" sz="1400" dirty="0" smtClean="0"/>
              <a:t> Г. </a:t>
            </a:r>
            <a:r>
              <a:rPr lang="ru-RU" sz="1400" dirty="0" err="1" smtClean="0"/>
              <a:t>Білик</a:t>
            </a:r>
            <a:r>
              <a:rPr lang="ru-RU" sz="1400" dirty="0" smtClean="0"/>
              <a:t> ; </a:t>
            </a:r>
            <a:r>
              <a:rPr lang="ru-RU" sz="1400" dirty="0" err="1" smtClean="0"/>
              <a:t>літ</a:t>
            </a:r>
            <a:r>
              <a:rPr lang="ru-RU" sz="1400" dirty="0" smtClean="0"/>
              <a:t>. ред. М. Степаненко. – Полтава, 2004. – № 1. – С. 118–120. 95.4 Р </a:t>
            </a:r>
            <a:r>
              <a:rPr lang="ru-RU" sz="1400" dirty="0" smtClean="0"/>
              <a:t>49</a:t>
            </a:r>
            <a:br>
              <a:rPr lang="ru-RU" sz="1400" dirty="0" smtClean="0"/>
            </a:br>
            <a:endParaRPr lang="en-US" sz="1400" dirty="0" smtClean="0"/>
          </a:p>
          <a:p>
            <a:pPr algn="ctr">
              <a:buNone/>
            </a:pPr>
            <a:r>
              <a:rPr lang="ru-RU" sz="1400" b="1" dirty="0" err="1" smtClean="0"/>
              <a:t>Інтернет</a:t>
            </a:r>
            <a:r>
              <a:rPr lang="ru-RU" sz="1400" b="1" dirty="0" smtClean="0"/>
              <a:t> </a:t>
            </a:r>
            <a:r>
              <a:rPr lang="ru-RU" sz="1400" b="1" dirty="0" err="1" smtClean="0"/>
              <a:t>ресурси</a:t>
            </a:r>
            <a:r>
              <a:rPr lang="ru-RU" sz="1400" b="1" dirty="0" smtClean="0"/>
              <a:t>:</a:t>
            </a:r>
          </a:p>
          <a:p>
            <a:pPr marL="514350" indent="-514350">
              <a:buNone/>
            </a:pPr>
            <a:endParaRPr lang="uk-UA" sz="1400" i="1" dirty="0" smtClean="0"/>
          </a:p>
          <a:p>
            <a:pPr marL="514350" indent="-514350">
              <a:buAutoNum type="arabicPeriod"/>
            </a:pPr>
            <a:endParaRPr lang="uk-UA" sz="1400" i="1" dirty="0" smtClean="0"/>
          </a:p>
          <a:p>
            <a:pPr marL="514350" indent="-514350">
              <a:buAutoNum type="arabicPeriod"/>
            </a:pPr>
            <a:r>
              <a:rPr lang="en-US" sz="1400" dirty="0" smtClean="0"/>
              <a:t>https://uk.wikipedia.org/wiki/</a:t>
            </a:r>
            <a:r>
              <a:rPr lang="ru-RU" sz="1400" dirty="0" err="1" smtClean="0"/>
              <a:t>Ерік_Сігал</a:t>
            </a:r>
            <a:endParaRPr lang="ru-RU" sz="1400" dirty="0" smtClean="0"/>
          </a:p>
          <a:p>
            <a:pPr marL="514350" indent="-514350">
              <a:buAutoNum type="arabicPeriod"/>
            </a:pPr>
            <a:r>
              <a:rPr lang="en-US" sz="1400" dirty="0" smtClean="0"/>
              <a:t>https://www.google.ru/url?sa=t&amp;rct=j&amp;q=&amp;esrc=s&amp;source=web&amp;cd</a:t>
            </a:r>
            <a:endParaRPr lang="uk-UA" sz="1400" dirty="0" smtClean="0"/>
          </a:p>
          <a:p>
            <a:pPr marL="514350" indent="-514350">
              <a:buAutoNum type="arabicPeriod"/>
            </a:pPr>
            <a:r>
              <a:rPr lang="en-US" sz="1400" dirty="0" smtClean="0"/>
              <a:t>https://www.bookrags.com/checkout/?p=lp&amp;u=love-story</a:t>
            </a:r>
            <a:endParaRPr lang="uk-UA" sz="1400" dirty="0" smtClean="0"/>
          </a:p>
          <a:p>
            <a:pPr marL="514350" indent="-514350">
              <a:buAutoNum type="arabicPeriod"/>
            </a:pPr>
            <a:r>
              <a:rPr lang="en-US" sz="1400" dirty="0" smtClean="0"/>
              <a:t>www.ukrcenter.com/</a:t>
            </a:r>
            <a:r>
              <a:rPr lang="ru-RU" sz="1400" dirty="0" err="1" smtClean="0"/>
              <a:t>Література</a:t>
            </a:r>
            <a:r>
              <a:rPr lang="ru-RU" sz="1400" dirty="0" smtClean="0"/>
              <a:t>/42105/</a:t>
            </a:r>
            <a:r>
              <a:rPr lang="uk-UA" sz="1400" dirty="0" err="1" smtClean="0"/>
              <a:t>Ерик</a:t>
            </a:r>
            <a:r>
              <a:rPr lang="uk-UA" sz="1400" dirty="0" smtClean="0"/>
              <a:t> </a:t>
            </a:r>
            <a:r>
              <a:rPr lang="uk-UA" sz="1400" dirty="0" err="1" smtClean="0"/>
              <a:t>Сигал</a:t>
            </a:r>
            <a:r>
              <a:rPr lang="ru-RU" sz="1400" dirty="0" smtClean="0"/>
              <a:t>/</a:t>
            </a:r>
            <a:r>
              <a:rPr lang="ru-RU" sz="1400" dirty="0" err="1" smtClean="0"/>
              <a:t>Біографія</a:t>
            </a:r>
            <a:endParaRPr lang="ru-RU" sz="1400" dirty="0" smtClean="0"/>
          </a:p>
          <a:p>
            <a:pPr marL="514350" indent="-514350">
              <a:buAutoNum type="arabicPeriod"/>
            </a:pPr>
            <a:r>
              <a:rPr lang="en-US" sz="1400" dirty="0" smtClean="0"/>
              <a:t>http://zw.ciit.zp.ua/index.php/%</a:t>
            </a:r>
            <a:endParaRPr lang="uk-UA" sz="1400" dirty="0" smtClean="0"/>
          </a:p>
          <a:p>
            <a:pPr marL="514350" indent="-514350"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13644d788c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5" descr="250px-Erich_Segal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5786" y="642918"/>
            <a:ext cx="3500462" cy="4970657"/>
          </a:xfr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1500174"/>
            <a:ext cx="414337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/>
              <a:t>Тема. </a:t>
            </a:r>
            <a:r>
              <a:rPr lang="uk-UA" sz="1600" dirty="0" err="1" smtClean="0"/>
              <a:t>Ерік</a:t>
            </a:r>
            <a:r>
              <a:rPr lang="uk-UA" sz="1600" dirty="0" smtClean="0"/>
              <a:t> Вольф </a:t>
            </a:r>
            <a:r>
              <a:rPr lang="uk-UA" sz="1600" dirty="0" err="1" smtClean="0"/>
              <a:t>Сігел</a:t>
            </a:r>
            <a:r>
              <a:rPr lang="ru-RU" sz="1600" dirty="0" smtClean="0"/>
              <a:t>. </a:t>
            </a:r>
            <a:r>
              <a:rPr lang="uk-UA" sz="1600" dirty="0" smtClean="0"/>
              <a:t>«Історія одного кохання». Проблеми життя і смерті, любові й відданості у творі</a:t>
            </a:r>
          </a:p>
          <a:p>
            <a:r>
              <a:rPr lang="uk-UA" sz="1600" b="1" dirty="0" smtClean="0"/>
              <a:t>Мета: </a:t>
            </a:r>
            <a:r>
              <a:rPr lang="uk-UA" sz="1600" dirty="0" smtClean="0"/>
              <a:t>формувати комунікативну компетентність, </a:t>
            </a:r>
            <a:r>
              <a:rPr lang="ru-RU" sz="1600" dirty="0" err="1" smtClean="0"/>
              <a:t>ознайомити</a:t>
            </a:r>
            <a:r>
              <a:rPr lang="ru-RU" sz="1600" dirty="0" smtClean="0"/>
              <a:t> </a:t>
            </a:r>
            <a:r>
              <a:rPr lang="ru-RU" sz="1600" dirty="0" err="1" smtClean="0"/>
              <a:t>учнів</a:t>
            </a:r>
            <a:r>
              <a:rPr lang="ru-RU" sz="1600" dirty="0" smtClean="0"/>
              <a:t> </a:t>
            </a:r>
            <a:r>
              <a:rPr lang="ru-RU" sz="1600" dirty="0" err="1" smtClean="0"/>
              <a:t>із</a:t>
            </a:r>
            <a:r>
              <a:rPr lang="ru-RU" sz="1600" dirty="0" smtClean="0"/>
              <a:t> </a:t>
            </a:r>
            <a:r>
              <a:rPr lang="uk-UA" sz="1600" dirty="0" smtClean="0"/>
              <a:t> життям і творчістю </a:t>
            </a:r>
            <a:r>
              <a:rPr lang="uk-UA" sz="1600" dirty="0" err="1" smtClean="0"/>
              <a:t>Еріка</a:t>
            </a:r>
            <a:r>
              <a:rPr lang="uk-UA" sz="1600" dirty="0" smtClean="0"/>
              <a:t>  </a:t>
            </a:r>
            <a:r>
              <a:rPr lang="uk-UA" sz="1600" dirty="0" err="1" smtClean="0"/>
              <a:t>Сігела</a:t>
            </a:r>
            <a:r>
              <a:rPr lang="uk-UA" sz="1600" dirty="0" smtClean="0"/>
              <a:t>; проаналізувати майстерність письменника в зображенні </a:t>
            </a:r>
            <a:r>
              <a:rPr lang="ru-RU" sz="1600" dirty="0" err="1" smtClean="0"/>
              <a:t>зворушливого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кохання</a:t>
            </a:r>
            <a:r>
              <a:rPr lang="uk-UA" sz="1600" dirty="0" smtClean="0"/>
              <a:t>; визначити провідну думку твору; </a:t>
            </a:r>
            <a:r>
              <a:rPr lang="ru-RU" sz="1600" dirty="0" err="1" smtClean="0"/>
              <a:t>поглиблювати</a:t>
            </a:r>
            <a:r>
              <a:rPr lang="ru-RU" sz="1600" dirty="0" smtClean="0"/>
              <a:t> </a:t>
            </a:r>
            <a:r>
              <a:rPr lang="ru-RU" sz="1600" dirty="0" err="1" smtClean="0"/>
              <a:t>вміння</a:t>
            </a:r>
            <a:r>
              <a:rPr lang="ru-RU" sz="1600" dirty="0" smtClean="0"/>
              <a:t> </a:t>
            </a:r>
            <a:r>
              <a:rPr lang="ru-RU" sz="1600" dirty="0" err="1" smtClean="0"/>
              <a:t>виконувати</a:t>
            </a:r>
            <a:r>
              <a:rPr lang="ru-RU" sz="1600" dirty="0" smtClean="0"/>
              <a:t> </a:t>
            </a:r>
            <a:r>
              <a:rPr lang="ru-RU" sz="1600" dirty="0" err="1" smtClean="0"/>
              <a:t>порівняльний</a:t>
            </a:r>
            <a:r>
              <a:rPr lang="ru-RU" sz="1600" dirty="0" smtClean="0"/>
              <a:t> </a:t>
            </a:r>
            <a:r>
              <a:rPr lang="ru-RU" sz="1600" dirty="0" err="1" smtClean="0"/>
              <a:t>аналіз</a:t>
            </a:r>
            <a:r>
              <a:rPr lang="ru-RU" sz="1600" dirty="0" smtClean="0"/>
              <a:t> </a:t>
            </a:r>
            <a:r>
              <a:rPr lang="ru-RU" sz="1600" dirty="0" err="1" smtClean="0"/>
              <a:t>художніх</a:t>
            </a:r>
            <a:r>
              <a:rPr lang="ru-RU" sz="1600" dirty="0" smtClean="0"/>
              <a:t> </a:t>
            </a:r>
            <a:r>
              <a:rPr lang="ru-RU" sz="1600" dirty="0" err="1" smtClean="0"/>
              <a:t>образів</a:t>
            </a:r>
            <a:r>
              <a:rPr lang="ru-RU" sz="1600" dirty="0" smtClean="0"/>
              <a:t>, </a:t>
            </a:r>
            <a:r>
              <a:rPr lang="ru-RU" sz="1600" dirty="0" err="1" smtClean="0"/>
              <a:t>визначати</a:t>
            </a:r>
            <a:r>
              <a:rPr lang="ru-RU" sz="1600" dirty="0" smtClean="0"/>
              <a:t> </a:t>
            </a:r>
            <a:r>
              <a:rPr lang="ru-RU" sz="1600" dirty="0" err="1" smtClean="0"/>
              <a:t>їх</a:t>
            </a:r>
            <a:r>
              <a:rPr lang="ru-RU" sz="1600" dirty="0" smtClean="0"/>
              <a:t> </a:t>
            </a:r>
            <a:r>
              <a:rPr lang="ru-RU" sz="1600" dirty="0" err="1" smtClean="0"/>
              <a:t>ідейно­естетичне</a:t>
            </a:r>
            <a:r>
              <a:rPr lang="ru-RU" sz="1600" dirty="0" smtClean="0"/>
              <a:t> </a:t>
            </a:r>
            <a:r>
              <a:rPr lang="ru-RU" sz="1600" dirty="0" err="1" smtClean="0"/>
              <a:t>навантаження</a:t>
            </a:r>
            <a:r>
              <a:rPr lang="ru-RU" sz="1600" dirty="0" smtClean="0"/>
              <a:t>;</a:t>
            </a:r>
            <a:r>
              <a:rPr lang="uk-UA" sz="1600" dirty="0" smtClean="0"/>
              <a:t> розвивати вміння компаративного аналізу, </a:t>
            </a:r>
            <a:r>
              <a:rPr lang="ru-RU" sz="1600" dirty="0" err="1" smtClean="0"/>
              <a:t>навички</a:t>
            </a:r>
            <a:r>
              <a:rPr lang="ru-RU" sz="1600" dirty="0" smtClean="0"/>
              <a:t> </a:t>
            </a:r>
            <a:r>
              <a:rPr lang="ru-RU" sz="1600" dirty="0" err="1" smtClean="0"/>
              <a:t>виразного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читання</a:t>
            </a:r>
            <a:r>
              <a:rPr lang="ru-RU" sz="1600" dirty="0" smtClean="0"/>
              <a:t>,</a:t>
            </a:r>
            <a:r>
              <a:rPr lang="en-US" sz="1600" dirty="0" smtClean="0"/>
              <a:t> </a:t>
            </a:r>
            <a:r>
              <a:rPr lang="ru-RU" sz="1600" dirty="0" err="1" smtClean="0"/>
              <a:t>зв’язного</a:t>
            </a:r>
            <a:r>
              <a:rPr lang="ru-RU" sz="1600" dirty="0" smtClean="0"/>
              <a:t> </a:t>
            </a:r>
            <a:r>
              <a:rPr lang="ru-RU" sz="1600" dirty="0" err="1" smtClean="0"/>
              <a:t>мовлення</a:t>
            </a:r>
            <a:r>
              <a:rPr lang="ru-RU" sz="1600" dirty="0" smtClean="0"/>
              <a:t>, </a:t>
            </a:r>
            <a:r>
              <a:rPr lang="ru-RU" sz="1600" dirty="0" err="1" smtClean="0"/>
              <a:t>усного</a:t>
            </a:r>
            <a:r>
              <a:rPr lang="ru-RU" sz="1600" dirty="0" smtClean="0"/>
              <a:t> словесного </a:t>
            </a:r>
            <a:r>
              <a:rPr lang="ru-RU" sz="1600" dirty="0" err="1" smtClean="0"/>
              <a:t>малювання</a:t>
            </a:r>
            <a:r>
              <a:rPr lang="ru-RU" sz="1600" dirty="0" smtClean="0"/>
              <a:t>;</a:t>
            </a:r>
            <a:r>
              <a:rPr lang="uk-UA" sz="1600" dirty="0" smtClean="0"/>
              <a:t> виховувати любов до життя, високі моральні цінності.</a:t>
            </a:r>
            <a:endParaRPr lang="ru-RU" sz="1600" dirty="0" smtClean="0"/>
          </a:p>
          <a:p>
            <a:pPr>
              <a:buNone/>
            </a:pPr>
            <a:endParaRPr lang="uk-UA" sz="16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428604"/>
            <a:ext cx="500066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/>
              <a:t>Ерік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Сігал</a:t>
            </a:r>
            <a:r>
              <a:rPr lang="ru-RU" sz="2000" b="1" dirty="0" smtClean="0"/>
              <a:t>  — </a:t>
            </a:r>
            <a:r>
              <a:rPr lang="ru-RU" sz="2000" b="1" dirty="0" err="1" smtClean="0"/>
              <a:t>американський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письменник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сценарист, автор </a:t>
            </a:r>
            <a:r>
              <a:rPr lang="ru-RU" sz="2000" b="1" dirty="0" err="1" smtClean="0"/>
              <a:t>повісті</a:t>
            </a:r>
            <a:r>
              <a:rPr lang="ru-RU" sz="2000" b="1" dirty="0" smtClean="0"/>
              <a:t> «</a:t>
            </a:r>
            <a:r>
              <a:rPr lang="ru-RU" sz="2000" b="1" dirty="0" err="1" smtClean="0"/>
              <a:t>Історія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кохання</a:t>
            </a:r>
            <a:r>
              <a:rPr lang="ru-RU" sz="2000" b="1" dirty="0" smtClean="0"/>
              <a:t>», яка </a:t>
            </a:r>
            <a:r>
              <a:rPr lang="ru-RU" sz="2000" b="1" dirty="0" err="1" smtClean="0"/>
              <a:t>вважається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однією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найбільш</a:t>
            </a:r>
            <a:r>
              <a:rPr lang="ru-RU" sz="2000" b="1" dirty="0" smtClean="0"/>
              <a:t> </a:t>
            </a:r>
            <a:r>
              <a:rPr lang="uk-UA" sz="2000" b="1" dirty="0" smtClean="0"/>
              <a:t>про</a:t>
            </a:r>
            <a:r>
              <a:rPr lang="ru-RU" sz="2000" b="1" dirty="0" err="1" smtClean="0"/>
              <a:t>читаних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книжок</a:t>
            </a:r>
            <a:r>
              <a:rPr lang="ru-RU" sz="2000" b="1" dirty="0" smtClean="0"/>
              <a:t> ХХ сто</a:t>
            </a:r>
            <a:r>
              <a:rPr lang="uk-UA" sz="2000" b="1" dirty="0" err="1" smtClean="0"/>
              <a:t>літт</a:t>
            </a:r>
            <a:r>
              <a:rPr lang="ru-RU" sz="2000" b="1" dirty="0" smtClean="0"/>
              <a:t>я,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стала </a:t>
            </a:r>
            <a:r>
              <a:rPr lang="ru-RU" sz="2000" b="1" dirty="0" err="1" smtClean="0"/>
              <a:t>бестселером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розійшлася</a:t>
            </a:r>
            <a:r>
              <a:rPr lang="ru-RU" sz="2000" b="1" dirty="0" smtClean="0"/>
              <a:t> накладом </a:t>
            </a:r>
            <a:r>
              <a:rPr lang="ru-RU" sz="2000" b="1" dirty="0" err="1" smtClean="0"/>
              <a:t>понад</a:t>
            </a:r>
            <a:r>
              <a:rPr lang="ru-RU" sz="2000" b="1" dirty="0" smtClean="0"/>
              <a:t> 30 </a:t>
            </a:r>
            <a:r>
              <a:rPr lang="ru-RU" sz="2000" b="1" dirty="0" err="1" smtClean="0"/>
              <a:t>млн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примірників</a:t>
            </a:r>
            <a:r>
              <a:rPr lang="ru-RU" sz="2000" b="1" dirty="0" smtClean="0"/>
              <a:t>.</a:t>
            </a:r>
          </a:p>
          <a:p>
            <a:r>
              <a:rPr lang="ru-RU" sz="2000" b="1" dirty="0" err="1" smtClean="0"/>
              <a:t>Народився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родині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рабина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Закінчив</a:t>
            </a:r>
            <a:r>
              <a:rPr lang="ru-RU" sz="2000" b="1" dirty="0" smtClean="0"/>
              <a:t> Гарвард у 1958.</a:t>
            </a:r>
          </a:p>
          <a:p>
            <a:r>
              <a:rPr lang="ru-RU" sz="2000" b="1" dirty="0" err="1" smtClean="0"/>
              <a:t>Наприкінці</a:t>
            </a:r>
            <a:r>
              <a:rPr lang="ru-RU" sz="2000" b="1" dirty="0" smtClean="0"/>
              <a:t> 1960-х </a:t>
            </a:r>
            <a:r>
              <a:rPr lang="ru-RU" sz="2000" b="1" dirty="0" err="1" smtClean="0"/>
              <a:t>рр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викладав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класичну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літературу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Єльському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університеті</a:t>
            </a:r>
            <a:r>
              <a:rPr lang="ru-RU" sz="2000" b="1" dirty="0" smtClean="0"/>
              <a:t> США.</a:t>
            </a:r>
          </a:p>
          <a:p>
            <a:r>
              <a:rPr lang="ru-RU" sz="2000" b="1" dirty="0" err="1" smtClean="0"/>
              <a:t>Згодом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викладав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античну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літературу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Гарвардському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Принстонському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університетах</a:t>
            </a:r>
            <a:r>
              <a:rPr lang="ru-RU" sz="2000" b="1" dirty="0" smtClean="0"/>
              <a:t>. Автор низки </a:t>
            </a:r>
            <a:r>
              <a:rPr lang="ru-RU" sz="2000" b="1" dirty="0" err="1" smtClean="0"/>
              <a:t>наукових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праць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З 1975 </a:t>
            </a:r>
            <a:r>
              <a:rPr lang="ru-RU" sz="2000" b="1" dirty="0" err="1" smtClean="0"/>
              <a:t>був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одружений</a:t>
            </a:r>
            <a:r>
              <a:rPr lang="ru-RU" sz="2000" b="1" dirty="0" smtClean="0"/>
              <a:t> на </a:t>
            </a:r>
            <a:r>
              <a:rPr lang="ru-RU" sz="2000" b="1" dirty="0" err="1" smtClean="0"/>
              <a:t>Керен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Маріані</a:t>
            </a:r>
            <a:r>
              <a:rPr lang="ru-RU" sz="2000" b="1" dirty="0" smtClean="0"/>
              <a:t> Джеймс, </a:t>
            </a:r>
            <a:r>
              <a:rPr lang="ru-RU" sz="2000" b="1" dirty="0" err="1" smtClean="0"/>
              <a:t>мав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двох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дочок</a:t>
            </a:r>
            <a:r>
              <a:rPr lang="ru-RU" sz="2000" b="1" dirty="0" smtClean="0"/>
              <a:t>.</a:t>
            </a:r>
          </a:p>
          <a:p>
            <a:r>
              <a:rPr lang="ru-RU" sz="2000" b="1" dirty="0" err="1" smtClean="0"/>
              <a:t>Останні</a:t>
            </a:r>
            <a:r>
              <a:rPr lang="ru-RU" sz="2000" b="1" dirty="0" smtClean="0"/>
              <a:t> 25 </a:t>
            </a:r>
            <a:r>
              <a:rPr lang="ru-RU" sz="2000" b="1" dirty="0" err="1" smtClean="0"/>
              <a:t>років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життя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потерпав</a:t>
            </a:r>
            <a:r>
              <a:rPr lang="ru-RU" sz="2000" b="1" dirty="0" smtClean="0"/>
              <a:t> на хворобу </a:t>
            </a:r>
            <a:r>
              <a:rPr lang="ru-RU" sz="2000" b="1" dirty="0" err="1" smtClean="0"/>
              <a:t>Паркінсона</a:t>
            </a:r>
            <a:r>
              <a:rPr lang="ru-RU" sz="2000" b="1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3" descr="notes_13699375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857232"/>
            <a:ext cx="2531513" cy="33575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928662" y="4429132"/>
            <a:ext cx="1776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1937 —2010</a:t>
            </a:r>
            <a:endParaRPr lang="ru-RU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Autofit/>
          </a:bodyPr>
          <a:lstStyle/>
          <a:p>
            <a:r>
              <a:rPr lang="ru-RU" sz="2400" dirty="0" smtClean="0"/>
              <a:t>1969 — Е. </a:t>
            </a:r>
            <a:r>
              <a:rPr lang="ru-RU" sz="2400" dirty="0" err="1" smtClean="0"/>
              <a:t>Сігал</a:t>
            </a:r>
            <a:r>
              <a:rPr lang="ru-RU" sz="2400" dirty="0" smtClean="0"/>
              <a:t> написав </a:t>
            </a:r>
            <a:r>
              <a:rPr lang="ru-RU" sz="2400" dirty="0" err="1" smtClean="0"/>
              <a:t>повість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	про </a:t>
            </a:r>
            <a:r>
              <a:rPr lang="ru-RU" sz="2400" dirty="0" err="1" smtClean="0"/>
              <a:t>любов</a:t>
            </a:r>
            <a:r>
              <a:rPr lang="ru-RU" sz="2400" dirty="0" smtClean="0"/>
              <a:t> студента Гарварду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</a:p>
          <a:p>
            <a:pPr>
              <a:buNone/>
            </a:pPr>
            <a:r>
              <a:rPr lang="ru-RU" sz="2400" dirty="0" smtClean="0"/>
              <a:t>	студентки</a:t>
            </a:r>
          </a:p>
          <a:p>
            <a:pPr>
              <a:buNone/>
            </a:pPr>
            <a:r>
              <a:rPr lang="ru-RU" sz="2400" dirty="0" smtClean="0"/>
              <a:t>	 </a:t>
            </a:r>
            <a:r>
              <a:rPr lang="ru-RU" sz="2400" dirty="0" err="1" smtClean="0"/>
              <a:t>Редкліффського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коледжу</a:t>
            </a:r>
            <a:r>
              <a:rPr lang="ru-RU" sz="2400" dirty="0" smtClean="0"/>
              <a:t>, </a:t>
            </a:r>
          </a:p>
          <a:p>
            <a:pPr>
              <a:buNone/>
            </a:pPr>
            <a:r>
              <a:rPr lang="ru-RU" sz="2400" dirty="0" smtClean="0"/>
              <a:t>	яка </a:t>
            </a:r>
            <a:r>
              <a:rPr lang="ru-RU" sz="2400" dirty="0" err="1" smtClean="0"/>
              <a:t>вмирає</a:t>
            </a:r>
            <a:r>
              <a:rPr lang="ru-RU" sz="2400" dirty="0" smtClean="0"/>
              <a:t> у </a:t>
            </a:r>
            <a:r>
              <a:rPr lang="ru-RU" sz="2400" dirty="0" err="1" smtClean="0"/>
              <a:t>фіналі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раку.</a:t>
            </a:r>
          </a:p>
          <a:p>
            <a:pPr>
              <a:buNone/>
            </a:pPr>
            <a:r>
              <a:rPr lang="ru-RU" sz="2400" dirty="0" smtClean="0"/>
              <a:t>	 Написаний на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основі</a:t>
            </a:r>
            <a:r>
              <a:rPr lang="ru-RU" sz="2400" dirty="0" smtClean="0"/>
              <a:t> </a:t>
            </a:r>
            <a:r>
              <a:rPr lang="ru-RU" sz="2400" dirty="0" err="1" smtClean="0"/>
              <a:t>сценарій</a:t>
            </a:r>
            <a:r>
              <a:rPr lang="ru-RU" sz="2400" dirty="0" smtClean="0"/>
              <a:t>, </a:t>
            </a:r>
            <a:r>
              <a:rPr lang="ru-RU" sz="2400" dirty="0" err="1" smtClean="0"/>
              <a:t>придбала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кіностудія</a:t>
            </a:r>
            <a:r>
              <a:rPr lang="ru-RU" sz="2400" dirty="0" smtClean="0"/>
              <a:t> </a:t>
            </a:r>
            <a:r>
              <a:rPr lang="en-US" sz="2400" dirty="0" smtClean="0"/>
              <a:t>Paramount Pictures.</a:t>
            </a:r>
          </a:p>
          <a:p>
            <a:r>
              <a:rPr lang="ru-RU" sz="2400" dirty="0" err="1" smtClean="0"/>
              <a:t>Фільм</a:t>
            </a:r>
            <a:r>
              <a:rPr lang="ru-RU" sz="2400" dirty="0" smtClean="0"/>
              <a:t> «</a:t>
            </a:r>
            <a:r>
              <a:rPr lang="ru-RU" sz="2400" dirty="0" err="1" smtClean="0"/>
              <a:t>Історія</a:t>
            </a:r>
            <a:r>
              <a:rPr lang="ru-RU" sz="2400" dirty="0" smtClean="0"/>
              <a:t> </a:t>
            </a:r>
            <a:r>
              <a:rPr lang="ru-RU" sz="2400" dirty="0" err="1" smtClean="0"/>
              <a:t>любові</a:t>
            </a:r>
            <a:r>
              <a:rPr lang="ru-RU" sz="2400" dirty="0" smtClean="0"/>
              <a:t>», за </a:t>
            </a:r>
            <a:r>
              <a:rPr lang="ru-RU" sz="2400" dirty="0" err="1" smtClean="0"/>
              <a:t>сценарієм</a:t>
            </a:r>
            <a:r>
              <a:rPr lang="ru-RU" sz="2400" dirty="0" smtClean="0"/>
              <a:t> </a:t>
            </a:r>
            <a:r>
              <a:rPr lang="ru-RU" sz="2400" dirty="0" err="1" smtClean="0"/>
              <a:t>Сігала</a:t>
            </a:r>
            <a:r>
              <a:rPr lang="ru-RU" sz="2400" dirty="0" smtClean="0"/>
              <a:t>, </a:t>
            </a:r>
            <a:r>
              <a:rPr lang="ru-RU" sz="2400" dirty="0" err="1" smtClean="0"/>
              <a:t>вийшов</a:t>
            </a:r>
            <a:r>
              <a:rPr lang="ru-RU" sz="2400" dirty="0" smtClean="0"/>
              <a:t> на </a:t>
            </a:r>
            <a:r>
              <a:rPr lang="ru-RU" sz="2400" dirty="0" err="1" smtClean="0"/>
              <a:t>екрани</a:t>
            </a:r>
            <a:r>
              <a:rPr lang="ru-RU" sz="2400" dirty="0" smtClean="0"/>
              <a:t> 1970 року. Картина стала </a:t>
            </a:r>
            <a:r>
              <a:rPr lang="ru-RU" sz="2400" dirty="0" err="1" smtClean="0"/>
              <a:t>лідером</a:t>
            </a:r>
            <a:r>
              <a:rPr lang="ru-RU" sz="2400" dirty="0" smtClean="0"/>
              <a:t> прокату 1971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номінована</a:t>
            </a:r>
            <a:r>
              <a:rPr lang="ru-RU" sz="2400" dirty="0" smtClean="0"/>
              <a:t> на 7 </a:t>
            </a:r>
            <a:r>
              <a:rPr lang="ru-RU" sz="2400" dirty="0" err="1" smtClean="0"/>
              <a:t>премій</a:t>
            </a:r>
            <a:r>
              <a:rPr lang="ru-RU" sz="2400" dirty="0" smtClean="0"/>
              <a:t> «Оскар</a:t>
            </a:r>
          </a:p>
          <a:p>
            <a:r>
              <a:rPr lang="ru-RU" sz="2400" dirty="0" smtClean="0"/>
              <a:t>Книга «</a:t>
            </a:r>
            <a:r>
              <a:rPr lang="ru-RU" sz="2400" dirty="0" err="1" smtClean="0"/>
              <a:t>Історія</a:t>
            </a:r>
            <a:r>
              <a:rPr lang="ru-RU" sz="2400" dirty="0" smtClean="0"/>
              <a:t> </a:t>
            </a:r>
            <a:r>
              <a:rPr lang="ru-RU" sz="2400" dirty="0" err="1" smtClean="0"/>
              <a:t>любові</a:t>
            </a:r>
            <a:r>
              <a:rPr lang="ru-RU" sz="2400" dirty="0" smtClean="0"/>
              <a:t>»,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надійшла</a:t>
            </a:r>
            <a:r>
              <a:rPr lang="ru-RU" sz="2400" dirty="0" smtClean="0"/>
              <a:t> у продаж до </a:t>
            </a:r>
            <a:r>
              <a:rPr lang="ru-RU" sz="2400" dirty="0" err="1" smtClean="0"/>
              <a:t>прем'єри</a:t>
            </a:r>
            <a:r>
              <a:rPr lang="ru-RU" sz="2400" dirty="0" smtClean="0"/>
              <a:t> </a:t>
            </a:r>
            <a:r>
              <a:rPr lang="ru-RU" sz="2400" dirty="0" err="1" smtClean="0"/>
              <a:t>фільму</a:t>
            </a:r>
            <a:r>
              <a:rPr lang="ru-RU" sz="2400" dirty="0" smtClean="0"/>
              <a:t>, стала </a:t>
            </a:r>
            <a:r>
              <a:rPr lang="ru-RU" sz="2400" dirty="0" err="1" smtClean="0"/>
              <a:t>бестселером</a:t>
            </a:r>
            <a:r>
              <a:rPr lang="ru-RU" sz="2400" dirty="0" smtClean="0"/>
              <a:t> в США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перекладена</a:t>
            </a:r>
            <a:r>
              <a:rPr lang="ru-RU" sz="2400" dirty="0" smtClean="0"/>
              <a:t> 33 </a:t>
            </a:r>
            <a:r>
              <a:rPr lang="ru-RU" sz="2400" dirty="0" err="1" smtClean="0"/>
              <a:t>мовами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3572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«Історія одного кохання»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5" descr="0_1228fe_38ca75b7_ori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285728"/>
            <a:ext cx="3667153" cy="21187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4686304" cy="4143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200" b="1" dirty="0" smtClean="0"/>
              <a:t>Студент Кембриджа </a:t>
            </a:r>
            <a:r>
              <a:rPr lang="ru-RU" sz="2200" b="1" dirty="0" err="1" smtClean="0"/>
              <a:t>Олівер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нащадок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багатого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сімейства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закохується</a:t>
            </a:r>
            <a:r>
              <a:rPr lang="ru-RU" sz="2200" b="1" dirty="0" smtClean="0"/>
              <a:t> в студентку </a:t>
            </a:r>
            <a:r>
              <a:rPr lang="ru-RU" sz="2200" b="1" dirty="0" err="1" smtClean="0"/>
              <a:t>з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бідної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сім'ї</a:t>
            </a:r>
            <a:r>
              <a:rPr lang="ru-RU" sz="2200" b="1" dirty="0" smtClean="0"/>
              <a:t>. </a:t>
            </a:r>
            <a:r>
              <a:rPr lang="ru-RU" sz="2200" b="1" dirty="0" err="1" smtClean="0"/>
              <a:t>Любов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повністю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захоплює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обох</a:t>
            </a:r>
            <a:r>
              <a:rPr lang="ru-RU" sz="2200" b="1" dirty="0" smtClean="0"/>
              <a:t>. Батьки </a:t>
            </a:r>
            <a:r>
              <a:rPr lang="ru-RU" sz="2200" b="1" dirty="0" err="1" smtClean="0"/>
              <a:t>Олівера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всіляко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намагаються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перешкодити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їм</a:t>
            </a:r>
            <a:r>
              <a:rPr lang="ru-RU" sz="2200" b="1" dirty="0" smtClean="0"/>
              <a:t>, </a:t>
            </a:r>
            <a:r>
              <a:rPr lang="ru-RU" sz="2200" b="1" dirty="0" err="1" smtClean="0"/>
              <a:t>але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Олівер</a:t>
            </a:r>
            <a:r>
              <a:rPr lang="ru-RU" sz="2200" b="1" dirty="0" smtClean="0"/>
              <a:t> рве </a:t>
            </a:r>
            <a:r>
              <a:rPr lang="ru-RU" sz="2200" b="1" dirty="0" err="1" smtClean="0"/>
              <a:t>з</a:t>
            </a:r>
            <a:r>
              <a:rPr lang="ru-RU" sz="2200" b="1" dirty="0" smtClean="0"/>
              <a:t> ними </a:t>
            </a:r>
            <a:r>
              <a:rPr lang="ru-RU" sz="2200" b="1" dirty="0" err="1" smtClean="0"/>
              <a:t>і</a:t>
            </a:r>
            <a:r>
              <a:rPr lang="ru-RU" sz="2200" b="1" dirty="0" smtClean="0"/>
              <a:t> </a:t>
            </a:r>
            <a:r>
              <a:rPr lang="ru-RU" sz="2200" b="1" dirty="0" err="1" smtClean="0"/>
              <a:t>одружується</a:t>
            </a:r>
            <a:r>
              <a:rPr lang="ru-RU" sz="2200" b="1" dirty="0" smtClean="0"/>
              <a:t> на </a:t>
            </a:r>
            <a:r>
              <a:rPr lang="ru-RU" sz="2200" b="1" dirty="0" err="1" smtClean="0"/>
              <a:t>Дженніфер</a:t>
            </a:r>
            <a:r>
              <a:rPr lang="ru-RU" sz="2200" b="1" dirty="0" smtClean="0"/>
              <a:t>. </a:t>
            </a:r>
            <a:endParaRPr lang="ru-RU" sz="22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285728"/>
            <a:ext cx="31823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Знайомство з героями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7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214289"/>
            <a:ext cx="3080192" cy="46458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71472" y="4929198"/>
            <a:ext cx="80010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/>
              <a:t>Молод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щасливі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хоча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дуже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обмежені</a:t>
            </a:r>
            <a:r>
              <a:rPr lang="ru-RU" sz="2400" b="1" dirty="0" smtClean="0"/>
              <a:t> в коштах; вона </a:t>
            </a:r>
            <a:r>
              <a:rPr lang="ru-RU" sz="2400" b="1" dirty="0" err="1" smtClean="0"/>
              <a:t>працює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 — </a:t>
            </a:r>
            <a:r>
              <a:rPr lang="ru-RU" sz="2400" b="1" dirty="0" err="1" smtClean="0"/>
              <a:t>продовжує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навчання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Несподівано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з'ясовується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Дженніфер</a:t>
            </a:r>
            <a:r>
              <a:rPr lang="ru-RU" sz="2400" b="1" dirty="0" smtClean="0"/>
              <a:t> хвора на </a:t>
            </a:r>
            <a:r>
              <a:rPr lang="ru-RU" sz="2400" b="1" dirty="0" err="1" smtClean="0"/>
              <a:t>лейкемію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жити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їй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залишилося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кілька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місяців</a:t>
            </a:r>
            <a:r>
              <a:rPr lang="ru-RU" sz="2400" b="1" dirty="0" smtClean="0"/>
              <a:t>…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- Проза </a:t>
            </a:r>
            <a:r>
              <a:rPr lang="ru-RU" sz="2400" dirty="0" err="1" smtClean="0"/>
              <a:t>Еріка</a:t>
            </a:r>
            <a:r>
              <a:rPr lang="ru-RU" sz="2400" dirty="0" smtClean="0"/>
              <a:t> </a:t>
            </a:r>
            <a:r>
              <a:rPr lang="ru-RU" sz="2400" dirty="0" err="1" smtClean="0"/>
              <a:t>Сігала</a:t>
            </a:r>
            <a:r>
              <a:rPr lang="ru-RU" sz="2400" dirty="0" smtClean="0"/>
              <a:t> як </a:t>
            </a:r>
            <a:r>
              <a:rPr lang="ru-RU" sz="2400" dirty="0" err="1" smtClean="0"/>
              <a:t>значиме</a:t>
            </a:r>
            <a:r>
              <a:rPr lang="ru-RU" sz="2400" dirty="0" smtClean="0"/>
              <a:t> </a:t>
            </a:r>
            <a:r>
              <a:rPr lang="ru-RU" sz="2400" dirty="0" err="1" smtClean="0"/>
              <a:t>явище</a:t>
            </a:r>
            <a:r>
              <a:rPr lang="ru-RU" sz="2400" dirty="0" smtClean="0"/>
              <a:t> в </a:t>
            </a:r>
            <a:r>
              <a:rPr lang="ru-RU" sz="2400" dirty="0" err="1" smtClean="0"/>
              <a:t>літературі</a:t>
            </a:r>
            <a:r>
              <a:rPr lang="ru-RU" sz="2400" dirty="0" smtClean="0"/>
              <a:t> США.</a:t>
            </a:r>
          </a:p>
          <a:p>
            <a:pPr>
              <a:buNone/>
            </a:pPr>
            <a:r>
              <a:rPr lang="ru-RU" sz="2400" dirty="0" smtClean="0"/>
              <a:t>	- </a:t>
            </a:r>
            <a:r>
              <a:rPr lang="ru-RU" sz="2400" dirty="0" err="1" smtClean="0"/>
              <a:t>Захоплюючий</a:t>
            </a:r>
            <a:r>
              <a:rPr lang="ru-RU" sz="2400" dirty="0" smtClean="0"/>
              <a:t> сюжет, </a:t>
            </a:r>
            <a:r>
              <a:rPr lang="ru-RU" sz="2400" dirty="0" err="1" smtClean="0"/>
              <a:t>який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приваблює</a:t>
            </a:r>
            <a:r>
              <a:rPr lang="ru-RU" sz="2400" dirty="0" smtClean="0"/>
              <a:t> </a:t>
            </a:r>
            <a:r>
              <a:rPr lang="ru-RU" sz="2400" dirty="0" err="1" smtClean="0"/>
              <a:t>масового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читача</a:t>
            </a:r>
            <a:r>
              <a:rPr lang="ru-RU" sz="2400" dirty="0" smtClean="0"/>
              <a:t>. </a:t>
            </a:r>
            <a:r>
              <a:rPr lang="ru-RU" sz="2400" dirty="0" err="1" smtClean="0"/>
              <a:t>Психологічні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замальовки</a:t>
            </a:r>
            <a:r>
              <a:rPr lang="ru-RU" sz="2400" dirty="0" smtClean="0"/>
              <a:t> </a:t>
            </a:r>
            <a:r>
              <a:rPr lang="ru-RU" sz="2400" dirty="0" err="1" smtClean="0"/>
              <a:t>вдалі</a:t>
            </a:r>
            <a:r>
              <a:rPr lang="ru-RU" sz="2400" dirty="0" smtClean="0"/>
              <a:t>: молодь </a:t>
            </a:r>
            <a:r>
              <a:rPr lang="ru-RU" sz="2400" dirty="0" err="1" smtClean="0"/>
              <a:t>баче</a:t>
            </a:r>
            <a:r>
              <a:rPr lang="ru-RU" sz="2400" dirty="0" smtClean="0"/>
              <a:t> себе, батьки </a:t>
            </a:r>
            <a:r>
              <a:rPr lang="ru-RU" sz="2400" dirty="0" err="1" smtClean="0"/>
              <a:t>бачать</a:t>
            </a:r>
            <a:r>
              <a:rPr lang="ru-RU" sz="2400" dirty="0" smtClean="0"/>
              <a:t> </a:t>
            </a:r>
            <a:r>
              <a:rPr lang="ru-RU" sz="2400" dirty="0" err="1" smtClean="0"/>
              <a:t>своїх</a:t>
            </a:r>
            <a:r>
              <a:rPr lang="ru-RU" sz="2400" dirty="0" smtClean="0"/>
              <a:t> </a:t>
            </a:r>
            <a:r>
              <a:rPr lang="ru-RU" sz="2400" dirty="0" err="1" smtClean="0"/>
              <a:t>дітей</a:t>
            </a:r>
            <a:r>
              <a:rPr lang="ru-RU" sz="2400" dirty="0" smtClean="0"/>
              <a:t>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596" y="285728"/>
            <a:ext cx="36484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Художня цінність роману 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23" descr="20100120103356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3286124"/>
            <a:ext cx="5140560" cy="321843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714348" y="2857496"/>
            <a:ext cx="321471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«Проста» «</a:t>
            </a:r>
            <a:r>
              <a:rPr lang="ru-RU" sz="2400" dirty="0" err="1" smtClean="0"/>
              <a:t>Історія</a:t>
            </a:r>
            <a:r>
              <a:rPr lang="ru-RU" sz="2400" dirty="0" smtClean="0"/>
              <a:t> </a:t>
            </a:r>
            <a:r>
              <a:rPr lang="ru-RU" sz="2400" dirty="0" err="1" smtClean="0"/>
              <a:t>кохання</a:t>
            </a:r>
            <a:r>
              <a:rPr lang="ru-RU" sz="2400" dirty="0" smtClean="0"/>
              <a:t>» — </a:t>
            </a:r>
            <a:r>
              <a:rPr lang="ru-RU" sz="2400" dirty="0" err="1" smtClean="0"/>
              <a:t>це</a:t>
            </a:r>
            <a:r>
              <a:rPr lang="ru-RU" sz="2400" dirty="0" smtClean="0"/>
              <a:t>, </a:t>
            </a:r>
            <a:r>
              <a:rPr lang="ru-RU" sz="2400" dirty="0" err="1" smtClean="0"/>
              <a:t>насамперед</a:t>
            </a:r>
            <a:r>
              <a:rPr lang="ru-RU" sz="2400" dirty="0" smtClean="0"/>
              <a:t>, </a:t>
            </a:r>
            <a:r>
              <a:rPr lang="ru-RU" sz="2400" dirty="0" err="1" smtClean="0"/>
              <a:t>ознака</a:t>
            </a:r>
            <a:r>
              <a:rPr lang="ru-RU" sz="2400" dirty="0" smtClean="0"/>
              <a:t>  </a:t>
            </a:r>
            <a:r>
              <a:rPr lang="ru-RU" sz="2400" dirty="0" err="1" smtClean="0"/>
              <a:t>літературної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ерудицїї</a:t>
            </a:r>
            <a:r>
              <a:rPr lang="ru-RU" sz="2400" dirty="0" smtClean="0"/>
              <a:t> автора, </a:t>
            </a:r>
            <a:r>
              <a:rPr lang="ru-RU" sz="2400" dirty="0" err="1" smtClean="0"/>
              <a:t>гострої</a:t>
            </a:r>
            <a:r>
              <a:rPr lang="ru-RU" sz="2400" dirty="0" smtClean="0"/>
              <a:t> </a:t>
            </a:r>
            <a:r>
              <a:rPr lang="ru-RU" sz="2400" dirty="0" err="1" smtClean="0"/>
              <a:t>життєвої</a:t>
            </a:r>
            <a:r>
              <a:rPr lang="ru-RU" sz="2400" dirty="0" smtClean="0"/>
              <a:t> </a:t>
            </a:r>
            <a:r>
              <a:rPr lang="ru-RU" sz="2400" dirty="0" err="1" smtClean="0"/>
              <a:t>спостережливості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художньої</a:t>
            </a:r>
            <a:r>
              <a:rPr lang="ru-RU" sz="2400" dirty="0" smtClean="0"/>
              <a:t> </a:t>
            </a:r>
            <a:r>
              <a:rPr lang="ru-RU" sz="2400" dirty="0" err="1" smtClean="0"/>
              <a:t>майстерності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229600" cy="285752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	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Чи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згодні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ви</a:t>
            </a:r>
            <a:r>
              <a:rPr lang="ru-RU" sz="2800" b="1" i="1" dirty="0" smtClean="0">
                <a:solidFill>
                  <a:srgbClr val="002060"/>
                </a:solidFill>
              </a:rPr>
              <a:t>,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що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dirty="0" err="1" smtClean="0"/>
              <a:t>кохання</a:t>
            </a:r>
            <a:r>
              <a:rPr lang="ru-RU" sz="2800" dirty="0" smtClean="0"/>
              <a:t> —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мистецтво</a:t>
            </a:r>
            <a:r>
              <a:rPr lang="ru-RU" sz="2800" dirty="0" smtClean="0"/>
              <a:t>, </a:t>
            </a:r>
            <a:r>
              <a:rPr lang="ru-RU" sz="2800" dirty="0" err="1" smtClean="0"/>
              <a:t>це</a:t>
            </a:r>
            <a:r>
              <a:rPr lang="ru-RU" sz="2800" dirty="0" smtClean="0"/>
              <a:t> </a:t>
            </a:r>
            <a:r>
              <a:rPr lang="ru-RU" sz="2800" dirty="0" err="1" smtClean="0"/>
              <a:t>постійна</a:t>
            </a:r>
            <a:r>
              <a:rPr lang="ru-RU" sz="2800" dirty="0" smtClean="0"/>
              <a:t> </a:t>
            </a:r>
            <a:r>
              <a:rPr lang="ru-RU" sz="2800" dirty="0" err="1" smtClean="0"/>
              <a:t>праця</a:t>
            </a:r>
            <a:r>
              <a:rPr lang="ru-RU" sz="2800" dirty="0" smtClean="0"/>
              <a:t> </a:t>
            </a:r>
            <a:r>
              <a:rPr lang="ru-RU" sz="2800" dirty="0" err="1" smtClean="0"/>
              <a:t>душі</a:t>
            </a:r>
            <a:r>
              <a:rPr lang="ru-RU" sz="2800" dirty="0" smtClean="0"/>
              <a:t>? 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Це</a:t>
            </a:r>
            <a:r>
              <a:rPr lang="ru-RU" sz="2800" dirty="0" smtClean="0"/>
              <a:t>, </a:t>
            </a:r>
            <a:r>
              <a:rPr lang="ru-RU" sz="2800" dirty="0" err="1" smtClean="0"/>
              <a:t>зрештою</a:t>
            </a:r>
            <a:r>
              <a:rPr lang="ru-RU" sz="2800" dirty="0" smtClean="0"/>
              <a:t>, </a:t>
            </a:r>
            <a:r>
              <a:rPr lang="ru-RU" sz="2800" dirty="0" err="1" smtClean="0"/>
              <a:t>також</a:t>
            </a:r>
            <a:r>
              <a:rPr lang="ru-RU" sz="2800" dirty="0" smtClean="0"/>
              <a:t> </a:t>
            </a:r>
            <a:r>
              <a:rPr lang="ru-RU" sz="2800" dirty="0" err="1" smtClean="0"/>
              <a:t>страждання</a:t>
            </a:r>
            <a:r>
              <a:rPr lang="ru-RU" sz="2800" dirty="0" smtClean="0"/>
              <a:t>, </a:t>
            </a:r>
            <a:r>
              <a:rPr lang="ru-RU" sz="2800" dirty="0" err="1" smtClean="0"/>
              <a:t>біль</a:t>
            </a:r>
            <a:r>
              <a:rPr lang="ru-RU" sz="2800" dirty="0" smtClean="0"/>
              <a:t>. Але </a:t>
            </a:r>
            <a:r>
              <a:rPr lang="ru-RU" sz="2800" dirty="0" err="1" smtClean="0"/>
              <a:t>людина</a:t>
            </a:r>
            <a:r>
              <a:rPr lang="ru-RU" sz="2800" dirty="0" smtClean="0"/>
              <a:t>, </a:t>
            </a:r>
            <a:r>
              <a:rPr lang="ru-RU" sz="2800" dirty="0" err="1" smtClean="0"/>
              <a:t>намагаючись</a:t>
            </a:r>
            <a:r>
              <a:rPr lang="ru-RU" sz="2800" dirty="0" smtClean="0"/>
              <a:t> </a:t>
            </a:r>
            <a:r>
              <a:rPr lang="ru-RU" sz="2800" dirty="0" err="1" smtClean="0"/>
              <a:t>одержати</a:t>
            </a:r>
            <a:r>
              <a:rPr lang="ru-RU" sz="2800" dirty="0" smtClean="0"/>
              <a:t> </a:t>
            </a:r>
            <a:r>
              <a:rPr lang="ru-RU" sz="2800" dirty="0" err="1" smtClean="0"/>
              <a:t>лише</a:t>
            </a:r>
            <a:r>
              <a:rPr lang="ru-RU" sz="2800" dirty="0" smtClean="0"/>
              <a:t> </a:t>
            </a:r>
            <a:r>
              <a:rPr lang="ru-RU" sz="2800" dirty="0" err="1" smtClean="0"/>
              <a:t>задоволення</a:t>
            </a:r>
            <a:r>
              <a:rPr lang="ru-RU" sz="2800" dirty="0" smtClean="0"/>
              <a:t>, не </a:t>
            </a:r>
            <a:r>
              <a:rPr lang="ru-RU" sz="2800" dirty="0" err="1" smtClean="0"/>
              <a:t>обтяжує</a:t>
            </a:r>
            <a:r>
              <a:rPr lang="ru-RU" sz="2800" dirty="0" smtClean="0"/>
              <a:t> себе </a:t>
            </a:r>
            <a:r>
              <a:rPr lang="ru-RU" sz="2800" dirty="0" err="1" smtClean="0"/>
              <a:t>зобов’язаннями</a:t>
            </a:r>
            <a:r>
              <a:rPr lang="ru-RU" sz="2800" dirty="0" smtClean="0"/>
              <a:t>.</a:t>
            </a:r>
          </a:p>
          <a:p>
            <a:pPr>
              <a:buNone/>
            </a:pPr>
            <a:endParaRPr lang="ru-RU" sz="2800" dirty="0" smtClean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14290"/>
            <a:ext cx="2894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Calibri" pitchFamily="34" charset="0"/>
              </a:rPr>
              <a:t>Проблемне</a:t>
            </a:r>
            <a:r>
              <a:rPr lang="ru-RU" sz="24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latin typeface="Calibri" pitchFamily="34" charset="0"/>
              </a:rPr>
              <a:t>питання</a:t>
            </a:r>
            <a:endParaRPr lang="ru-RU" sz="2400" b="1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6" name="Содержимое 21" descr="7028-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3929066"/>
            <a:ext cx="4500594" cy="25964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	</a:t>
            </a:r>
            <a:r>
              <a:rPr lang="ru-RU" b="1" i="1" dirty="0" err="1" smtClean="0">
                <a:solidFill>
                  <a:srgbClr val="002060"/>
                </a:solidFill>
              </a:rPr>
              <a:t>Що</a:t>
            </a:r>
            <a:r>
              <a:rPr lang="ru-RU" b="1" i="1" dirty="0" smtClean="0">
                <a:solidFill>
                  <a:srgbClr val="002060"/>
                </a:solidFill>
              </a:rPr>
              <a:t> для вас </a:t>
            </a:r>
            <a:r>
              <a:rPr lang="ru-RU" b="1" i="1" dirty="0" err="1" smtClean="0">
                <a:solidFill>
                  <a:srgbClr val="002060"/>
                </a:solidFill>
              </a:rPr>
              <a:t>означає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поняття</a:t>
            </a:r>
            <a:r>
              <a:rPr lang="ru-RU" b="1" i="1" dirty="0" smtClean="0">
                <a:solidFill>
                  <a:srgbClr val="002060"/>
                </a:solidFill>
              </a:rPr>
              <a:t>: </a:t>
            </a:r>
            <a:r>
              <a:rPr lang="ru-RU" dirty="0" smtClean="0"/>
              <a:t>І доки в </a:t>
            </a:r>
            <a:r>
              <a:rPr lang="ru-RU" dirty="0" err="1" smtClean="0"/>
              <a:t>людини</a:t>
            </a:r>
            <a:r>
              <a:rPr lang="ru-RU" dirty="0" smtClean="0"/>
              <a:t> </a:t>
            </a:r>
            <a:r>
              <a:rPr lang="ru-RU" dirty="0" err="1" smtClean="0"/>
              <a:t>живе</a:t>
            </a:r>
            <a:r>
              <a:rPr lang="ru-RU" dirty="0" smtClean="0"/>
              <a:t> </a:t>
            </a:r>
            <a:r>
              <a:rPr lang="ru-RU" dirty="0" err="1" smtClean="0"/>
              <a:t>мрія</a:t>
            </a:r>
            <a:r>
              <a:rPr lang="ru-RU" dirty="0" smtClean="0"/>
              <a:t> про </a:t>
            </a:r>
            <a:r>
              <a:rPr lang="ru-RU" dirty="0" err="1" smtClean="0"/>
              <a:t>благородні</a:t>
            </a:r>
            <a:r>
              <a:rPr lang="ru-RU" dirty="0" smtClean="0"/>
              <a:t> </a:t>
            </a:r>
            <a:r>
              <a:rPr lang="ru-RU" dirty="0" err="1" smtClean="0"/>
              <a:t>вчинки</a:t>
            </a:r>
            <a:r>
              <a:rPr lang="ru-RU" dirty="0" smtClean="0"/>
              <a:t> та </a:t>
            </a:r>
            <a:r>
              <a:rPr lang="ru-RU" dirty="0" err="1" smtClean="0"/>
              <a:t>ідеальну</a:t>
            </a:r>
            <a:r>
              <a:rPr lang="ru-RU" dirty="0" smtClean="0"/>
              <a:t> </a:t>
            </a:r>
            <a:r>
              <a:rPr lang="ru-RU" dirty="0" err="1" smtClean="0"/>
              <a:t>любов</a:t>
            </a:r>
            <a:r>
              <a:rPr lang="ru-RU" dirty="0" smtClean="0"/>
              <a:t>, доки </a:t>
            </a:r>
            <a:r>
              <a:rPr lang="ru-RU" dirty="0" err="1" smtClean="0"/>
              <a:t>жінки</a:t>
            </a:r>
            <a:r>
              <a:rPr lang="ru-RU" dirty="0" smtClean="0"/>
              <a:t> </a:t>
            </a:r>
            <a:r>
              <a:rPr lang="ru-RU" dirty="0" err="1" smtClean="0"/>
              <a:t>шукають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лицарів</a:t>
            </a:r>
            <a:r>
              <a:rPr lang="ru-RU" dirty="0" smtClean="0"/>
              <a:t>, а </a:t>
            </a:r>
            <a:r>
              <a:rPr lang="ru-RU" dirty="0" err="1" smtClean="0"/>
              <a:t>чоловіки</a:t>
            </a:r>
            <a:r>
              <a:rPr lang="ru-RU" dirty="0" smtClean="0"/>
              <a:t> – даму </a:t>
            </a:r>
            <a:r>
              <a:rPr lang="ru-RU" dirty="0" err="1" smtClean="0"/>
              <a:t>свого</a:t>
            </a:r>
            <a:r>
              <a:rPr lang="ru-RU" dirty="0" smtClean="0"/>
              <a:t> </a:t>
            </a:r>
            <a:r>
              <a:rPr lang="ru-RU" dirty="0" err="1" smtClean="0"/>
              <a:t>серця</a:t>
            </a:r>
            <a:r>
              <a:rPr lang="ru-RU" dirty="0" smtClean="0"/>
              <a:t>, </a:t>
            </a:r>
            <a:r>
              <a:rPr lang="ru-RU" dirty="0" err="1" smtClean="0"/>
              <a:t>людство</a:t>
            </a:r>
            <a:r>
              <a:rPr lang="ru-RU" dirty="0" smtClean="0"/>
              <a:t> не </a:t>
            </a:r>
            <a:r>
              <a:rPr lang="ru-RU" dirty="0" err="1" smtClean="0"/>
              <a:t>здеградує</a:t>
            </a:r>
            <a:r>
              <a:rPr lang="ru-RU" dirty="0" smtClean="0"/>
              <a:t>,  </a:t>
            </a:r>
            <a:r>
              <a:rPr lang="ru-RU" dirty="0" err="1" smtClean="0"/>
              <a:t>бо</a:t>
            </a:r>
            <a:r>
              <a:rPr lang="ru-RU" dirty="0" smtClean="0"/>
              <a:t> туга за </a:t>
            </a:r>
            <a:r>
              <a:rPr lang="ru-RU" dirty="0" err="1" smtClean="0"/>
              <a:t>ідеалом</a:t>
            </a:r>
            <a:r>
              <a:rPr lang="ru-RU" dirty="0" smtClean="0"/>
              <a:t> </a:t>
            </a:r>
            <a:r>
              <a:rPr lang="ru-RU" dirty="0" err="1" smtClean="0"/>
              <a:t>підносить</a:t>
            </a:r>
            <a:r>
              <a:rPr lang="ru-RU" dirty="0" smtClean="0"/>
              <a:t> нас над </a:t>
            </a:r>
            <a:r>
              <a:rPr lang="ru-RU" dirty="0" err="1" smtClean="0"/>
              <a:t>світом</a:t>
            </a:r>
            <a:r>
              <a:rPr lang="ru-RU" dirty="0" smtClean="0"/>
              <a:t> </a:t>
            </a:r>
            <a:r>
              <a:rPr lang="ru-RU" dirty="0" err="1" smtClean="0"/>
              <a:t>інстинктів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	</a:t>
            </a:r>
            <a:r>
              <a:rPr lang="ru-RU" b="1" i="1" dirty="0" smtClean="0">
                <a:solidFill>
                  <a:srgbClr val="002060"/>
                </a:solidFill>
              </a:rPr>
              <a:t>Як </a:t>
            </a:r>
            <a:r>
              <a:rPr lang="ru-RU" b="1" i="1" dirty="0" err="1" smtClean="0">
                <a:solidFill>
                  <a:srgbClr val="002060"/>
                </a:solidFill>
              </a:rPr>
              <a:t>ви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розумієте</a:t>
            </a:r>
            <a:r>
              <a:rPr lang="ru-RU" b="1" i="1" dirty="0" smtClean="0">
                <a:solidFill>
                  <a:srgbClr val="002060"/>
                </a:solidFill>
              </a:rPr>
              <a:t> слова </a:t>
            </a:r>
            <a:r>
              <a:rPr lang="uk-UA" dirty="0" err="1" smtClean="0"/>
              <a:t>Еріка</a:t>
            </a:r>
            <a:r>
              <a:rPr lang="uk-UA" dirty="0" smtClean="0"/>
              <a:t> </a:t>
            </a:r>
            <a:r>
              <a:rPr lang="uk-UA" dirty="0" err="1" smtClean="0"/>
              <a:t>Сігела</a:t>
            </a:r>
            <a:r>
              <a:rPr lang="uk-UA" dirty="0" smtClean="0"/>
              <a:t> </a:t>
            </a:r>
            <a:r>
              <a:rPr lang="ru-RU" b="1" dirty="0" smtClean="0"/>
              <a:t>«</a:t>
            </a:r>
            <a:r>
              <a:rPr lang="ru-RU" b="1" dirty="0" err="1" smtClean="0"/>
              <a:t>Кохання</a:t>
            </a:r>
            <a:r>
              <a:rPr lang="ru-RU" b="1" dirty="0" smtClean="0"/>
              <a:t> – </a:t>
            </a:r>
            <a:r>
              <a:rPr lang="ru-RU" b="1" dirty="0" err="1" smtClean="0"/>
              <a:t>це</a:t>
            </a:r>
            <a:r>
              <a:rPr lang="ru-RU" b="1" dirty="0" smtClean="0"/>
              <a:t> коли не треба </a:t>
            </a:r>
            <a:r>
              <a:rPr lang="ru-RU" b="1" dirty="0" err="1" smtClean="0"/>
              <a:t>казати</a:t>
            </a:r>
            <a:r>
              <a:rPr lang="ru-RU" b="1" dirty="0" smtClean="0"/>
              <a:t> «</a:t>
            </a:r>
            <a:r>
              <a:rPr lang="ru-RU" b="1" dirty="0" err="1" smtClean="0"/>
              <a:t>пробач</a:t>
            </a:r>
            <a:r>
              <a:rPr lang="ru-RU" b="1" dirty="0" smtClean="0"/>
              <a:t>»</a:t>
            </a:r>
            <a:r>
              <a:rPr lang="ru-RU" dirty="0" smtClean="0"/>
              <a:t> </a:t>
            </a:r>
            <a:r>
              <a:rPr lang="ru-RU" sz="2800" b="1" dirty="0" smtClean="0"/>
              <a:t>(цитата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«</a:t>
            </a:r>
            <a:r>
              <a:rPr lang="ru-RU" sz="2800" b="1" dirty="0" err="1" smtClean="0"/>
              <a:t>Історії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кохання</a:t>
            </a:r>
            <a:r>
              <a:rPr lang="ru-RU" sz="2800" b="1" dirty="0" smtClean="0"/>
              <a:t>»).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14290"/>
            <a:ext cx="2680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Бліцопитування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lnSpcReduction="10000"/>
          </a:bodyPr>
          <a:lstStyle/>
          <a:p>
            <a:pPr marL="609600" indent="-60960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Завдання 1</a:t>
            </a:r>
          </a:p>
          <a:p>
            <a:pPr marL="609600" indent="-609600">
              <a:buNone/>
            </a:pPr>
            <a:r>
              <a:rPr lang="uk-UA" b="1" dirty="0" smtClean="0"/>
              <a:t>Скласти асоціативний кущ за біографією </a:t>
            </a:r>
          </a:p>
          <a:p>
            <a:pPr marL="609600" indent="-609600">
              <a:buNone/>
            </a:pPr>
            <a:r>
              <a:rPr lang="ru-RU" dirty="0" err="1" smtClean="0"/>
              <a:t>письменник</a:t>
            </a:r>
            <a:r>
              <a:rPr lang="ru-RU" dirty="0" smtClean="0"/>
              <a:t>      сценарист      </a:t>
            </a:r>
            <a:r>
              <a:rPr lang="ru-RU" dirty="0" err="1" smtClean="0"/>
              <a:t>Бруклін</a:t>
            </a:r>
            <a:r>
              <a:rPr lang="ru-RU" dirty="0" smtClean="0"/>
              <a:t>  </a:t>
            </a:r>
          </a:p>
          <a:p>
            <a:pPr marL="609600" indent="-609600">
              <a:buNone/>
            </a:pPr>
            <a:r>
              <a:rPr lang="ru-RU" dirty="0" smtClean="0"/>
              <a:t>Нью-Йорк      </a:t>
            </a:r>
            <a:r>
              <a:rPr lang="uk-UA" dirty="0" smtClean="0"/>
              <a:t>роман     фільм     ХХ ст.       США</a:t>
            </a:r>
            <a:r>
              <a:rPr lang="uk-UA" b="1" dirty="0" smtClean="0">
                <a:solidFill>
                  <a:schemeClr val="hlink"/>
                </a:solidFill>
              </a:rPr>
              <a:t> </a:t>
            </a:r>
          </a:p>
          <a:p>
            <a:pPr marL="609600" indent="-609600">
              <a:buNone/>
            </a:pPr>
            <a:endParaRPr lang="uk-UA" b="1" dirty="0" smtClean="0"/>
          </a:p>
          <a:p>
            <a:pPr marL="609600" indent="-60960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Завдання 2</a:t>
            </a:r>
          </a:p>
          <a:p>
            <a:pPr marL="609600" indent="-609600">
              <a:buNone/>
            </a:pPr>
            <a:r>
              <a:rPr lang="uk-UA" b="1" dirty="0" smtClean="0"/>
              <a:t>Скласти </a:t>
            </a:r>
            <a:r>
              <a:rPr lang="uk-UA" b="1" dirty="0" err="1" smtClean="0"/>
              <a:t>сенкан</a:t>
            </a:r>
            <a:endParaRPr lang="uk-UA" b="1" dirty="0" smtClean="0"/>
          </a:p>
          <a:p>
            <a:pPr marL="609600" indent="-609600">
              <a:buNone/>
            </a:pPr>
            <a:r>
              <a:rPr lang="uk-UA" dirty="0" smtClean="0"/>
              <a:t>Відомий, талановитий, розумний </a:t>
            </a:r>
            <a:endParaRPr lang="ru-RU" dirty="0" smtClean="0"/>
          </a:p>
          <a:p>
            <a:pPr marL="609600" indent="-609600">
              <a:buNone/>
            </a:pPr>
            <a:r>
              <a:rPr lang="uk-UA" dirty="0" smtClean="0"/>
              <a:t>Вчиться, пише, прагне справедливості</a:t>
            </a:r>
            <a:endParaRPr lang="ru-RU" dirty="0" smtClean="0"/>
          </a:p>
          <a:p>
            <a:pPr marL="609600" indent="-609600">
              <a:buNone/>
            </a:pPr>
            <a:r>
              <a:rPr lang="uk-UA" dirty="0" smtClean="0"/>
              <a:t>Не лицемірив</a:t>
            </a:r>
            <a:r>
              <a:rPr lang="ru-RU" dirty="0" smtClean="0"/>
              <a:t>, </a:t>
            </a:r>
            <a:r>
              <a:rPr lang="ru-RU" dirty="0" err="1" smtClean="0"/>
              <a:t>поважав</a:t>
            </a:r>
            <a:r>
              <a:rPr lang="ru-RU" dirty="0" smtClean="0"/>
              <a:t> людей.</a:t>
            </a:r>
            <a:endParaRPr lang="uk-UA" dirty="0" smtClean="0"/>
          </a:p>
          <a:p>
            <a:pPr marL="609600" indent="-609600">
              <a:buNone/>
            </a:pP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966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7072330" y="1500174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>
            <a:off x="5072066" y="1500174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>
            <a:off x="2786050" y="1500174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7000892" y="2000240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триховая стрелка вправо 8"/>
          <p:cNvSpPr/>
          <p:nvPr/>
        </p:nvSpPr>
        <p:spPr>
          <a:xfrm>
            <a:off x="5500694" y="2071678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Штриховая стрелка вправо 9"/>
          <p:cNvSpPr/>
          <p:nvPr/>
        </p:nvSpPr>
        <p:spPr>
          <a:xfrm>
            <a:off x="4000496" y="2071678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2357422" y="2071678"/>
            <a:ext cx="357190" cy="357190"/>
          </a:xfrm>
          <a:prstGeom prst="stripedRightArrow">
            <a:avLst/>
          </a:prstGeom>
          <a:solidFill>
            <a:srgbClr val="C0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415</Words>
  <Application>Microsoft Office PowerPoint</Application>
  <PresentationFormat>Экран (4:3)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Ерих вольф сигел </dc:title>
  <dc:creator>Admin</dc:creator>
  <cp:lastModifiedBy>filip</cp:lastModifiedBy>
  <cp:revision>115</cp:revision>
  <dcterms:created xsi:type="dcterms:W3CDTF">2017-01-12T15:59:33Z</dcterms:created>
  <dcterms:modified xsi:type="dcterms:W3CDTF">2017-02-07T15:02:45Z</dcterms:modified>
</cp:coreProperties>
</file>