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7" r:id="rId2"/>
    <p:sldId id="276" r:id="rId3"/>
    <p:sldId id="259" r:id="rId4"/>
    <p:sldId id="265" r:id="rId5"/>
    <p:sldId id="260" r:id="rId6"/>
    <p:sldId id="257" r:id="rId7"/>
    <p:sldId id="261" r:id="rId8"/>
    <p:sldId id="277" r:id="rId9"/>
    <p:sldId id="278" r:id="rId10"/>
    <p:sldId id="279" r:id="rId11"/>
    <p:sldId id="280" r:id="rId12"/>
    <p:sldId id="281" r:id="rId13"/>
    <p:sldId id="282" r:id="rId14"/>
    <p:sldId id="286" r:id="rId15"/>
    <p:sldId id="284" r:id="rId16"/>
    <p:sldId id="28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92846-3546-4991-9C60-06A1059FDB3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31114-7DFC-4E5F-868A-04E81F06F6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731114-7DFC-4E5F-868A-04E81F06F6F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04894-7683-458B-89CF-3AB7D5F682C6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498A8-B75E-4A65-A732-D2B4ACC649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29256" y="4000504"/>
            <a:ext cx="35718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100010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15" descr="915321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572264" y="3571876"/>
            <a:ext cx="2357454" cy="2986097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 Городничий  —  </a:t>
            </a:r>
            <a:r>
              <a:rPr lang="ru-RU" dirty="0" err="1" smtClean="0"/>
              <a:t>благодійник</a:t>
            </a:r>
            <a:endParaRPr lang="ru-RU" dirty="0" smtClean="0"/>
          </a:p>
          <a:p>
            <a:r>
              <a:rPr lang="ru-RU" dirty="0" smtClean="0"/>
              <a:t> Земляника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— аристократ </a:t>
            </a:r>
          </a:p>
          <a:p>
            <a:r>
              <a:rPr lang="ru-RU" dirty="0" err="1" smtClean="0"/>
              <a:t>Ляпкін-Тяпкін</a:t>
            </a:r>
            <a:r>
              <a:rPr lang="ru-RU" dirty="0" smtClean="0"/>
              <a:t> — </a:t>
            </a:r>
            <a:r>
              <a:rPr lang="ru-RU" dirty="0" err="1" smtClean="0"/>
              <a:t>людина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 </a:t>
            </a:r>
            <a:r>
              <a:rPr lang="ru-RU" dirty="0" err="1" smtClean="0"/>
              <a:t>глибоким</a:t>
            </a:r>
            <a:r>
              <a:rPr lang="ru-RU" dirty="0" smtClean="0"/>
              <a:t> </a:t>
            </a:r>
            <a:r>
              <a:rPr lang="ru-RU" dirty="0" err="1" smtClean="0"/>
              <a:t>розумом</a:t>
            </a:r>
            <a:r>
              <a:rPr lang="ru-RU" dirty="0" smtClean="0"/>
              <a:t> </a:t>
            </a:r>
          </a:p>
          <a:p>
            <a:r>
              <a:rPr lang="ru-RU" dirty="0" smtClean="0"/>
              <a:t>Хлопов — </a:t>
            </a:r>
            <a:r>
              <a:rPr lang="ru-RU" dirty="0" err="1" smtClean="0"/>
              <a:t>смиренний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вважає</a:t>
            </a:r>
            <a:r>
              <a:rPr lang="ru-RU" dirty="0" smtClean="0"/>
              <a:t> себе </a:t>
            </a:r>
            <a:r>
              <a:rPr lang="ru-RU" dirty="0" err="1" smtClean="0"/>
              <a:t>якобінцем</a:t>
            </a:r>
            <a:r>
              <a:rPr lang="ru-RU" dirty="0" smtClean="0"/>
              <a:t> </a:t>
            </a:r>
          </a:p>
          <a:p>
            <a:r>
              <a:rPr lang="ru-RU" dirty="0" err="1" smtClean="0"/>
              <a:t>Шпекін</a:t>
            </a:r>
            <a:r>
              <a:rPr lang="ru-RU" dirty="0" smtClean="0"/>
              <a:t> — любитель </a:t>
            </a:r>
            <a:r>
              <a:rPr lang="ru-RU" dirty="0" err="1" smtClean="0"/>
              <a:t>усіляких</a:t>
            </a:r>
            <a:r>
              <a:rPr lang="ru-RU" dirty="0" smtClean="0"/>
              <a:t> новин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Добчинський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 </a:t>
            </a:r>
            <a:r>
              <a:rPr lang="ru-RU" dirty="0" err="1" smtClean="0"/>
              <a:t>Бобчинський</a:t>
            </a:r>
            <a:r>
              <a:rPr lang="ru-RU" dirty="0" smtClean="0"/>
              <a:t> — </a:t>
            </a:r>
            <a:r>
              <a:rPr lang="ru-RU" dirty="0" err="1" smtClean="0"/>
              <a:t>міські</a:t>
            </a:r>
            <a:r>
              <a:rPr lang="ru-RU" dirty="0" smtClean="0"/>
              <a:t> </a:t>
            </a:r>
            <a:r>
              <a:rPr lang="ru-RU" dirty="0" err="1" smtClean="0"/>
              <a:t>поміщики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85728"/>
            <a:ext cx="58070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Творче завдання</a:t>
            </a:r>
          </a:p>
          <a:p>
            <a:r>
              <a:rPr lang="uk-UA" sz="2400" b="1" dirty="0" smtClean="0">
                <a:solidFill>
                  <a:srgbClr val="C00000"/>
                </a:solidFill>
              </a:rPr>
              <a:t>Дайте влучну характеристику чиновників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Як </a:t>
            </a:r>
            <a:r>
              <a:rPr lang="ru-RU" dirty="0" err="1" smtClean="0"/>
              <a:t>розкрилася</a:t>
            </a:r>
            <a:r>
              <a:rPr lang="ru-RU" dirty="0" smtClean="0"/>
              <a:t> </a:t>
            </a:r>
            <a:r>
              <a:rPr lang="ru-RU" dirty="0" err="1" smtClean="0"/>
              <a:t>таємниця</a:t>
            </a:r>
            <a:r>
              <a:rPr lang="ru-RU" dirty="0" smtClean="0"/>
              <a:t> </a:t>
            </a:r>
            <a:r>
              <a:rPr lang="ru-RU" dirty="0" err="1" smtClean="0"/>
              <a:t>Хлєстакова</a:t>
            </a:r>
            <a:r>
              <a:rPr lang="ru-RU" dirty="0" smtClean="0"/>
              <a:t>? 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Якою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реакція</a:t>
            </a:r>
            <a:r>
              <a:rPr lang="ru-RU" dirty="0" smtClean="0"/>
              <a:t> </a:t>
            </a:r>
            <a:r>
              <a:rPr lang="ru-RU" dirty="0" err="1" smtClean="0"/>
              <a:t>чиновників</a:t>
            </a:r>
            <a:r>
              <a:rPr lang="ru-RU" dirty="0" smtClean="0"/>
              <a:t>? 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Кого   </a:t>
            </a:r>
            <a:r>
              <a:rPr lang="ru-RU" dirty="0" err="1" smtClean="0"/>
              <a:t>звинуватили</a:t>
            </a:r>
            <a:r>
              <a:rPr lang="ru-RU" dirty="0" smtClean="0"/>
              <a:t>  у  </a:t>
            </a:r>
            <a:r>
              <a:rPr lang="ru-RU" dirty="0" err="1" smtClean="0"/>
              <a:t>всьому</a:t>
            </a:r>
            <a:r>
              <a:rPr lang="ru-RU" dirty="0" smtClean="0"/>
              <a:t>,  </a:t>
            </a:r>
            <a:r>
              <a:rPr lang="ru-RU" dirty="0" err="1" smtClean="0"/>
              <a:t>що</a:t>
            </a:r>
            <a:r>
              <a:rPr lang="ru-RU" dirty="0" smtClean="0"/>
              <a:t>  </a:t>
            </a:r>
            <a:r>
              <a:rPr lang="ru-RU" dirty="0" err="1" smtClean="0"/>
              <a:t>сталося</a:t>
            </a:r>
            <a:r>
              <a:rPr lang="ru-RU" dirty="0" smtClean="0"/>
              <a:t>? 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фінал</a:t>
            </a:r>
            <a:r>
              <a:rPr lang="ru-RU" dirty="0" smtClean="0"/>
              <a:t> </a:t>
            </a:r>
            <a:r>
              <a:rPr lang="ru-RU" dirty="0" err="1" smtClean="0"/>
              <a:t>п’єси</a:t>
            </a:r>
            <a:r>
              <a:rPr lang="ru-RU" dirty="0" smtClean="0"/>
              <a:t>? </a:t>
            </a:r>
          </a:p>
          <a:p>
            <a:pPr marL="514350" indent="-514350">
              <a:buAutoNum type="arabicPeriod"/>
            </a:pPr>
            <a:r>
              <a:rPr lang="ru-RU" dirty="0" smtClean="0"/>
              <a:t>Яка роль </a:t>
            </a:r>
            <a:r>
              <a:rPr lang="ru-RU" dirty="0" err="1" smtClean="0"/>
              <a:t>німої</a:t>
            </a:r>
            <a:r>
              <a:rPr lang="ru-RU" dirty="0" smtClean="0"/>
              <a:t> </a:t>
            </a:r>
            <a:r>
              <a:rPr lang="ru-RU" dirty="0" err="1" smtClean="0"/>
              <a:t>сцени</a:t>
            </a:r>
            <a:r>
              <a:rPr lang="ru-RU" dirty="0" smtClean="0"/>
              <a:t>?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Хто</a:t>
            </a:r>
            <a:r>
              <a:rPr lang="ru-RU" dirty="0" smtClean="0"/>
              <a:t>  </a:t>
            </a:r>
            <a:r>
              <a:rPr lang="ru-RU" dirty="0" err="1" smtClean="0"/>
              <a:t>приніс</a:t>
            </a:r>
            <a:r>
              <a:rPr lang="ru-RU" dirty="0" smtClean="0"/>
              <a:t>  </a:t>
            </a:r>
            <a:r>
              <a:rPr lang="ru-RU" dirty="0" err="1" smtClean="0"/>
              <a:t>звістку</a:t>
            </a:r>
            <a:r>
              <a:rPr lang="ru-RU" dirty="0" smtClean="0"/>
              <a:t>  про  те,  </a:t>
            </a:r>
            <a:r>
              <a:rPr lang="ru-RU" dirty="0" err="1" smtClean="0"/>
              <a:t>що</a:t>
            </a:r>
            <a:r>
              <a:rPr lang="ru-RU" dirty="0" smtClean="0"/>
              <a:t>  </a:t>
            </a:r>
            <a:r>
              <a:rPr lang="ru-RU" dirty="0" err="1" smtClean="0"/>
              <a:t>ревізор</a:t>
            </a:r>
            <a:r>
              <a:rPr lang="ru-RU" dirty="0" smtClean="0"/>
              <a:t>  уже  </a:t>
            </a:r>
            <a:r>
              <a:rPr lang="ru-RU" dirty="0" err="1" smtClean="0"/>
              <a:t>приїхав</a:t>
            </a:r>
            <a:r>
              <a:rPr lang="ru-RU" dirty="0" smtClean="0"/>
              <a:t>?  </a:t>
            </a:r>
          </a:p>
          <a:p>
            <a:pPr marL="514350" indent="-514350">
              <a:buAutoNum type="arabicPeriod"/>
            </a:pPr>
            <a:r>
              <a:rPr lang="ru-RU" dirty="0" smtClean="0"/>
              <a:t>Яке </a:t>
            </a:r>
            <a:r>
              <a:rPr lang="ru-RU" dirty="0" err="1" smtClean="0"/>
              <a:t>враження</a:t>
            </a:r>
            <a:r>
              <a:rPr lang="ru-RU" dirty="0" smtClean="0"/>
              <a:t> справив </a:t>
            </a:r>
            <a:r>
              <a:rPr lang="ru-RU" dirty="0" err="1" smtClean="0"/>
              <a:t>Хлєстаков</a:t>
            </a:r>
            <a:r>
              <a:rPr lang="ru-RU" dirty="0" smtClean="0"/>
              <a:t> на </a:t>
            </a:r>
            <a:r>
              <a:rPr lang="ru-RU" dirty="0" err="1" smtClean="0"/>
              <a:t>оточуючих</a:t>
            </a:r>
            <a:r>
              <a:rPr lang="ru-RU" dirty="0" smtClean="0"/>
              <a:t>? </a:t>
            </a:r>
          </a:p>
          <a:p>
            <a:pPr marL="514350" indent="-514350">
              <a:buAutoNum type="arabicPeriod"/>
            </a:pPr>
            <a:r>
              <a:rPr lang="ru-RU" dirty="0" smtClean="0"/>
              <a:t>Як  </a:t>
            </a:r>
            <a:r>
              <a:rPr lang="ru-RU" dirty="0" err="1" smtClean="0"/>
              <a:t>поводилися</a:t>
            </a:r>
            <a:r>
              <a:rPr lang="ru-RU" dirty="0" smtClean="0"/>
              <a:t>  чиновники?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85728"/>
            <a:ext cx="25256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Бесіда за змістом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 err="1" smtClean="0"/>
              <a:t>Поштмейстер</a:t>
            </a:r>
            <a:r>
              <a:rPr lang="ru-RU" dirty="0" smtClean="0"/>
              <a:t> прочитав лист </a:t>
            </a:r>
            <a:r>
              <a:rPr lang="ru-RU" dirty="0" err="1" smtClean="0"/>
              <a:t>Хлєстакова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Вони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вкрай</a:t>
            </a:r>
            <a:r>
              <a:rPr lang="ru-RU" dirty="0" smtClean="0"/>
              <a:t> </a:t>
            </a:r>
            <a:r>
              <a:rPr lang="ru-RU" dirty="0" err="1" smtClean="0"/>
              <a:t>здивовані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 </a:t>
            </a:r>
            <a:r>
              <a:rPr lang="ru-RU" dirty="0" err="1" smtClean="0"/>
              <a:t>ображені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smtClean="0"/>
              <a:t> </a:t>
            </a:r>
            <a:r>
              <a:rPr lang="ru-RU" dirty="0" err="1" smtClean="0"/>
              <a:t>Добчинського</a:t>
            </a:r>
            <a:r>
              <a:rPr lang="ru-RU" dirty="0" smtClean="0"/>
              <a:t>  </a:t>
            </a:r>
            <a:r>
              <a:rPr lang="ru-RU" dirty="0" err="1" smtClean="0"/>
              <a:t>і</a:t>
            </a:r>
            <a:r>
              <a:rPr lang="ru-RU" dirty="0" smtClean="0"/>
              <a:t>   </a:t>
            </a:r>
            <a:r>
              <a:rPr lang="ru-RU" dirty="0" err="1" smtClean="0"/>
              <a:t>Бобчинського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Приїхав</a:t>
            </a:r>
            <a:r>
              <a:rPr lang="ru-RU" dirty="0" smtClean="0"/>
              <a:t> </a:t>
            </a:r>
            <a:r>
              <a:rPr lang="ru-RU" dirty="0" err="1" smtClean="0"/>
              <a:t>справжній</a:t>
            </a:r>
            <a:r>
              <a:rPr lang="ru-RU" dirty="0" smtClean="0"/>
              <a:t> </a:t>
            </a:r>
            <a:r>
              <a:rPr lang="ru-RU" dirty="0" err="1" smtClean="0"/>
              <a:t>ревізор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Посилення</a:t>
            </a:r>
            <a:r>
              <a:rPr lang="ru-RU" dirty="0" smtClean="0"/>
              <a:t> </a:t>
            </a:r>
            <a:r>
              <a:rPr lang="ru-RU" dirty="0" err="1" smtClean="0"/>
              <a:t>ефекту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Добчинський</a:t>
            </a:r>
            <a:r>
              <a:rPr lang="ru-RU" dirty="0" smtClean="0"/>
              <a:t>  та  </a:t>
            </a:r>
            <a:r>
              <a:rPr lang="ru-RU" dirty="0" err="1" smtClean="0"/>
              <a:t>Бобчинський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Усі</a:t>
            </a:r>
            <a:r>
              <a:rPr lang="ru-RU" dirty="0" smtClean="0"/>
              <a:t> </a:t>
            </a:r>
            <a:r>
              <a:rPr lang="ru-RU" dirty="0" err="1" smtClean="0"/>
              <a:t>злякалися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Намагалися</a:t>
            </a:r>
            <a:r>
              <a:rPr lang="ru-RU" dirty="0" smtClean="0"/>
              <a:t>  </a:t>
            </a:r>
            <a:r>
              <a:rPr lang="ru-RU" dirty="0" err="1" smtClean="0"/>
              <a:t>йому</a:t>
            </a:r>
            <a:r>
              <a:rPr lang="ru-RU" dirty="0" smtClean="0"/>
              <a:t>  </a:t>
            </a:r>
            <a:r>
              <a:rPr lang="ru-RU" dirty="0" err="1" smtClean="0"/>
              <a:t>усіляко</a:t>
            </a:r>
            <a:r>
              <a:rPr lang="ru-RU" dirty="0" smtClean="0"/>
              <a:t>  </a:t>
            </a:r>
          </a:p>
          <a:p>
            <a:pPr marL="514350" indent="-514350">
              <a:buNone/>
            </a:pPr>
            <a:r>
              <a:rPr lang="ru-RU" dirty="0" smtClean="0"/>
              <a:t>	</a:t>
            </a:r>
            <a:r>
              <a:rPr lang="ru-RU" dirty="0" err="1" smtClean="0"/>
              <a:t>прислужитися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Перевір себе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7a380d38385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8234" y="4143380"/>
            <a:ext cx="3316216" cy="24907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85794"/>
            <a:ext cx="8429684" cy="54292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1. Яке </a:t>
            </a:r>
            <a:r>
              <a:rPr lang="ru-RU" dirty="0" err="1" smtClean="0"/>
              <a:t>прислів'я</a:t>
            </a:r>
            <a:r>
              <a:rPr lang="ru-RU" dirty="0" smtClean="0"/>
              <a:t> Гоголь взяв </a:t>
            </a:r>
            <a:r>
              <a:rPr lang="ru-RU" dirty="0" err="1" smtClean="0"/>
              <a:t>епіграфом</a:t>
            </a:r>
            <a:r>
              <a:rPr lang="ru-RU" dirty="0" smtClean="0"/>
              <a:t> до </a:t>
            </a:r>
            <a:r>
              <a:rPr lang="ru-RU" dirty="0" err="1" smtClean="0"/>
              <a:t>комедії</a:t>
            </a:r>
            <a:r>
              <a:rPr lang="ru-RU" dirty="0" smtClean="0"/>
              <a:t> «</a:t>
            </a:r>
            <a:r>
              <a:rPr lang="ru-RU" dirty="0" err="1" smtClean="0"/>
              <a:t>Ревізор</a:t>
            </a:r>
            <a:r>
              <a:rPr lang="ru-RU" dirty="0" smtClean="0"/>
              <a:t>»?</a:t>
            </a:r>
          </a:p>
          <a:p>
            <a:pPr>
              <a:buNone/>
            </a:pPr>
            <a:r>
              <a:rPr lang="ru-RU" dirty="0" smtClean="0"/>
              <a:t>а) в </a:t>
            </a:r>
            <a:r>
              <a:rPr lang="ru-RU" dirty="0" err="1" smtClean="0"/>
              <a:t>будь-якого</a:t>
            </a:r>
            <a:r>
              <a:rPr lang="ru-RU" dirty="0" smtClean="0"/>
              <a:t> </a:t>
            </a:r>
            <a:r>
              <a:rPr lang="ru-RU" dirty="0" err="1" smtClean="0"/>
              <a:t>мудреця</a:t>
            </a:r>
            <a:r>
              <a:rPr lang="ru-RU" dirty="0" smtClean="0"/>
              <a:t> </a:t>
            </a:r>
            <a:r>
              <a:rPr lang="ru-RU" dirty="0" err="1" smtClean="0"/>
              <a:t>досить</a:t>
            </a:r>
            <a:r>
              <a:rPr lang="ru-RU" dirty="0" smtClean="0"/>
              <a:t> </a:t>
            </a:r>
            <a:r>
              <a:rPr lang="ru-RU" dirty="0" err="1" smtClean="0"/>
              <a:t>простоти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б) на </a:t>
            </a:r>
            <a:r>
              <a:rPr lang="ru-RU" dirty="0" err="1" smtClean="0"/>
              <a:t>дзеркало</a:t>
            </a:r>
            <a:r>
              <a:rPr lang="ru-RU" dirty="0" smtClean="0"/>
              <a:t> нема </a:t>
            </a:r>
            <a:r>
              <a:rPr lang="ru-RU" dirty="0" err="1" smtClean="0"/>
              <a:t>чого</a:t>
            </a:r>
            <a:r>
              <a:rPr lang="ru-RU" dirty="0" smtClean="0"/>
              <a:t> </a:t>
            </a:r>
            <a:r>
              <a:rPr lang="ru-RU" dirty="0" err="1" smtClean="0"/>
              <a:t>нарікати</a:t>
            </a:r>
            <a:r>
              <a:rPr lang="ru-RU" dirty="0" smtClean="0"/>
              <a:t>, коли рилом не </a:t>
            </a:r>
            <a:r>
              <a:rPr lang="ru-RU" dirty="0" err="1" smtClean="0"/>
              <a:t>вийшов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в) не в </a:t>
            </a:r>
            <a:r>
              <a:rPr lang="ru-RU" dirty="0" err="1" smtClean="0"/>
              <a:t>своєї</a:t>
            </a:r>
            <a:r>
              <a:rPr lang="ru-RU" dirty="0" smtClean="0"/>
              <a:t> сани не </a:t>
            </a:r>
            <a:r>
              <a:rPr lang="ru-RU" dirty="0" err="1" smtClean="0"/>
              <a:t>сідай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 err="1" smtClean="0"/>
              <a:t>Основна</a:t>
            </a:r>
            <a:r>
              <a:rPr lang="ru-RU" dirty="0" smtClean="0"/>
              <a:t> риса характеру Хлестакова?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err="1" smtClean="0"/>
              <a:t>легкодумство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б) </a:t>
            </a:r>
            <a:r>
              <a:rPr lang="ru-RU" dirty="0" err="1" smtClean="0"/>
              <a:t>хитрість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в) </a:t>
            </a:r>
            <a:r>
              <a:rPr lang="ru-RU" dirty="0" err="1" smtClean="0"/>
              <a:t>боягузтво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 </a:t>
            </a:r>
            <a:r>
              <a:rPr lang="ru-RU" dirty="0" err="1" smtClean="0"/>
              <a:t>Що</a:t>
            </a:r>
            <a:r>
              <a:rPr lang="ru-RU" dirty="0" smtClean="0"/>
              <a:t> на думку </a:t>
            </a:r>
            <a:r>
              <a:rPr lang="ru-RU" dirty="0" err="1" smtClean="0"/>
              <a:t>Городничого</a:t>
            </a:r>
            <a:r>
              <a:rPr lang="ru-RU" dirty="0" smtClean="0"/>
              <a:t>  </a:t>
            </a:r>
            <a:r>
              <a:rPr lang="ru-RU" dirty="0" err="1" smtClean="0"/>
              <a:t>найбільш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err="1" smtClean="0"/>
              <a:t>вплине</a:t>
            </a:r>
            <a:r>
              <a:rPr lang="ru-RU" dirty="0" smtClean="0"/>
              <a:t> на </a:t>
            </a:r>
            <a:r>
              <a:rPr lang="ru-RU" dirty="0" err="1" smtClean="0"/>
              <a:t>ревізора</a:t>
            </a:r>
            <a:r>
              <a:rPr lang="ru-RU" dirty="0" smtClean="0"/>
              <a:t> ?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err="1" smtClean="0"/>
              <a:t>лестощі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б) хабар.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57166"/>
            <a:ext cx="710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Тест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13" descr="xles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566" y="2571744"/>
            <a:ext cx="2588989" cy="39862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11" descr="revizor132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8170" y="2500306"/>
            <a:ext cx="2146508" cy="40719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5054617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1. Яке </a:t>
            </a:r>
            <a:r>
              <a:rPr lang="ru-RU" dirty="0" err="1" smtClean="0"/>
              <a:t>прислів'я</a:t>
            </a:r>
            <a:r>
              <a:rPr lang="ru-RU" dirty="0" smtClean="0"/>
              <a:t> Гоголь взяв </a:t>
            </a:r>
            <a:r>
              <a:rPr lang="ru-RU" dirty="0" err="1" smtClean="0"/>
              <a:t>епіграфом</a:t>
            </a:r>
            <a:r>
              <a:rPr lang="ru-RU" dirty="0" smtClean="0"/>
              <a:t> до </a:t>
            </a:r>
            <a:r>
              <a:rPr lang="ru-RU" dirty="0" err="1" smtClean="0"/>
              <a:t>комедії</a:t>
            </a:r>
            <a:r>
              <a:rPr lang="ru-RU" dirty="0" smtClean="0"/>
              <a:t> «</a:t>
            </a:r>
            <a:r>
              <a:rPr lang="ru-RU" dirty="0" err="1" smtClean="0"/>
              <a:t>Ревізор</a:t>
            </a:r>
            <a:r>
              <a:rPr lang="ru-RU" dirty="0" smtClean="0"/>
              <a:t>»?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smtClean="0">
                <a:solidFill>
                  <a:srgbClr val="C00000"/>
                </a:solidFill>
              </a:rPr>
              <a:t>в </a:t>
            </a:r>
            <a:r>
              <a:rPr lang="ru-RU" dirty="0" err="1" smtClean="0">
                <a:solidFill>
                  <a:srgbClr val="C00000"/>
                </a:solidFill>
              </a:rPr>
              <a:t>будь-якого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мудреця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досить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простоти</a:t>
            </a:r>
            <a:r>
              <a:rPr lang="ru-RU" dirty="0" smtClean="0">
                <a:solidFill>
                  <a:srgbClr val="C00000"/>
                </a:solidFill>
              </a:rPr>
              <a:t>;</a:t>
            </a:r>
          </a:p>
          <a:p>
            <a:pPr>
              <a:buNone/>
            </a:pPr>
            <a:r>
              <a:rPr lang="ru-RU" dirty="0" smtClean="0"/>
              <a:t>б) на </a:t>
            </a:r>
            <a:r>
              <a:rPr lang="ru-RU" dirty="0" err="1" smtClean="0"/>
              <a:t>дзеркало</a:t>
            </a:r>
            <a:r>
              <a:rPr lang="ru-RU" dirty="0" smtClean="0"/>
              <a:t> нема </a:t>
            </a:r>
            <a:r>
              <a:rPr lang="ru-RU" dirty="0" err="1" smtClean="0"/>
              <a:t>чого</a:t>
            </a:r>
            <a:r>
              <a:rPr lang="ru-RU" dirty="0" smtClean="0"/>
              <a:t> </a:t>
            </a:r>
            <a:r>
              <a:rPr lang="ru-RU" dirty="0" err="1" smtClean="0"/>
              <a:t>нарікати</a:t>
            </a:r>
            <a:r>
              <a:rPr lang="ru-RU" dirty="0" smtClean="0"/>
              <a:t>, коли рилом не </a:t>
            </a:r>
            <a:r>
              <a:rPr lang="ru-RU" dirty="0" err="1" smtClean="0"/>
              <a:t>вийшов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в) не в </a:t>
            </a:r>
            <a:r>
              <a:rPr lang="ru-RU" dirty="0" err="1" smtClean="0"/>
              <a:t>своєї</a:t>
            </a:r>
            <a:r>
              <a:rPr lang="ru-RU" dirty="0" smtClean="0"/>
              <a:t> сани не </a:t>
            </a:r>
            <a:r>
              <a:rPr lang="ru-RU" dirty="0" err="1" smtClean="0"/>
              <a:t>сідай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 err="1" smtClean="0"/>
              <a:t>Основна</a:t>
            </a:r>
            <a:r>
              <a:rPr lang="ru-RU" dirty="0" smtClean="0"/>
              <a:t> риса характеру Хлестакова?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err="1" smtClean="0">
                <a:solidFill>
                  <a:srgbClr val="C00000"/>
                </a:solidFill>
              </a:rPr>
              <a:t>легкодумство</a:t>
            </a:r>
            <a:r>
              <a:rPr lang="ru-RU" dirty="0" smtClean="0">
                <a:solidFill>
                  <a:srgbClr val="C00000"/>
                </a:solidFill>
              </a:rPr>
              <a:t>;</a:t>
            </a:r>
          </a:p>
          <a:p>
            <a:pPr>
              <a:buNone/>
            </a:pPr>
            <a:r>
              <a:rPr lang="ru-RU" dirty="0" smtClean="0"/>
              <a:t>б) </a:t>
            </a:r>
            <a:r>
              <a:rPr lang="ru-RU" dirty="0" err="1" smtClean="0"/>
              <a:t>хитрість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в) </a:t>
            </a:r>
            <a:r>
              <a:rPr lang="ru-RU" dirty="0" err="1" smtClean="0"/>
              <a:t>боягузтво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 </a:t>
            </a:r>
            <a:r>
              <a:rPr lang="ru-RU" dirty="0" err="1" smtClean="0"/>
              <a:t>Що</a:t>
            </a:r>
            <a:r>
              <a:rPr lang="ru-RU" dirty="0" smtClean="0"/>
              <a:t> на думку </a:t>
            </a:r>
            <a:r>
              <a:rPr lang="ru-RU" dirty="0" err="1" smtClean="0"/>
              <a:t>Городничого</a:t>
            </a:r>
            <a:r>
              <a:rPr lang="ru-RU" dirty="0" smtClean="0"/>
              <a:t>  </a:t>
            </a:r>
            <a:r>
              <a:rPr lang="ru-RU" dirty="0" err="1" smtClean="0"/>
              <a:t>найбільш</a:t>
            </a:r>
            <a:r>
              <a:rPr lang="ru-RU" dirty="0" smtClean="0"/>
              <a:t> </a:t>
            </a:r>
            <a:r>
              <a:rPr lang="ru-RU" dirty="0" err="1" smtClean="0"/>
              <a:t>вплине</a:t>
            </a:r>
            <a:r>
              <a:rPr lang="ru-RU" dirty="0" smtClean="0"/>
              <a:t> на </a:t>
            </a:r>
          </a:p>
          <a:p>
            <a:pPr>
              <a:buNone/>
            </a:pPr>
            <a:r>
              <a:rPr lang="ru-RU" dirty="0" err="1" smtClean="0"/>
              <a:t>ревізора</a:t>
            </a:r>
            <a:r>
              <a:rPr lang="ru-RU" dirty="0" smtClean="0"/>
              <a:t> ?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 err="1" smtClean="0"/>
              <a:t>лестощі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догода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б</a:t>
            </a:r>
            <a:r>
              <a:rPr lang="ru-RU" dirty="0" smtClean="0">
                <a:solidFill>
                  <a:srgbClr val="C00000"/>
                </a:solidFill>
              </a:rPr>
              <a:t>) хабар.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428604"/>
            <a:ext cx="1425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Відповіді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Я знаю про М. Гоголя, </a:t>
            </a:r>
            <a:r>
              <a:rPr lang="ru-RU" sz="2800" b="1" dirty="0" err="1" smtClean="0"/>
              <a:t>що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він</a:t>
            </a:r>
            <a:r>
              <a:rPr lang="ru-RU" sz="2800" b="1" dirty="0" smtClean="0"/>
              <a:t> …</a:t>
            </a:r>
          </a:p>
          <a:p>
            <a:r>
              <a:rPr lang="ru-RU" sz="2800" b="1" dirty="0" err="1" smtClean="0"/>
              <a:t>Найбільше</a:t>
            </a:r>
            <a:r>
              <a:rPr lang="ru-RU" sz="2800" b="1" dirty="0" smtClean="0"/>
              <a:t> мене </a:t>
            </a:r>
            <a:r>
              <a:rPr lang="ru-RU" sz="2800" b="1" dirty="0" err="1" smtClean="0"/>
              <a:t>вразило</a:t>
            </a:r>
            <a:r>
              <a:rPr lang="ru-RU" sz="2800" b="1" dirty="0" smtClean="0"/>
              <a:t> те , </a:t>
            </a:r>
            <a:r>
              <a:rPr lang="ru-RU" sz="2800" b="1" dirty="0" err="1" smtClean="0"/>
              <a:t>що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Хлєстаков</a:t>
            </a:r>
            <a:r>
              <a:rPr lang="ru-RU" sz="2800" b="1" dirty="0" smtClean="0"/>
              <a:t>…</a:t>
            </a:r>
          </a:p>
          <a:p>
            <a:r>
              <a:rPr lang="ru-RU" sz="2800" b="1" dirty="0" err="1" smtClean="0"/>
              <a:t>Найголовнішою</a:t>
            </a:r>
            <a:r>
              <a:rPr lang="ru-RU" sz="2800" b="1" dirty="0" smtClean="0"/>
              <a:t> думкою </a:t>
            </a:r>
            <a:r>
              <a:rPr lang="ru-RU" sz="2800" b="1" dirty="0" err="1" smtClean="0"/>
              <a:t>комедії</a:t>
            </a:r>
            <a:r>
              <a:rPr lang="ru-RU" sz="2800" b="1" dirty="0" smtClean="0"/>
              <a:t> я </a:t>
            </a:r>
            <a:r>
              <a:rPr lang="ru-RU" sz="2800" b="1" dirty="0" err="1" smtClean="0"/>
              <a:t>вважаю</a:t>
            </a:r>
            <a:r>
              <a:rPr lang="ru-RU" sz="2800" b="1" dirty="0" smtClean="0"/>
              <a:t>…</a:t>
            </a:r>
          </a:p>
          <a:p>
            <a:r>
              <a:rPr lang="ru-RU" sz="2800" b="1" dirty="0" err="1" smtClean="0"/>
              <a:t>Найцікавіший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епізод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твору</a:t>
            </a:r>
            <a:r>
              <a:rPr lang="ru-RU" sz="2800" b="1" dirty="0" smtClean="0"/>
              <a:t>, на мою думку …</a:t>
            </a:r>
          </a:p>
          <a:p>
            <a:r>
              <a:rPr lang="uk-UA" sz="2800" b="1" dirty="0" smtClean="0"/>
              <a:t>Мені сподобалося в комедії те, що…</a:t>
            </a:r>
          </a:p>
          <a:p>
            <a:r>
              <a:rPr lang="uk-UA" sz="2800" b="1" dirty="0" smtClean="0"/>
              <a:t>Я засуджую дії…</a:t>
            </a:r>
            <a:endParaRPr lang="ru-RU" sz="2800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57166"/>
            <a:ext cx="583922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Інтерактивна вправа </a:t>
            </a:r>
            <a:r>
              <a:rPr lang="ru-RU" sz="2400" b="1" i="1" dirty="0" smtClean="0">
                <a:solidFill>
                  <a:srgbClr val="C00000"/>
                </a:solidFill>
              </a:rPr>
              <a:t>«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Продовж</a:t>
            </a:r>
            <a:r>
              <a:rPr lang="ru-RU" sz="2400" b="1" i="1" dirty="0" smtClean="0">
                <a:solidFill>
                  <a:srgbClr val="C00000"/>
                </a:solidFill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речення</a:t>
            </a:r>
            <a:r>
              <a:rPr lang="ru-RU" sz="2400" b="1" i="1" dirty="0" smtClean="0">
                <a:solidFill>
                  <a:srgbClr val="C00000"/>
                </a:solidFill>
              </a:rPr>
              <a:t>»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8" name="Содержимое 7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4000504"/>
            <a:ext cx="3544488" cy="25165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  <a:ln>
            <a:solidFill>
              <a:schemeClr val="accent1"/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Балишев</a:t>
            </a:r>
            <a:r>
              <a:rPr lang="ru-RU" dirty="0" smtClean="0"/>
              <a:t> Н. </a:t>
            </a:r>
            <a:r>
              <a:rPr lang="uk-UA" dirty="0" smtClean="0"/>
              <a:t>Україна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сучясність</a:t>
            </a:r>
            <a:r>
              <a:rPr lang="ru-RU" dirty="0" smtClean="0"/>
              <a:t> 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Варко О. </a:t>
            </a:r>
            <a:r>
              <a:rPr lang="uk-UA" dirty="0" smtClean="0"/>
              <a:t>«М</a:t>
            </a:r>
            <a:r>
              <a:rPr lang="uk-UA" smtClean="0"/>
              <a:t>, Гоголь</a:t>
            </a:r>
            <a:r>
              <a:rPr lang="ru-RU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628" y="3000372"/>
            <a:ext cx="385765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uk-UA" sz="1600" b="1" dirty="0" smtClean="0"/>
              <a:t>Тема. </a:t>
            </a:r>
            <a:r>
              <a:rPr lang="uk-UA" sz="1600" dirty="0" smtClean="0"/>
              <a:t>М</a:t>
            </a:r>
            <a:r>
              <a:rPr lang="ru-RU" sz="1600" dirty="0" smtClean="0"/>
              <a:t>.</a:t>
            </a:r>
            <a:r>
              <a:rPr lang="uk-UA" sz="1600" dirty="0" smtClean="0"/>
              <a:t> В</a:t>
            </a:r>
            <a:r>
              <a:rPr lang="ru-RU" sz="1600" dirty="0" smtClean="0"/>
              <a:t>.</a:t>
            </a:r>
            <a:r>
              <a:rPr lang="uk-UA" sz="1600" dirty="0" smtClean="0"/>
              <a:t>Гоголь</a:t>
            </a:r>
            <a:r>
              <a:rPr lang="ru-RU" sz="1600" dirty="0" smtClean="0"/>
              <a:t>. </a:t>
            </a:r>
            <a:r>
              <a:rPr lang="uk-UA" sz="1600" dirty="0" smtClean="0"/>
              <a:t>«Ревізор».</a:t>
            </a:r>
            <a:r>
              <a:rPr lang="uk-UA" sz="1600" b="1" dirty="0" smtClean="0"/>
              <a:t> </a:t>
            </a:r>
            <a:r>
              <a:rPr lang="uk-UA" sz="1600" dirty="0" smtClean="0"/>
              <a:t>Творча історія п’єси.</a:t>
            </a:r>
            <a:r>
              <a:rPr lang="uk-UA" sz="1600" b="1" dirty="0" smtClean="0"/>
              <a:t> </a:t>
            </a:r>
            <a:r>
              <a:rPr lang="uk-UA" sz="1600" dirty="0" smtClean="0"/>
              <a:t>Образ </a:t>
            </a:r>
            <a:r>
              <a:rPr lang="uk-UA" sz="1600" dirty="0" err="1" smtClean="0"/>
              <a:t>Хлєстакова</a:t>
            </a:r>
            <a:r>
              <a:rPr lang="ru-RU" sz="1600" dirty="0" smtClean="0"/>
              <a:t>. </a:t>
            </a:r>
            <a:r>
              <a:rPr lang="uk-UA" sz="1600" dirty="0" smtClean="0"/>
              <a:t>Специфіка художнього конфлікту і жанру п’єси</a:t>
            </a:r>
          </a:p>
          <a:p>
            <a:pPr lvl="0">
              <a:buNone/>
            </a:pPr>
            <a:r>
              <a:rPr lang="uk-UA" sz="1600" b="1" dirty="0" smtClean="0"/>
              <a:t>Мета: </a:t>
            </a:r>
            <a:r>
              <a:rPr lang="uk-UA" sz="1600" dirty="0" smtClean="0"/>
              <a:t>формувати предметні компетентності, проаналізувати п</a:t>
            </a:r>
            <a:r>
              <a:rPr lang="en-US" sz="1600" dirty="0" smtClean="0"/>
              <a:t>’</a:t>
            </a:r>
            <a:r>
              <a:rPr lang="uk-UA" sz="1600" dirty="0" err="1" smtClean="0"/>
              <a:t>єсу</a:t>
            </a:r>
            <a:r>
              <a:rPr lang="uk-UA" sz="1600" dirty="0" smtClean="0"/>
              <a:t> </a:t>
            </a:r>
            <a:endParaRPr lang="en-US" sz="1600" dirty="0" smtClean="0"/>
          </a:p>
          <a:p>
            <a:pPr lvl="0">
              <a:buNone/>
            </a:pPr>
            <a:r>
              <a:rPr lang="uk-UA" sz="1600" dirty="0" smtClean="0"/>
              <a:t>М. Гоголя </a:t>
            </a:r>
            <a:r>
              <a:rPr lang="uk-UA" sz="1600" dirty="0" err="1" smtClean="0"/>
              <a:t>“Ревізор”</a:t>
            </a:r>
            <a:r>
              <a:rPr lang="uk-UA" sz="1600" dirty="0" smtClean="0"/>
              <a:t>, виявити її основні сюжетно-композиційні і жанрові особливості; розвивати навички проблемного аналізу художнього твору, вміння розуміти задум письменника; виховувати читацький смак, інтерес до творчості М. Гоголя.</a:t>
            </a:r>
            <a:r>
              <a:rPr lang="en-US" sz="1600" dirty="0" smtClean="0"/>
              <a:t> </a:t>
            </a:r>
            <a:endParaRPr lang="ru-RU" sz="1600" dirty="0" smtClean="0"/>
          </a:p>
        </p:txBody>
      </p:sp>
      <p:pic>
        <p:nvPicPr>
          <p:cNvPr id="7" name="Содержимое 3" descr="392_300_4942_go1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57166"/>
            <a:ext cx="4480591" cy="3429024"/>
          </a:xfrm>
          <a:prstGeom prst="rect">
            <a:avLst/>
          </a:prstGeom>
        </p:spPr>
      </p:pic>
      <p:pic>
        <p:nvPicPr>
          <p:cNvPr id="8" name="Содержимое 3" descr="Nikolai_Gogol_Signature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5357826"/>
            <a:ext cx="1238250" cy="6000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785786" y="4000504"/>
            <a:ext cx="3383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 smtClean="0"/>
              <a:t>Микола Васильович Гоголь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785918" y="4500570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1809 - 1852</a:t>
            </a:r>
            <a:endParaRPr lang="ru-RU" b="1" dirty="0"/>
          </a:p>
        </p:txBody>
      </p:sp>
      <p:sp>
        <p:nvSpPr>
          <p:cNvPr id="12" name="Рамка 1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1600200"/>
            <a:ext cx="6186502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i="1" dirty="0" smtClean="0"/>
              <a:t>«На </a:t>
            </a:r>
            <a:r>
              <a:rPr lang="ru-RU" i="1" dirty="0" err="1" smtClean="0"/>
              <a:t>місце</a:t>
            </a:r>
            <a:r>
              <a:rPr lang="ru-RU" i="1" dirty="0" smtClean="0"/>
              <a:t> </a:t>
            </a:r>
            <a:r>
              <a:rPr lang="ru-RU" i="1" dirty="0" err="1" smtClean="0"/>
              <a:t>цих</a:t>
            </a:r>
            <a:r>
              <a:rPr lang="ru-RU" i="1" dirty="0" smtClean="0"/>
              <a:t> </a:t>
            </a:r>
            <a:r>
              <a:rPr lang="ru-RU" i="1" dirty="0" err="1" smtClean="0"/>
              <a:t>чиновників</a:t>
            </a:r>
            <a:r>
              <a:rPr lang="ru-RU" i="1" dirty="0" smtClean="0"/>
              <a:t> </a:t>
            </a:r>
            <a:r>
              <a:rPr lang="ru-RU" i="1" dirty="0" err="1" smtClean="0"/>
              <a:t>прийдуть</a:t>
            </a:r>
            <a:r>
              <a:rPr lang="ru-RU" i="1" dirty="0" smtClean="0"/>
              <a:t> </a:t>
            </a:r>
            <a:r>
              <a:rPr lang="ru-RU" i="1" dirty="0" err="1" smtClean="0"/>
              <a:t>інші</a:t>
            </a:r>
            <a:r>
              <a:rPr lang="ru-RU" i="1" dirty="0" smtClean="0"/>
              <a:t>, </a:t>
            </a:r>
            <a:r>
              <a:rPr lang="ru-RU" i="1" dirty="0" err="1" smtClean="0"/>
              <a:t>адже</a:t>
            </a:r>
            <a:r>
              <a:rPr lang="ru-RU" i="1" dirty="0" smtClean="0"/>
              <a:t> </a:t>
            </a:r>
            <a:r>
              <a:rPr lang="ru-RU" i="1" dirty="0" err="1" smtClean="0"/>
              <a:t>розбещує</a:t>
            </a:r>
            <a:r>
              <a:rPr lang="ru-RU" i="1" dirty="0" smtClean="0"/>
              <a:t> </a:t>
            </a:r>
            <a:r>
              <a:rPr lang="ru-RU" i="1" dirty="0" err="1" smtClean="0"/>
              <a:t>людину</a:t>
            </a:r>
            <a:r>
              <a:rPr lang="ru-RU" i="1" dirty="0" smtClean="0"/>
              <a:t> </a:t>
            </a:r>
            <a:r>
              <a:rPr lang="ru-RU" i="1" dirty="0" err="1" smtClean="0"/>
              <a:t>всяка</a:t>
            </a:r>
            <a:r>
              <a:rPr lang="ru-RU" i="1" dirty="0" smtClean="0"/>
              <a:t> </a:t>
            </a:r>
            <a:r>
              <a:rPr lang="ru-RU" i="1" dirty="0" err="1" smtClean="0"/>
              <a:t>відсутність</a:t>
            </a:r>
            <a:r>
              <a:rPr lang="ru-RU" i="1" dirty="0" smtClean="0"/>
              <a:t> </a:t>
            </a:r>
            <a:r>
              <a:rPr lang="ru-RU" i="1" dirty="0" err="1" smtClean="0"/>
              <a:t>внутрішнього</a:t>
            </a:r>
            <a:r>
              <a:rPr lang="ru-RU" i="1" dirty="0" smtClean="0"/>
              <a:t> контролю, а не сама </a:t>
            </a:r>
            <a:r>
              <a:rPr lang="ru-RU" i="1" dirty="0" err="1" smtClean="0"/>
              <a:t>влада</a:t>
            </a:r>
            <a:r>
              <a:rPr lang="ru-RU" i="1" dirty="0" smtClean="0"/>
              <a:t>»</a:t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9" descr="Gogol-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071546"/>
            <a:ext cx="2098592" cy="45259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500562" y="4429132"/>
            <a:ext cx="34518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000" i="1" dirty="0" smtClean="0"/>
              <a:t>Микола Васильович Гоголь</a:t>
            </a:r>
            <a:endParaRPr lang="ru-RU" sz="2000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6" descr="duhovniepoiski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4429132"/>
            <a:ext cx="3315939" cy="1928826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11" name="Содержимое 10" descr="17127899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286380" y="285727"/>
            <a:ext cx="3286148" cy="3969667"/>
          </a:xfr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28596" y="500042"/>
            <a:ext cx="47149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Микола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Васильович</a:t>
            </a:r>
            <a:r>
              <a:rPr lang="ru-RU" sz="2400" b="1" dirty="0" smtClean="0"/>
              <a:t> Гоголь </a:t>
            </a:r>
            <a:r>
              <a:rPr lang="ru-RU" sz="2400" b="1" dirty="0" err="1" smtClean="0"/>
              <a:t>народився</a:t>
            </a:r>
            <a:r>
              <a:rPr lang="ru-RU" sz="2400" b="1" dirty="0" smtClean="0"/>
              <a:t> 1809 року в </a:t>
            </a:r>
            <a:r>
              <a:rPr lang="ru-RU" sz="2400" b="1" dirty="0" err="1" smtClean="0"/>
              <a:t>містечку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Великі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Сорочинці</a:t>
            </a:r>
            <a:r>
              <a:rPr lang="en-US" sz="2400" b="1" dirty="0" smtClean="0"/>
              <a:t> </a:t>
            </a:r>
            <a:r>
              <a:rPr lang="ru-RU" sz="2400" b="1" dirty="0" err="1" smtClean="0"/>
              <a:t>Полтавської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губернії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Згідно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сімейними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переказами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він</a:t>
            </a:r>
            <a:r>
              <a:rPr lang="ru-RU" sz="2400" b="1" dirty="0" smtClean="0"/>
              <a:t> походив </a:t>
            </a:r>
            <a:r>
              <a:rPr lang="ru-RU" sz="2400" b="1" dirty="0" err="1" smtClean="0"/>
              <a:t>із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старовинного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українського</a:t>
            </a:r>
            <a:r>
              <a:rPr lang="ru-RU" sz="2400" b="1" dirty="0" smtClean="0"/>
              <a:t> </a:t>
            </a:r>
            <a:endParaRPr lang="en-US" sz="2400" b="1" dirty="0" smtClean="0"/>
          </a:p>
          <a:p>
            <a:r>
              <a:rPr lang="ru-RU" sz="2400" b="1" dirty="0" err="1" smtClean="0"/>
              <a:t>козацького</a:t>
            </a:r>
            <a:r>
              <a:rPr lang="ru-RU" sz="2400" b="1" dirty="0" smtClean="0"/>
              <a:t> роду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був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нащадком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відомого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козака</a:t>
            </a:r>
            <a:r>
              <a:rPr lang="ru-RU" sz="2400" b="1" dirty="0" smtClean="0"/>
              <a:t> Остапа Гоголя,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був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кінці</a:t>
            </a:r>
            <a:r>
              <a:rPr lang="ru-RU" sz="2400" b="1" dirty="0" smtClean="0"/>
              <a:t> </a:t>
            </a:r>
            <a:endParaRPr lang="en-US" sz="2400" b="1" dirty="0" smtClean="0"/>
          </a:p>
          <a:p>
            <a:r>
              <a:rPr lang="en-US" sz="2400" b="1" dirty="0" smtClean="0"/>
              <a:t>XVII</a:t>
            </a:r>
            <a:r>
              <a:rPr lang="ru-RU" sz="2400" b="1" dirty="0" err="1" smtClean="0"/>
              <a:t>ст</a:t>
            </a:r>
            <a:r>
              <a:rPr lang="uk-UA" sz="2400" b="1" dirty="0" smtClean="0"/>
              <a:t>.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гетьманом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Правобережної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Україні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  <p:pic>
        <p:nvPicPr>
          <p:cNvPr id="7" name="Содержимое 5" descr="92825893_2705783__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5572140"/>
            <a:ext cx="1371603" cy="868682"/>
          </a:xfrm>
          <a:prstGeom prst="rect">
            <a:avLst/>
          </a:prstGeom>
        </p:spPr>
      </p:pic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500570"/>
            <a:ext cx="3357586" cy="23574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/>
              <a:t>	</a:t>
            </a:r>
            <a:r>
              <a:rPr lang="ru-RU" sz="2000" b="1" dirty="0" smtClean="0"/>
              <a:t>«</a:t>
            </a:r>
            <a:r>
              <a:rPr lang="ru-RU" sz="2000" b="1" dirty="0" err="1" smtClean="0"/>
              <a:t>Ревізор</a:t>
            </a:r>
            <a:r>
              <a:rPr lang="ru-RU" sz="2000" b="1" dirty="0" smtClean="0"/>
              <a:t>» — </a:t>
            </a:r>
            <a:r>
              <a:rPr lang="ru-RU" sz="2000" b="1" dirty="0" err="1" smtClean="0"/>
              <a:t>комедія</a:t>
            </a:r>
            <a:r>
              <a:rPr lang="ru-RU" sz="2000" b="1" dirty="0" smtClean="0"/>
              <a:t> у </a:t>
            </a:r>
            <a:r>
              <a:rPr lang="ru-RU" sz="2000" b="1" dirty="0" err="1" smtClean="0"/>
              <a:t>п'ятьох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діях</a:t>
            </a:r>
            <a:r>
              <a:rPr lang="ru-RU" sz="2000" b="1" dirty="0" smtClean="0"/>
              <a:t> </a:t>
            </a:r>
            <a:r>
              <a:rPr lang="ru-RU" sz="2000" b="1" dirty="0" err="1" smtClean="0"/>
              <a:t>Миколи</a:t>
            </a:r>
            <a:r>
              <a:rPr lang="ru-RU" sz="2000" b="1" dirty="0" smtClean="0"/>
              <a:t> Гоголя, написана </a:t>
            </a:r>
            <a:r>
              <a:rPr lang="ru-RU" sz="2000" b="1" dirty="0" err="1" smtClean="0"/>
              <a:t>упродовж</a:t>
            </a:r>
            <a:r>
              <a:rPr lang="ru-RU" sz="2000" b="1" dirty="0" smtClean="0"/>
              <a:t> 1835–1836 </a:t>
            </a:r>
            <a:r>
              <a:rPr lang="ru-RU" sz="2000" b="1" dirty="0" err="1" smtClean="0"/>
              <a:t>років</a:t>
            </a:r>
            <a:r>
              <a:rPr lang="ru-RU" sz="2000" b="1" dirty="0" smtClean="0"/>
              <a:t>.</a:t>
            </a:r>
            <a:endParaRPr lang="en-US" sz="2000" b="1" dirty="0" smtClean="0"/>
          </a:p>
        </p:txBody>
      </p:sp>
      <p:pic>
        <p:nvPicPr>
          <p:cNvPr id="4" name="Содержимое 3" descr="vBgfxqK247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57166"/>
            <a:ext cx="2857500" cy="41433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428604"/>
            <a:ext cx="500066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Конфлікт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комедії</a:t>
            </a:r>
            <a:r>
              <a:rPr lang="ru-RU" sz="2800" b="1" dirty="0" smtClean="0"/>
              <a:t> «</a:t>
            </a:r>
            <a:r>
              <a:rPr lang="ru-RU" sz="2800" b="1" dirty="0" err="1" smtClean="0"/>
              <a:t>Ревізор</a:t>
            </a:r>
            <a:r>
              <a:rPr lang="ru-RU" sz="2800" b="1" dirty="0" smtClean="0"/>
              <a:t>» по</a:t>
            </a:r>
            <a:r>
              <a:rPr lang="uk-UA" sz="2800" b="1" dirty="0" smtClean="0"/>
              <a:t>будований</a:t>
            </a:r>
            <a:r>
              <a:rPr lang="ru-RU" sz="2800" b="1" dirty="0" smtClean="0"/>
              <a:t> на </a:t>
            </a:r>
            <a:r>
              <a:rPr lang="ru-RU" sz="2800" b="1" dirty="0" err="1" smtClean="0"/>
              <a:t>комічному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збігові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на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страхові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викриття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чиновницьких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махінацій</a:t>
            </a:r>
            <a:r>
              <a:rPr lang="ru-RU" sz="2800" b="1" dirty="0" smtClean="0"/>
              <a:t>. У </a:t>
            </a:r>
            <a:r>
              <a:rPr lang="ru-RU" sz="2800" b="1" dirty="0" err="1" smtClean="0"/>
              <a:t>місто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їде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ревізор</a:t>
            </a:r>
            <a:r>
              <a:rPr lang="ru-RU" sz="2800" b="1" dirty="0" smtClean="0"/>
              <a:t>, а тому, </a:t>
            </a:r>
            <a:r>
              <a:rPr lang="ru-RU" sz="2800" b="1" dirty="0" err="1" smtClean="0"/>
              <a:t>вирішують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герої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п’єси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його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терміново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потрібно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зустріти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підкупити</a:t>
            </a:r>
            <a:r>
              <a:rPr lang="ru-RU" sz="2800" b="1" dirty="0" smtClean="0"/>
              <a:t>. На </a:t>
            </a:r>
            <a:r>
              <a:rPr lang="ru-RU" sz="2800" b="1" dirty="0" err="1" smtClean="0"/>
              <a:t>цьому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будується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дія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комедії</a:t>
            </a:r>
            <a:r>
              <a:rPr lang="ru-RU" sz="2800" b="1" dirty="0" smtClean="0"/>
              <a:t>. Кожному </a:t>
            </a:r>
            <a:r>
              <a:rPr lang="ru-RU" sz="2800" b="1" dirty="0" err="1" smtClean="0"/>
              <a:t>з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героїв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є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чого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боятися</a:t>
            </a:r>
            <a:r>
              <a:rPr lang="ru-RU" sz="2800" b="1" dirty="0" smtClean="0"/>
              <a:t>…</a:t>
            </a:r>
            <a:br>
              <a:rPr lang="ru-RU" sz="28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Содержимое 9" descr="353b5d98-8340-2982-4a60-a7583144b2e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4929198"/>
            <a:ext cx="3103562" cy="15331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714356"/>
            <a:ext cx="4786346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ru-RU" sz="2800" dirty="0" smtClean="0"/>
              <a:t>“В “</a:t>
            </a:r>
            <a:r>
              <a:rPr lang="ru-RU" sz="2800" dirty="0" err="1" smtClean="0"/>
              <a:t>Ревізорі</a:t>
            </a:r>
            <a:r>
              <a:rPr lang="ru-RU" sz="2800" dirty="0" smtClean="0"/>
              <a:t>” я </a:t>
            </a:r>
            <a:r>
              <a:rPr lang="ru-RU" sz="2800" dirty="0" err="1" smtClean="0"/>
              <a:t>зважився</a:t>
            </a:r>
            <a:r>
              <a:rPr lang="ru-RU" sz="2800" dirty="0" smtClean="0"/>
              <a:t> </a:t>
            </a:r>
            <a:r>
              <a:rPr lang="ru-RU" sz="2800" dirty="0" err="1" smtClean="0"/>
              <a:t>зібрати</a:t>
            </a:r>
            <a:r>
              <a:rPr lang="ru-RU" sz="2800" dirty="0" smtClean="0"/>
              <a:t> в одну купу все </a:t>
            </a:r>
            <a:r>
              <a:rPr lang="ru-RU" sz="2800" dirty="0" err="1" smtClean="0"/>
              <a:t>дурне</a:t>
            </a:r>
            <a:r>
              <a:rPr lang="ru-RU" sz="2800" dirty="0" smtClean="0"/>
              <a:t> в </a:t>
            </a:r>
            <a:r>
              <a:rPr lang="ru-RU" sz="2800" dirty="0" err="1" smtClean="0"/>
              <a:t>Росії</a:t>
            </a:r>
            <a:r>
              <a:rPr lang="ru-RU" sz="2800" dirty="0" smtClean="0"/>
              <a:t>, яке я </a:t>
            </a:r>
            <a:r>
              <a:rPr lang="ru-RU" sz="2800" dirty="0" err="1" smtClean="0"/>
              <a:t>тоді</a:t>
            </a:r>
            <a:r>
              <a:rPr lang="ru-RU" sz="2800" dirty="0" smtClean="0"/>
              <a:t> знав, </a:t>
            </a:r>
            <a:r>
              <a:rPr lang="ru-RU" sz="2800" dirty="0" err="1" smtClean="0"/>
              <a:t>всі</a:t>
            </a:r>
            <a:r>
              <a:rPr lang="ru-RU" sz="2800" dirty="0" smtClean="0"/>
              <a:t> </a:t>
            </a:r>
            <a:r>
              <a:rPr lang="ru-RU" sz="2800" dirty="0" err="1" smtClean="0"/>
              <a:t>несправедливості</a:t>
            </a:r>
            <a:r>
              <a:rPr lang="ru-RU" sz="2800" dirty="0" smtClean="0"/>
              <a:t>, </a:t>
            </a:r>
            <a:r>
              <a:rPr lang="ru-RU" sz="2800" dirty="0" err="1" smtClean="0"/>
              <a:t>які</a:t>
            </a:r>
            <a:r>
              <a:rPr lang="ru-RU" sz="2800" dirty="0" smtClean="0"/>
              <a:t> </a:t>
            </a:r>
            <a:r>
              <a:rPr lang="ru-RU" sz="2800" dirty="0" err="1" smtClean="0"/>
              <a:t>робляться</a:t>
            </a:r>
            <a:r>
              <a:rPr lang="ru-RU" sz="2800" dirty="0" smtClean="0"/>
              <a:t> в тих </a:t>
            </a:r>
            <a:r>
              <a:rPr lang="ru-RU" sz="2800" dirty="0" err="1" smtClean="0"/>
              <a:t>місцях</a:t>
            </a:r>
            <a:r>
              <a:rPr lang="ru-RU" sz="2800" dirty="0" smtClean="0"/>
              <a:t> </a:t>
            </a:r>
            <a:r>
              <a:rPr lang="ru-RU" sz="2800" dirty="0" err="1" smtClean="0"/>
              <a:t>і</a:t>
            </a:r>
            <a:r>
              <a:rPr lang="ru-RU" sz="2800" dirty="0" smtClean="0"/>
              <a:t> в тих </a:t>
            </a:r>
            <a:r>
              <a:rPr lang="ru-RU" sz="2800" dirty="0" err="1" smtClean="0"/>
              <a:t>випадках</a:t>
            </a:r>
            <a:r>
              <a:rPr lang="ru-RU" sz="2800" dirty="0" smtClean="0"/>
              <a:t>, де </a:t>
            </a:r>
            <a:r>
              <a:rPr lang="ru-RU" sz="2800" dirty="0" err="1" smtClean="0"/>
              <a:t>найбільше</a:t>
            </a:r>
            <a:r>
              <a:rPr lang="ru-RU" sz="2800" dirty="0" smtClean="0"/>
              <a:t> </a:t>
            </a:r>
            <a:r>
              <a:rPr lang="ru-RU" sz="2800" dirty="0" err="1" smtClean="0"/>
              <a:t>потрібно</a:t>
            </a:r>
            <a:r>
              <a:rPr lang="ru-RU" sz="2800" dirty="0" smtClean="0"/>
              <a:t> </a:t>
            </a:r>
            <a:r>
              <a:rPr lang="ru-RU" sz="2800" dirty="0" err="1" smtClean="0"/>
              <a:t>від</a:t>
            </a:r>
            <a:r>
              <a:rPr lang="ru-RU" sz="2800" dirty="0" smtClean="0"/>
              <a:t> </a:t>
            </a:r>
            <a:r>
              <a:rPr lang="ru-RU" sz="2800" dirty="0" err="1" smtClean="0"/>
              <a:t>людини</a:t>
            </a:r>
            <a:r>
              <a:rPr lang="ru-RU" sz="2800" dirty="0" smtClean="0"/>
              <a:t> </a:t>
            </a:r>
          </a:p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справедливості</a:t>
            </a:r>
            <a:r>
              <a:rPr lang="ru-RU" sz="2800" dirty="0" smtClean="0"/>
              <a:t>, </a:t>
            </a:r>
            <a:r>
              <a:rPr lang="ru-RU" sz="2800" dirty="0" err="1" smtClean="0"/>
              <a:t>і</a:t>
            </a:r>
            <a:r>
              <a:rPr lang="ru-RU" sz="2800" dirty="0" smtClean="0"/>
              <a:t> за одним разом </a:t>
            </a:r>
            <a:r>
              <a:rPr lang="ru-RU" sz="2800" dirty="0" err="1" smtClean="0"/>
              <a:t>посміятися</a:t>
            </a:r>
            <a:r>
              <a:rPr lang="ru-RU" sz="2800" dirty="0" smtClean="0"/>
              <a:t> над </a:t>
            </a:r>
            <a:r>
              <a:rPr lang="ru-RU" sz="2800" dirty="0" err="1" smtClean="0"/>
              <a:t>всім</a:t>
            </a:r>
            <a:r>
              <a:rPr lang="ru-RU" sz="2800" dirty="0" smtClean="0"/>
              <a:t>”.</a:t>
            </a:r>
            <a:endParaRPr lang="ru-RU" sz="2800" dirty="0"/>
          </a:p>
        </p:txBody>
      </p:sp>
      <p:pic>
        <p:nvPicPr>
          <p:cNvPr id="6" name="Содержимое 3" descr="gogol-revizor-khlestakov-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357298"/>
            <a:ext cx="3571900" cy="33575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357166"/>
            <a:ext cx="3639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solidFill>
                  <a:srgbClr val="C00000"/>
                </a:solidFill>
              </a:rPr>
              <a:t>Інтерв</a:t>
            </a:r>
            <a:r>
              <a:rPr lang="en-US" sz="2400" b="1" dirty="0" smtClean="0">
                <a:solidFill>
                  <a:srgbClr val="C00000"/>
                </a:solidFill>
              </a:rPr>
              <a:t>’</a:t>
            </a:r>
            <a:r>
              <a:rPr lang="uk-UA" sz="2400" b="1" dirty="0" smtClean="0">
                <a:solidFill>
                  <a:srgbClr val="C00000"/>
                </a:solidFill>
              </a:rPr>
              <a:t>ю з письменником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7" descr="Hlestakov-A-Konstantinovskij-19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5491" y="285728"/>
            <a:ext cx="3171351" cy="45720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1000108"/>
            <a:ext cx="5429288" cy="514353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3300" i="1" dirty="0" smtClean="0">
                <a:solidFill>
                  <a:srgbClr val="C00000"/>
                </a:solidFill>
              </a:rPr>
              <a:t>	</a:t>
            </a:r>
            <a:r>
              <a:rPr lang="ru-RU" sz="3300" i="1" dirty="0" err="1" smtClean="0">
                <a:solidFill>
                  <a:srgbClr val="C00000"/>
                </a:solidFill>
              </a:rPr>
              <a:t>Іван</a:t>
            </a:r>
            <a:r>
              <a:rPr lang="ru-RU" sz="3300" i="1" dirty="0" smtClean="0">
                <a:solidFill>
                  <a:srgbClr val="C00000"/>
                </a:solidFill>
              </a:rPr>
              <a:t> </a:t>
            </a:r>
            <a:r>
              <a:rPr lang="ru-RU" sz="3300" i="1" dirty="0" err="1" smtClean="0">
                <a:solidFill>
                  <a:srgbClr val="C00000"/>
                </a:solidFill>
              </a:rPr>
              <a:t>Олександрович</a:t>
            </a:r>
            <a:r>
              <a:rPr lang="ru-RU" sz="3300" i="1" dirty="0" smtClean="0">
                <a:solidFill>
                  <a:srgbClr val="C00000"/>
                </a:solidFill>
              </a:rPr>
              <a:t> </a:t>
            </a:r>
            <a:r>
              <a:rPr lang="ru-RU" sz="3300" i="1" dirty="0" err="1" smtClean="0">
                <a:solidFill>
                  <a:srgbClr val="C00000"/>
                </a:solidFill>
              </a:rPr>
              <a:t>Хлєстаков</a:t>
            </a:r>
            <a:r>
              <a:rPr lang="ru-RU" sz="3300" i="1" dirty="0" smtClean="0">
                <a:solidFill>
                  <a:srgbClr val="C00000"/>
                </a:solidFill>
              </a:rPr>
              <a:t> </a:t>
            </a:r>
            <a:r>
              <a:rPr lang="ru-RU" sz="3300" i="1" dirty="0" smtClean="0"/>
              <a:t>— чиновник </a:t>
            </a:r>
            <a:r>
              <a:rPr lang="ru-RU" sz="3300" i="1" dirty="0" err="1" smtClean="0"/>
              <a:t>з</a:t>
            </a:r>
            <a:r>
              <a:rPr lang="ru-RU" sz="3300" i="1" dirty="0" smtClean="0"/>
              <a:t> Петербурга, </a:t>
            </a:r>
            <a:r>
              <a:rPr lang="ru-RU" sz="3300" i="1" dirty="0" err="1" smtClean="0"/>
              <a:t>молодий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чоловік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років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двадцяти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трьох</a:t>
            </a:r>
            <a:r>
              <a:rPr lang="ru-RU" sz="3300" i="1" dirty="0" smtClean="0"/>
              <a:t>, тоненький, худенький, </a:t>
            </a:r>
            <a:r>
              <a:rPr lang="ru-RU" sz="3300" i="1" dirty="0" err="1" smtClean="0"/>
              <a:t>і</a:t>
            </a:r>
            <a:r>
              <a:rPr lang="ru-RU" sz="3300" i="1" dirty="0" smtClean="0"/>
              <a:t>, як </a:t>
            </a:r>
            <a:r>
              <a:rPr lang="ru-RU" sz="3300" i="1" dirty="0" err="1" smtClean="0"/>
              <a:t>кажуть</a:t>
            </a:r>
            <a:r>
              <a:rPr lang="ru-RU" sz="3300" i="1" dirty="0" smtClean="0"/>
              <a:t>, без царя в </a:t>
            </a:r>
            <a:r>
              <a:rPr lang="ru-RU" sz="3300" i="1" dirty="0" err="1" smtClean="0"/>
              <a:t>голові</a:t>
            </a:r>
            <a:r>
              <a:rPr lang="ru-RU" sz="3300" i="1" dirty="0" smtClean="0"/>
              <a:t>. Один </a:t>
            </a:r>
            <a:r>
              <a:rPr lang="ru-RU" sz="3300" i="1" dirty="0" err="1" smtClean="0"/>
              <a:t>з</a:t>
            </a:r>
            <a:r>
              <a:rPr lang="ru-RU" sz="3300" i="1" dirty="0" smtClean="0"/>
              <a:t> тих людей, </a:t>
            </a:r>
            <a:r>
              <a:rPr lang="ru-RU" sz="3300" i="1" dirty="0" err="1" smtClean="0"/>
              <a:t>яких</a:t>
            </a:r>
            <a:r>
              <a:rPr lang="ru-RU" sz="3300" i="1" dirty="0" smtClean="0"/>
              <a:t> в </a:t>
            </a:r>
            <a:r>
              <a:rPr lang="ru-RU" sz="3300" i="1" dirty="0" err="1" smtClean="0"/>
              <a:t>канцеляріях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називають</a:t>
            </a:r>
            <a:r>
              <a:rPr lang="ru-RU" sz="3300" i="1" dirty="0" smtClean="0"/>
              <a:t> «</a:t>
            </a:r>
            <a:r>
              <a:rPr lang="ru-RU" sz="3300" i="1" dirty="0" err="1" smtClean="0"/>
              <a:t>порожній</a:t>
            </a:r>
            <a:r>
              <a:rPr lang="ru-RU" sz="3300" i="1" dirty="0" smtClean="0"/>
              <a:t>». Говорить </a:t>
            </a:r>
            <a:r>
              <a:rPr lang="ru-RU" sz="3300" i="1" dirty="0" err="1" smtClean="0"/>
              <a:t>і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діє</a:t>
            </a:r>
            <a:r>
              <a:rPr lang="ru-RU" sz="3300" i="1" dirty="0" smtClean="0"/>
              <a:t> без </a:t>
            </a:r>
            <a:r>
              <a:rPr lang="ru-RU" sz="3300" i="1" dirty="0" err="1" smtClean="0"/>
              <a:t>усякого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міркування</a:t>
            </a:r>
            <a:r>
              <a:rPr lang="ru-RU" sz="3300" i="1" dirty="0" smtClean="0"/>
              <a:t>. </a:t>
            </a:r>
            <a:r>
              <a:rPr lang="ru-RU" sz="3300" i="1" dirty="0" err="1" smtClean="0"/>
              <a:t>Мова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його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уривчаста</a:t>
            </a:r>
            <a:r>
              <a:rPr lang="ru-RU" sz="3300" i="1" dirty="0" smtClean="0"/>
              <a:t>, </a:t>
            </a:r>
            <a:r>
              <a:rPr lang="ru-RU" sz="3300" i="1" dirty="0" err="1" smtClean="0"/>
              <a:t>і</a:t>
            </a:r>
            <a:r>
              <a:rPr lang="ru-RU" sz="3300" i="1" dirty="0" smtClean="0"/>
              <a:t> слова </a:t>
            </a:r>
            <a:r>
              <a:rPr lang="ru-RU" sz="3300" i="1" dirty="0" err="1" smtClean="0"/>
              <a:t>вилітають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з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вуст</a:t>
            </a:r>
            <a:r>
              <a:rPr lang="ru-RU" sz="3300" i="1" dirty="0" smtClean="0"/>
              <a:t> </a:t>
            </a:r>
            <a:r>
              <a:rPr lang="ru-RU" sz="3300" i="1" dirty="0" err="1" smtClean="0"/>
              <a:t>його</a:t>
            </a:r>
            <a:r>
              <a:rPr lang="ru-RU" sz="3300" i="1" dirty="0" smtClean="0"/>
              <a:t> абсолютно </a:t>
            </a:r>
            <a:r>
              <a:rPr lang="ru-RU" sz="3300" i="1" dirty="0" err="1" smtClean="0"/>
              <a:t>несподівано</a:t>
            </a:r>
            <a:r>
              <a:rPr lang="ru-RU" sz="3300" i="1" dirty="0" smtClean="0"/>
              <a:t>.</a:t>
            </a:r>
            <a:endParaRPr lang="en-US" sz="3300" i="1" dirty="0" smtClean="0"/>
          </a:p>
          <a:p>
            <a:endParaRPr lang="ru-RU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357166"/>
            <a:ext cx="4538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Характеристика головного героя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4714908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Городничий (Антон Антонович </a:t>
            </a:r>
            <a:r>
              <a:rPr lang="ru-RU" sz="2800" dirty="0" err="1" smtClean="0">
                <a:solidFill>
                  <a:srgbClr val="C00000"/>
                </a:solidFill>
              </a:rPr>
              <a:t>Сквозник-Дмухановский</a:t>
            </a:r>
            <a:r>
              <a:rPr lang="ru-RU" sz="2800" dirty="0" smtClean="0">
                <a:solidFill>
                  <a:srgbClr val="C00000"/>
                </a:solidFill>
              </a:rPr>
              <a:t>) </a:t>
            </a:r>
            <a:r>
              <a:rPr lang="ru-RU" sz="2800" dirty="0" smtClean="0"/>
              <a:t>-</a:t>
            </a:r>
            <a:r>
              <a:rPr lang="ru-RU" sz="2800" dirty="0" err="1" smtClean="0"/>
              <a:t>постарілий</a:t>
            </a:r>
            <a:r>
              <a:rPr lang="ru-RU" sz="2800" dirty="0" smtClean="0"/>
              <a:t> на </a:t>
            </a:r>
            <a:r>
              <a:rPr lang="ru-RU" sz="2800" dirty="0" err="1" smtClean="0"/>
              <a:t>службі</a:t>
            </a:r>
            <a:r>
              <a:rPr lang="ru-RU" sz="2800" dirty="0" smtClean="0"/>
              <a:t> чиновник. </a:t>
            </a:r>
            <a:r>
              <a:rPr lang="ru-RU" sz="2800" dirty="0" err="1" smtClean="0"/>
              <a:t>Хоча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хабарник, </a:t>
            </a:r>
            <a:r>
              <a:rPr lang="ru-RU" sz="2800" dirty="0" err="1" smtClean="0"/>
              <a:t>але</a:t>
            </a:r>
            <a:r>
              <a:rPr lang="ru-RU" sz="2800" dirty="0" smtClean="0"/>
              <a:t> поводиться </a:t>
            </a:r>
            <a:r>
              <a:rPr lang="ru-RU" sz="2800" dirty="0" err="1" smtClean="0"/>
              <a:t>дуже</a:t>
            </a:r>
            <a:r>
              <a:rPr lang="ru-RU" sz="2800" dirty="0" smtClean="0"/>
              <a:t> </a:t>
            </a:r>
            <a:r>
              <a:rPr lang="ru-RU" sz="2800" dirty="0" err="1" smtClean="0"/>
              <a:t>солідно</a:t>
            </a:r>
            <a:r>
              <a:rPr lang="ru-RU" sz="2800" dirty="0" smtClean="0"/>
              <a:t>. </a:t>
            </a:r>
            <a:r>
              <a:rPr lang="ru-RU" sz="2800" dirty="0" err="1" smtClean="0"/>
              <a:t>Риси</a:t>
            </a:r>
            <a:r>
              <a:rPr lang="ru-RU" sz="2800" dirty="0" smtClean="0"/>
              <a:t> </a:t>
            </a:r>
            <a:r>
              <a:rPr lang="ru-RU" sz="2800" dirty="0" err="1" smtClean="0"/>
              <a:t>обличчя</a:t>
            </a:r>
            <a:r>
              <a:rPr lang="ru-RU" sz="2800" dirty="0" smtClean="0"/>
              <a:t> </a:t>
            </a:r>
            <a:r>
              <a:rPr lang="ru-RU" sz="2800" dirty="0" err="1" smtClean="0"/>
              <a:t>його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грубі</a:t>
            </a:r>
            <a:r>
              <a:rPr lang="ru-RU" sz="2800" dirty="0" smtClean="0"/>
              <a:t>. </a:t>
            </a:r>
            <a:r>
              <a:rPr lang="ru-RU" sz="2800" dirty="0" err="1" smtClean="0"/>
              <a:t>Перехід</a:t>
            </a:r>
            <a:r>
              <a:rPr lang="ru-RU" sz="2800" dirty="0" smtClean="0"/>
              <a:t>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страху до </a:t>
            </a:r>
            <a:r>
              <a:rPr lang="ru-RU" sz="2800" dirty="0" err="1" smtClean="0"/>
              <a:t>радості</a:t>
            </a:r>
            <a:r>
              <a:rPr lang="ru-RU" sz="2800" dirty="0" smtClean="0"/>
              <a:t>,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</a:t>
            </a:r>
            <a:r>
              <a:rPr lang="ru-RU" sz="2800" dirty="0" err="1" smtClean="0"/>
              <a:t>брутальності</a:t>
            </a:r>
            <a:r>
              <a:rPr lang="ru-RU" sz="2800" dirty="0" smtClean="0"/>
              <a:t> </a:t>
            </a:r>
            <a:r>
              <a:rPr lang="ru-RU" sz="2800" dirty="0" err="1" smtClean="0"/>
              <a:t>до</a:t>
            </a:r>
            <a:r>
              <a:rPr lang="ru-RU" sz="2800" dirty="0" smtClean="0"/>
              <a:t> </a:t>
            </a:r>
            <a:r>
              <a:rPr lang="ru-RU" sz="2800" dirty="0" err="1" smtClean="0"/>
              <a:t>зарозумілості</a:t>
            </a:r>
            <a:r>
              <a:rPr lang="ru-RU" sz="2800" dirty="0" smtClean="0"/>
              <a:t> </a:t>
            </a:r>
            <a:r>
              <a:rPr lang="ru-RU" sz="2800" dirty="0" err="1" smtClean="0"/>
              <a:t>досить</a:t>
            </a:r>
            <a:r>
              <a:rPr lang="ru-RU" sz="2800" dirty="0" smtClean="0"/>
              <a:t> </a:t>
            </a:r>
            <a:r>
              <a:rPr lang="ru-RU" sz="2800" dirty="0" err="1" smtClean="0"/>
              <a:t>швидкий</a:t>
            </a:r>
            <a:r>
              <a:rPr lang="ru-RU" sz="2800" dirty="0" smtClean="0"/>
              <a:t>. </a:t>
            </a:r>
            <a:r>
              <a:rPr lang="ru-RU" sz="2800" dirty="0" err="1" smtClean="0"/>
              <a:t>Він</a:t>
            </a:r>
            <a:r>
              <a:rPr lang="ru-RU" sz="2800" dirty="0" smtClean="0"/>
              <a:t> </a:t>
            </a:r>
            <a:r>
              <a:rPr lang="ru-RU" sz="2800" dirty="0" err="1" smtClean="0"/>
              <a:t>одягнений</a:t>
            </a:r>
            <a:r>
              <a:rPr lang="ru-RU" sz="2800" dirty="0" smtClean="0"/>
              <a:t>, за </a:t>
            </a:r>
            <a:r>
              <a:rPr lang="ru-RU" sz="2800" dirty="0" err="1" smtClean="0"/>
              <a:t>звичаєм</a:t>
            </a:r>
            <a:r>
              <a:rPr lang="ru-RU" sz="2800" dirty="0" smtClean="0"/>
              <a:t>, у  мундир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петлицями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4" name="Содержимое 10" descr="gogol-revizor-gorodnichi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142984"/>
            <a:ext cx="3776007" cy="35719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28604"/>
            <a:ext cx="45389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Характеристика головного героя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5357850" cy="4525963"/>
          </a:xfrm>
        </p:spPr>
        <p:txBody>
          <a:bodyPr>
            <a:normAutofit lnSpcReduction="10000"/>
          </a:bodyPr>
          <a:lstStyle/>
          <a:p>
            <a:r>
              <a:rPr lang="ru-RU" dirty="0" err="1" smtClean="0">
                <a:solidFill>
                  <a:srgbClr val="C00000"/>
                </a:solidFill>
              </a:rPr>
              <a:t>Бобчинський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і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Добчинський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— </a:t>
            </a:r>
            <a:r>
              <a:rPr lang="ru-RU" dirty="0" err="1" smtClean="0"/>
              <a:t>міські</a:t>
            </a:r>
            <a:r>
              <a:rPr lang="ru-RU" dirty="0" smtClean="0"/>
              <a:t> </a:t>
            </a:r>
            <a:r>
              <a:rPr lang="ru-RU" dirty="0" err="1" smtClean="0"/>
              <a:t>поміщики</a:t>
            </a:r>
            <a:r>
              <a:rPr lang="ru-RU" dirty="0" smtClean="0"/>
              <a:t>, </a:t>
            </a:r>
            <a:r>
              <a:rPr lang="ru-RU" dirty="0" err="1" smtClean="0"/>
              <a:t>обидва</a:t>
            </a:r>
            <a:r>
              <a:rPr lang="ru-RU" dirty="0" smtClean="0"/>
              <a:t> </a:t>
            </a:r>
            <a:r>
              <a:rPr lang="ru-RU" dirty="0" err="1" smtClean="0"/>
              <a:t>низенькі</a:t>
            </a:r>
            <a:r>
              <a:rPr lang="ru-RU" dirty="0" smtClean="0"/>
              <a:t>, </a:t>
            </a:r>
            <a:r>
              <a:rPr lang="ru-RU" dirty="0" err="1" smtClean="0"/>
              <a:t>коротенькі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дуже</a:t>
            </a:r>
            <a:r>
              <a:rPr lang="ru-RU" dirty="0" smtClean="0"/>
              <a:t> </a:t>
            </a:r>
            <a:r>
              <a:rPr lang="ru-RU" dirty="0" err="1" smtClean="0"/>
              <a:t>цікаві</a:t>
            </a:r>
            <a:r>
              <a:rPr lang="ru-RU" dirty="0" smtClean="0"/>
              <a:t>. </a:t>
            </a:r>
            <a:r>
              <a:rPr lang="ru-RU" dirty="0" err="1" smtClean="0"/>
              <a:t>Надзвичайно</a:t>
            </a:r>
            <a:r>
              <a:rPr lang="ru-RU" dirty="0" smtClean="0"/>
              <a:t> </a:t>
            </a:r>
            <a:r>
              <a:rPr lang="ru-RU" dirty="0" err="1" smtClean="0"/>
              <a:t>схожі</a:t>
            </a:r>
            <a:r>
              <a:rPr lang="ru-RU" dirty="0" smtClean="0"/>
              <a:t> один на одного, </a:t>
            </a:r>
            <a:r>
              <a:rPr lang="ru-RU" dirty="0" err="1" smtClean="0"/>
              <a:t>з</a:t>
            </a:r>
            <a:r>
              <a:rPr lang="ru-RU" dirty="0" smtClean="0"/>
              <a:t> невеликими </a:t>
            </a:r>
            <a:r>
              <a:rPr lang="ru-RU" dirty="0" err="1" smtClean="0"/>
              <a:t>черевцями</a:t>
            </a:r>
            <a:r>
              <a:rPr lang="ru-RU" dirty="0" smtClean="0"/>
              <a:t>. </a:t>
            </a:r>
            <a:r>
              <a:rPr lang="ru-RU" dirty="0" err="1" smtClean="0"/>
              <a:t>Говорять</a:t>
            </a:r>
            <a:r>
              <a:rPr lang="ru-RU" dirty="0" smtClean="0"/>
              <a:t> </a:t>
            </a:r>
            <a:r>
              <a:rPr lang="ru-RU" dirty="0" err="1" smtClean="0"/>
              <a:t>скоромовками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надзвичайно</a:t>
            </a:r>
            <a:r>
              <a:rPr lang="ru-RU" dirty="0" smtClean="0"/>
              <a:t> </a:t>
            </a:r>
            <a:r>
              <a:rPr lang="ru-RU" dirty="0" err="1" smtClean="0"/>
              <a:t>багато</a:t>
            </a:r>
            <a:r>
              <a:rPr lang="ru-RU" dirty="0" smtClean="0"/>
              <a:t>, </a:t>
            </a:r>
            <a:r>
              <a:rPr lang="ru-RU" dirty="0" err="1" smtClean="0"/>
              <a:t>допомагають</a:t>
            </a:r>
            <a:r>
              <a:rPr lang="ru-RU" dirty="0" smtClean="0"/>
              <a:t> </a:t>
            </a:r>
            <a:r>
              <a:rPr lang="ru-RU" dirty="0" err="1" smtClean="0"/>
              <a:t>собі</a:t>
            </a:r>
            <a:r>
              <a:rPr lang="ru-RU" dirty="0" smtClean="0"/>
              <a:t> жестами. 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6" descr="0005-010-Bobchinskij-i-Dobchinski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2672" y="500042"/>
            <a:ext cx="3068441" cy="49292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428604"/>
            <a:ext cx="4488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Характеристика головних героїв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482</Words>
  <Application>Microsoft Office PowerPoint</Application>
  <PresentationFormat>Экран (4:3)</PresentationFormat>
  <Paragraphs>106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гоголь</dc:title>
  <dc:creator>Admin</dc:creator>
  <cp:lastModifiedBy>filip</cp:lastModifiedBy>
  <cp:revision>75</cp:revision>
  <dcterms:created xsi:type="dcterms:W3CDTF">2017-01-12T11:19:15Z</dcterms:created>
  <dcterms:modified xsi:type="dcterms:W3CDTF">2017-02-07T16:34:42Z</dcterms:modified>
</cp:coreProperties>
</file>