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  <a:srgbClr val="004C00"/>
    <a:srgbClr val="FFF1C5"/>
    <a:srgbClr val="FFE9A3"/>
    <a:srgbClr val="EBF2DE"/>
    <a:srgbClr val="FFC979"/>
    <a:srgbClr val="FFEAA7"/>
    <a:srgbClr val="FFDDAB"/>
    <a:srgbClr val="FF3505"/>
    <a:srgbClr val="B42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94" autoAdjust="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EB1F2-3F1A-41EF-A4AF-8D7484CBE80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6AA0FF66-FB21-4863-81C3-AA9BF0EF0A91}">
      <dgm:prSet phldrT="[Текст]"/>
      <dgm:spPr>
        <a:solidFill>
          <a:srgbClr val="FFFF66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Використання інших технологій навчання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Arial Black" pitchFamily="34" charset="0"/>
          </a:endParaRPr>
        </a:p>
      </dgm:t>
    </dgm:pt>
    <dgm:pt modelId="{8809B1F2-DAAE-4ACC-8BA9-51A6284D4FCD}" type="parTrans" cxnId="{512A36BC-F7B7-4EA5-B48C-750612D9C398}">
      <dgm:prSet/>
      <dgm:spPr/>
      <dgm:t>
        <a:bodyPr/>
        <a:lstStyle/>
        <a:p>
          <a:endParaRPr lang="ru-RU"/>
        </a:p>
      </dgm:t>
    </dgm:pt>
    <dgm:pt modelId="{947569F4-A761-48F5-BD61-4E4895542C02}" type="sibTrans" cxnId="{512A36BC-F7B7-4EA5-B48C-750612D9C398}">
      <dgm:prSet/>
      <dgm:spPr/>
      <dgm:t>
        <a:bodyPr/>
        <a:lstStyle/>
        <a:p>
          <a:endParaRPr lang="ru-RU"/>
        </a:p>
      </dgm:t>
    </dgm:pt>
    <dgm:pt modelId="{95E433D7-7D16-4843-932E-A882B2355221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uk-UA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Застосування проблемно-пошукових методів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Arial Black" pitchFamily="34" charset="0"/>
          </a:endParaRPr>
        </a:p>
      </dgm:t>
    </dgm:pt>
    <dgm:pt modelId="{67AF0CF5-8F9A-4F02-A644-C8C05FC5D1D6}" type="parTrans" cxnId="{3D43813C-ED5B-4BAC-946F-786AEC39872F}">
      <dgm:prSet/>
      <dgm:spPr/>
      <dgm:t>
        <a:bodyPr/>
        <a:lstStyle/>
        <a:p>
          <a:endParaRPr lang="ru-RU"/>
        </a:p>
      </dgm:t>
    </dgm:pt>
    <dgm:pt modelId="{EC407B26-519F-406C-B57D-6A1590B22823}" type="sibTrans" cxnId="{3D43813C-ED5B-4BAC-946F-786AEC39872F}">
      <dgm:prSet/>
      <dgm:spPr/>
      <dgm:t>
        <a:bodyPr/>
        <a:lstStyle/>
        <a:p>
          <a:endParaRPr lang="ru-RU"/>
        </a:p>
      </dgm:t>
    </dgm:pt>
    <dgm:pt modelId="{8B9CC17C-73E4-4D9B-9902-85C57EE990B0}">
      <dgm:prSet phldrT="[Текст]" custT="1"/>
      <dgm:spPr>
        <a:solidFill>
          <a:srgbClr val="00B050"/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uk-UA" sz="1400" b="0" dirty="0" smtClean="0">
              <a:ln>
                <a:noFill/>
              </a:ln>
              <a:solidFill>
                <a:sysClr val="windowText" lastClr="000000"/>
              </a:solidFill>
              <a:latin typeface="Arial Black" pitchFamily="34" charset="0"/>
            </a:rPr>
            <a:t>Не є </a:t>
          </a:r>
          <a:r>
            <a:rPr lang="uk-UA" sz="1400" b="0" dirty="0" err="1" smtClean="0">
              <a:ln>
                <a:noFill/>
              </a:ln>
              <a:solidFill>
                <a:sysClr val="windowText" lastClr="000000"/>
              </a:solidFill>
              <a:latin typeface="Arial Black" pitchFamily="34" charset="0"/>
            </a:rPr>
            <a:t>вузькоспеціа-лізованою</a:t>
          </a:r>
          <a:endParaRPr lang="ru-RU" sz="1400" b="0" dirty="0">
            <a:ln>
              <a:noFill/>
            </a:ln>
            <a:solidFill>
              <a:sysClr val="windowText" lastClr="000000"/>
            </a:solidFill>
            <a:latin typeface="Arial Black" pitchFamily="34" charset="0"/>
          </a:endParaRPr>
        </a:p>
      </dgm:t>
    </dgm:pt>
    <dgm:pt modelId="{17E18105-D271-4332-A982-2FDF9B49DDCA}" type="parTrans" cxnId="{143412AA-7C88-4A30-89FB-3E8258AF5C46}">
      <dgm:prSet/>
      <dgm:spPr/>
      <dgm:t>
        <a:bodyPr/>
        <a:lstStyle/>
        <a:p>
          <a:endParaRPr lang="ru-RU"/>
        </a:p>
      </dgm:t>
    </dgm:pt>
    <dgm:pt modelId="{C25F5314-8970-44BD-900B-1ACBA72D07CB}" type="sibTrans" cxnId="{143412AA-7C88-4A30-89FB-3E8258AF5C46}">
      <dgm:prSet/>
      <dgm:spPr/>
      <dgm:t>
        <a:bodyPr/>
        <a:lstStyle/>
        <a:p>
          <a:endParaRPr lang="ru-RU"/>
        </a:p>
      </dgm:t>
    </dgm:pt>
    <dgm:pt modelId="{F71E1FA9-DA3A-44BC-990E-15693C1777AA}" type="pres">
      <dgm:prSet presAssocID="{3BEEB1F2-3F1A-41EF-A4AF-8D7484CBE80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836648-1D3F-47BF-BCE0-2D8A15099B8E}" type="pres">
      <dgm:prSet presAssocID="{6AA0FF66-FB21-4863-81C3-AA9BF0EF0A91}" presName="gear1" presStyleLbl="node1" presStyleIdx="0" presStyleCnt="3" custLinFactNeighborX="2778" custLinFactNeighborY="-4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A2A5A-E469-4B3C-BFC2-D8D0D1FE5392}" type="pres">
      <dgm:prSet presAssocID="{6AA0FF66-FB21-4863-81C3-AA9BF0EF0A91}" presName="gear1srcNode" presStyleLbl="node1" presStyleIdx="0" presStyleCnt="3"/>
      <dgm:spPr/>
      <dgm:t>
        <a:bodyPr/>
        <a:lstStyle/>
        <a:p>
          <a:endParaRPr lang="ru-RU"/>
        </a:p>
      </dgm:t>
    </dgm:pt>
    <dgm:pt modelId="{6317F5A3-CFD4-45A3-BF37-BDF8CA740A0C}" type="pres">
      <dgm:prSet presAssocID="{6AA0FF66-FB21-4863-81C3-AA9BF0EF0A91}" presName="gear1dstNode" presStyleLbl="node1" presStyleIdx="0" presStyleCnt="3"/>
      <dgm:spPr/>
      <dgm:t>
        <a:bodyPr/>
        <a:lstStyle/>
        <a:p>
          <a:endParaRPr lang="ru-RU"/>
        </a:p>
      </dgm:t>
    </dgm:pt>
    <dgm:pt modelId="{7196A966-7EDE-49F8-AE8A-971891061F5C}" type="pres">
      <dgm:prSet presAssocID="{95E433D7-7D16-4843-932E-A882B2355221}" presName="gear2" presStyleLbl="node1" presStyleIdx="1" presStyleCnt="3" custLinFactNeighborX="486" custLinFactNeighborY="7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6DC6C-CC7F-4D8C-BCE1-465C26A81EEB}" type="pres">
      <dgm:prSet presAssocID="{95E433D7-7D16-4843-932E-A882B2355221}" presName="gear2srcNode" presStyleLbl="node1" presStyleIdx="1" presStyleCnt="3"/>
      <dgm:spPr/>
      <dgm:t>
        <a:bodyPr/>
        <a:lstStyle/>
        <a:p>
          <a:endParaRPr lang="ru-RU"/>
        </a:p>
      </dgm:t>
    </dgm:pt>
    <dgm:pt modelId="{AB90CFCC-5C29-431B-B190-47AB3AC7DCC0}" type="pres">
      <dgm:prSet presAssocID="{95E433D7-7D16-4843-932E-A882B2355221}" presName="gear2dstNode" presStyleLbl="node1" presStyleIdx="1" presStyleCnt="3"/>
      <dgm:spPr/>
      <dgm:t>
        <a:bodyPr/>
        <a:lstStyle/>
        <a:p>
          <a:endParaRPr lang="ru-RU"/>
        </a:p>
      </dgm:t>
    </dgm:pt>
    <dgm:pt modelId="{C0133A98-A474-4EFE-93D0-663CFF23C472}" type="pres">
      <dgm:prSet presAssocID="{8B9CC17C-73E4-4D9B-9902-85C57EE990B0}" presName="gear3" presStyleLbl="node1" presStyleIdx="2" presStyleCnt="3" custScaleX="137784" custScaleY="132348" custLinFactNeighborX="10732" custLinFactNeighborY="2300"/>
      <dgm:spPr/>
      <dgm:t>
        <a:bodyPr/>
        <a:lstStyle/>
        <a:p>
          <a:endParaRPr lang="ru-RU"/>
        </a:p>
      </dgm:t>
    </dgm:pt>
    <dgm:pt modelId="{CAE9F27F-95D6-4B99-90BA-C26252BCC1D8}" type="pres">
      <dgm:prSet presAssocID="{8B9CC17C-73E4-4D9B-9902-85C57EE990B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0AAD-3553-47B3-ADCD-4CDE47B07881}" type="pres">
      <dgm:prSet presAssocID="{8B9CC17C-73E4-4D9B-9902-85C57EE990B0}" presName="gear3srcNode" presStyleLbl="node1" presStyleIdx="2" presStyleCnt="3"/>
      <dgm:spPr/>
      <dgm:t>
        <a:bodyPr/>
        <a:lstStyle/>
        <a:p>
          <a:endParaRPr lang="ru-RU"/>
        </a:p>
      </dgm:t>
    </dgm:pt>
    <dgm:pt modelId="{49471772-AEC0-48E5-9A55-BC49DF9A0A06}" type="pres">
      <dgm:prSet presAssocID="{8B9CC17C-73E4-4D9B-9902-85C57EE990B0}" presName="gear3dstNode" presStyleLbl="node1" presStyleIdx="2" presStyleCnt="3"/>
      <dgm:spPr/>
      <dgm:t>
        <a:bodyPr/>
        <a:lstStyle/>
        <a:p>
          <a:endParaRPr lang="ru-RU"/>
        </a:p>
      </dgm:t>
    </dgm:pt>
    <dgm:pt modelId="{CB90DF29-F8DB-4750-873A-5D5472571020}" type="pres">
      <dgm:prSet presAssocID="{947569F4-A761-48F5-BD61-4E4895542C02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7CC520D-B272-4D86-8F43-A865FFEC148F}" type="pres">
      <dgm:prSet presAssocID="{EC407B26-519F-406C-B57D-6A1590B22823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D583D26-74B1-40BD-9A04-C47D10D315AE}" type="pres">
      <dgm:prSet presAssocID="{C25F5314-8970-44BD-900B-1ACBA72D07C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C77F865-E959-40B8-A8A3-61680ABA297B}" type="presOf" srcId="{95E433D7-7D16-4843-932E-A882B2355221}" destId="{7196A966-7EDE-49F8-AE8A-971891061F5C}" srcOrd="0" destOrd="0" presId="urn:microsoft.com/office/officeart/2005/8/layout/gear1"/>
    <dgm:cxn modelId="{3D43813C-ED5B-4BAC-946F-786AEC39872F}" srcId="{3BEEB1F2-3F1A-41EF-A4AF-8D7484CBE803}" destId="{95E433D7-7D16-4843-932E-A882B2355221}" srcOrd="1" destOrd="0" parTransId="{67AF0CF5-8F9A-4F02-A644-C8C05FC5D1D6}" sibTransId="{EC407B26-519F-406C-B57D-6A1590B22823}"/>
    <dgm:cxn modelId="{143412AA-7C88-4A30-89FB-3E8258AF5C46}" srcId="{3BEEB1F2-3F1A-41EF-A4AF-8D7484CBE803}" destId="{8B9CC17C-73E4-4D9B-9902-85C57EE990B0}" srcOrd="2" destOrd="0" parTransId="{17E18105-D271-4332-A982-2FDF9B49DDCA}" sibTransId="{C25F5314-8970-44BD-900B-1ACBA72D07CB}"/>
    <dgm:cxn modelId="{028F13A6-50A7-4C5C-8E74-14B76F5EFB60}" type="presOf" srcId="{8B9CC17C-73E4-4D9B-9902-85C57EE990B0}" destId="{49471772-AEC0-48E5-9A55-BC49DF9A0A06}" srcOrd="3" destOrd="0" presId="urn:microsoft.com/office/officeart/2005/8/layout/gear1"/>
    <dgm:cxn modelId="{31DB7C20-60E0-4DDF-80F8-A7DA494C9805}" type="presOf" srcId="{8B9CC17C-73E4-4D9B-9902-85C57EE990B0}" destId="{C0133A98-A474-4EFE-93D0-663CFF23C472}" srcOrd="0" destOrd="0" presId="urn:microsoft.com/office/officeart/2005/8/layout/gear1"/>
    <dgm:cxn modelId="{85F4BBEC-FFA3-4B74-A040-2F57792EBA65}" type="presOf" srcId="{8B9CC17C-73E4-4D9B-9902-85C57EE990B0}" destId="{CAE9F27F-95D6-4B99-90BA-C26252BCC1D8}" srcOrd="1" destOrd="0" presId="urn:microsoft.com/office/officeart/2005/8/layout/gear1"/>
    <dgm:cxn modelId="{F76110BC-D8A4-4600-BCF4-5194C037E61A}" type="presOf" srcId="{6AA0FF66-FB21-4863-81C3-AA9BF0EF0A91}" destId="{6317F5A3-CFD4-45A3-BF37-BDF8CA740A0C}" srcOrd="2" destOrd="0" presId="urn:microsoft.com/office/officeart/2005/8/layout/gear1"/>
    <dgm:cxn modelId="{F7210F79-9910-4E62-B859-31916C18046F}" type="presOf" srcId="{6AA0FF66-FB21-4863-81C3-AA9BF0EF0A91}" destId="{D27A2A5A-E469-4B3C-BFC2-D8D0D1FE5392}" srcOrd="1" destOrd="0" presId="urn:microsoft.com/office/officeart/2005/8/layout/gear1"/>
    <dgm:cxn modelId="{2981C7B3-88B0-4194-9151-8079C8FC5AE7}" type="presOf" srcId="{6AA0FF66-FB21-4863-81C3-AA9BF0EF0A91}" destId="{0F836648-1D3F-47BF-BCE0-2D8A15099B8E}" srcOrd="0" destOrd="0" presId="urn:microsoft.com/office/officeart/2005/8/layout/gear1"/>
    <dgm:cxn modelId="{FD389310-D610-49BD-B7A4-2766AC9EDC21}" type="presOf" srcId="{EC407B26-519F-406C-B57D-6A1590B22823}" destId="{47CC520D-B272-4D86-8F43-A865FFEC148F}" srcOrd="0" destOrd="0" presId="urn:microsoft.com/office/officeart/2005/8/layout/gear1"/>
    <dgm:cxn modelId="{5EF9A895-A447-4FBF-A9D8-098917573E05}" type="presOf" srcId="{95E433D7-7D16-4843-932E-A882B2355221}" destId="{AB90CFCC-5C29-431B-B190-47AB3AC7DCC0}" srcOrd="2" destOrd="0" presId="urn:microsoft.com/office/officeart/2005/8/layout/gear1"/>
    <dgm:cxn modelId="{B8B46A26-EAB5-4384-A5BD-3ACF62933FD3}" type="presOf" srcId="{947569F4-A761-48F5-BD61-4E4895542C02}" destId="{CB90DF29-F8DB-4750-873A-5D5472571020}" srcOrd="0" destOrd="0" presId="urn:microsoft.com/office/officeart/2005/8/layout/gear1"/>
    <dgm:cxn modelId="{0876E293-3C5C-4F1E-ABAE-EF370F66B7A8}" type="presOf" srcId="{8B9CC17C-73E4-4D9B-9902-85C57EE990B0}" destId="{BC210AAD-3553-47B3-ADCD-4CDE47B07881}" srcOrd="2" destOrd="0" presId="urn:microsoft.com/office/officeart/2005/8/layout/gear1"/>
    <dgm:cxn modelId="{DA9CF777-4184-49BC-929D-2E8B7DF46223}" type="presOf" srcId="{95E433D7-7D16-4843-932E-A882B2355221}" destId="{7266DC6C-CC7F-4D8C-BCE1-465C26A81EEB}" srcOrd="1" destOrd="0" presId="urn:microsoft.com/office/officeart/2005/8/layout/gear1"/>
    <dgm:cxn modelId="{B216AE5B-0453-42D6-8C70-710710959C65}" type="presOf" srcId="{3BEEB1F2-3F1A-41EF-A4AF-8D7484CBE803}" destId="{F71E1FA9-DA3A-44BC-990E-15693C1777AA}" srcOrd="0" destOrd="0" presId="urn:microsoft.com/office/officeart/2005/8/layout/gear1"/>
    <dgm:cxn modelId="{92F34321-CCAD-47E2-A7BA-23753E38A861}" type="presOf" srcId="{C25F5314-8970-44BD-900B-1ACBA72D07CB}" destId="{DD583D26-74B1-40BD-9A04-C47D10D315AE}" srcOrd="0" destOrd="0" presId="urn:microsoft.com/office/officeart/2005/8/layout/gear1"/>
    <dgm:cxn modelId="{512A36BC-F7B7-4EA5-B48C-750612D9C398}" srcId="{3BEEB1F2-3F1A-41EF-A4AF-8D7484CBE803}" destId="{6AA0FF66-FB21-4863-81C3-AA9BF0EF0A91}" srcOrd="0" destOrd="0" parTransId="{8809B1F2-DAAE-4ACC-8BA9-51A6284D4FCD}" sibTransId="{947569F4-A761-48F5-BD61-4E4895542C02}"/>
    <dgm:cxn modelId="{1D91A1A6-8AA5-4CE9-8D52-81EBB83F96B9}" type="presParOf" srcId="{F71E1FA9-DA3A-44BC-990E-15693C1777AA}" destId="{0F836648-1D3F-47BF-BCE0-2D8A15099B8E}" srcOrd="0" destOrd="0" presId="urn:microsoft.com/office/officeart/2005/8/layout/gear1"/>
    <dgm:cxn modelId="{9788DEBD-41C3-49C8-B282-70CAF15E5AD4}" type="presParOf" srcId="{F71E1FA9-DA3A-44BC-990E-15693C1777AA}" destId="{D27A2A5A-E469-4B3C-BFC2-D8D0D1FE5392}" srcOrd="1" destOrd="0" presId="urn:microsoft.com/office/officeart/2005/8/layout/gear1"/>
    <dgm:cxn modelId="{A6A97805-2B1A-42E4-ACCF-2424D3D22C98}" type="presParOf" srcId="{F71E1FA9-DA3A-44BC-990E-15693C1777AA}" destId="{6317F5A3-CFD4-45A3-BF37-BDF8CA740A0C}" srcOrd="2" destOrd="0" presId="urn:microsoft.com/office/officeart/2005/8/layout/gear1"/>
    <dgm:cxn modelId="{9C853A64-FC61-4D25-BB4F-C877134D381E}" type="presParOf" srcId="{F71E1FA9-DA3A-44BC-990E-15693C1777AA}" destId="{7196A966-7EDE-49F8-AE8A-971891061F5C}" srcOrd="3" destOrd="0" presId="urn:microsoft.com/office/officeart/2005/8/layout/gear1"/>
    <dgm:cxn modelId="{C930919B-5CAB-45E3-824B-4462349C1F32}" type="presParOf" srcId="{F71E1FA9-DA3A-44BC-990E-15693C1777AA}" destId="{7266DC6C-CC7F-4D8C-BCE1-465C26A81EEB}" srcOrd="4" destOrd="0" presId="urn:microsoft.com/office/officeart/2005/8/layout/gear1"/>
    <dgm:cxn modelId="{356ECCDC-E6F2-4099-AA1A-7A31332490D7}" type="presParOf" srcId="{F71E1FA9-DA3A-44BC-990E-15693C1777AA}" destId="{AB90CFCC-5C29-431B-B190-47AB3AC7DCC0}" srcOrd="5" destOrd="0" presId="urn:microsoft.com/office/officeart/2005/8/layout/gear1"/>
    <dgm:cxn modelId="{3D4B2BEF-81E9-48D1-92A9-002B497091B0}" type="presParOf" srcId="{F71E1FA9-DA3A-44BC-990E-15693C1777AA}" destId="{C0133A98-A474-4EFE-93D0-663CFF23C472}" srcOrd="6" destOrd="0" presId="urn:microsoft.com/office/officeart/2005/8/layout/gear1"/>
    <dgm:cxn modelId="{520CE2EA-C273-4F7F-9699-9186C3916F24}" type="presParOf" srcId="{F71E1FA9-DA3A-44BC-990E-15693C1777AA}" destId="{CAE9F27F-95D6-4B99-90BA-C26252BCC1D8}" srcOrd="7" destOrd="0" presId="urn:microsoft.com/office/officeart/2005/8/layout/gear1"/>
    <dgm:cxn modelId="{CA64C45B-FAA6-4EC2-B40E-42ED64C02733}" type="presParOf" srcId="{F71E1FA9-DA3A-44BC-990E-15693C1777AA}" destId="{BC210AAD-3553-47B3-ADCD-4CDE47B07881}" srcOrd="8" destOrd="0" presId="urn:microsoft.com/office/officeart/2005/8/layout/gear1"/>
    <dgm:cxn modelId="{DB029963-B81C-4519-9CD8-21A4B1A6F773}" type="presParOf" srcId="{F71E1FA9-DA3A-44BC-990E-15693C1777AA}" destId="{49471772-AEC0-48E5-9A55-BC49DF9A0A06}" srcOrd="9" destOrd="0" presId="urn:microsoft.com/office/officeart/2005/8/layout/gear1"/>
    <dgm:cxn modelId="{9ED18430-FD41-4B60-89C8-A1C0FF3BEB2F}" type="presParOf" srcId="{F71E1FA9-DA3A-44BC-990E-15693C1777AA}" destId="{CB90DF29-F8DB-4750-873A-5D5472571020}" srcOrd="10" destOrd="0" presId="urn:microsoft.com/office/officeart/2005/8/layout/gear1"/>
    <dgm:cxn modelId="{46CE196A-945F-4C59-A0FC-EFBD246F9D11}" type="presParOf" srcId="{F71E1FA9-DA3A-44BC-990E-15693C1777AA}" destId="{47CC520D-B272-4D86-8F43-A865FFEC148F}" srcOrd="11" destOrd="0" presId="urn:microsoft.com/office/officeart/2005/8/layout/gear1"/>
    <dgm:cxn modelId="{20E5961A-8C34-47C8-B73F-02A7AE087E0B}" type="presParOf" srcId="{F71E1FA9-DA3A-44BC-990E-15693C1777AA}" destId="{DD583D26-74B1-40BD-9A04-C47D10D315A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836648-1D3F-47BF-BCE0-2D8A15099B8E}">
      <dsp:nvSpPr>
        <dsp:cNvPr id="0" name=""/>
        <dsp:cNvSpPr/>
      </dsp:nvSpPr>
      <dsp:spPr>
        <a:xfrm>
          <a:off x="3888438" y="2520282"/>
          <a:ext cx="2851516" cy="2851516"/>
        </a:xfrm>
        <a:prstGeom prst="gear9">
          <a:avLst/>
        </a:prstGeom>
        <a:solidFill>
          <a:srgbClr val="FFFF66"/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Використання інших технологій навчання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Arial Black" pitchFamily="34" charset="0"/>
          </a:endParaRPr>
        </a:p>
      </dsp:txBody>
      <dsp:txXfrm>
        <a:off x="3888438" y="2520282"/>
        <a:ext cx="2851516" cy="2851516"/>
      </dsp:txXfrm>
    </dsp:sp>
    <dsp:sp modelId="{7196A966-7EDE-49F8-AE8A-971891061F5C}">
      <dsp:nvSpPr>
        <dsp:cNvPr id="0" name=""/>
        <dsp:cNvSpPr/>
      </dsp:nvSpPr>
      <dsp:spPr>
        <a:xfrm>
          <a:off x="2160237" y="2016227"/>
          <a:ext cx="2073830" cy="2073830"/>
        </a:xfrm>
        <a:prstGeom prst="gear6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rPr>
            <a:t>Застосування проблемно-пошукових методів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Arial Black" pitchFamily="34" charset="0"/>
          </a:endParaRPr>
        </a:p>
      </dsp:txBody>
      <dsp:txXfrm>
        <a:off x="2160237" y="2016227"/>
        <a:ext cx="2073830" cy="2073830"/>
      </dsp:txXfrm>
    </dsp:sp>
    <dsp:sp modelId="{C0133A98-A474-4EFE-93D0-663CFF23C472}">
      <dsp:nvSpPr>
        <dsp:cNvPr id="0" name=""/>
        <dsp:cNvSpPr/>
      </dsp:nvSpPr>
      <dsp:spPr>
        <a:xfrm rot="20700000">
          <a:off x="3174704" y="178393"/>
          <a:ext cx="2840104" cy="2648789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ln>
                <a:noFill/>
              </a:ln>
              <a:solidFill>
                <a:sysClr val="windowText" lastClr="000000"/>
              </a:solidFill>
              <a:latin typeface="Arial Black" pitchFamily="34" charset="0"/>
            </a:rPr>
            <a:t>Не є </a:t>
          </a:r>
          <a:r>
            <a:rPr lang="uk-UA" sz="1400" b="0" kern="1200" dirty="0" err="1" smtClean="0">
              <a:ln>
                <a:noFill/>
              </a:ln>
              <a:solidFill>
                <a:sysClr val="windowText" lastClr="000000"/>
              </a:solidFill>
              <a:latin typeface="Arial Black" pitchFamily="34" charset="0"/>
            </a:rPr>
            <a:t>вузькоспеціа-лізованою</a:t>
          </a:r>
          <a:endParaRPr lang="ru-RU" sz="1400" b="0" kern="1200" dirty="0">
            <a:ln>
              <a:noFill/>
            </a:ln>
            <a:solidFill>
              <a:sysClr val="windowText" lastClr="000000"/>
            </a:solidFill>
            <a:latin typeface="Arial Black" pitchFamily="34" charset="0"/>
          </a:endParaRPr>
        </a:p>
      </dsp:txBody>
      <dsp:txXfrm>
        <a:off x="3808970" y="748003"/>
        <a:ext cx="1571573" cy="1509570"/>
      </dsp:txXfrm>
    </dsp:sp>
    <dsp:sp modelId="{CB90DF29-F8DB-4750-873A-5D5472571020}">
      <dsp:nvSpPr>
        <dsp:cNvPr id="0" name=""/>
        <dsp:cNvSpPr/>
      </dsp:nvSpPr>
      <dsp:spPr>
        <a:xfrm>
          <a:off x="3600985" y="2097725"/>
          <a:ext cx="3649941" cy="3649941"/>
        </a:xfrm>
        <a:prstGeom prst="circularArrow">
          <a:avLst>
            <a:gd name="adj1" fmla="val 4687"/>
            <a:gd name="adj2" fmla="val 299029"/>
            <a:gd name="adj3" fmla="val 2535640"/>
            <a:gd name="adj4" fmla="val 158199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C520D-B272-4D86-8F43-A865FFEC148F}">
      <dsp:nvSpPr>
        <dsp:cNvPr id="0" name=""/>
        <dsp:cNvSpPr/>
      </dsp:nvSpPr>
      <dsp:spPr>
        <a:xfrm>
          <a:off x="1782887" y="1397207"/>
          <a:ext cx="2651910" cy="2651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83D26-74B1-40BD-9A04-C47D10D315AE}">
      <dsp:nvSpPr>
        <dsp:cNvPr id="0" name=""/>
        <dsp:cNvSpPr/>
      </dsp:nvSpPr>
      <dsp:spPr>
        <a:xfrm>
          <a:off x="2841709" y="-19733"/>
          <a:ext cx="2859293" cy="28592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7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700808"/>
            <a:ext cx="817371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року - 2017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3356992"/>
            <a:ext cx="464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Педагогічна ідея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611560" y="1700808"/>
            <a:ext cx="2232248" cy="129614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Навчальний кабінет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051720" y="3140968"/>
            <a:ext cx="2232248" cy="129614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Технічні засоби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508104" y="3068960"/>
            <a:ext cx="2232248" cy="129614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Демонстра-ційний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матеріал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300192" y="1556792"/>
            <a:ext cx="2232248" cy="129614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“Підручні”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засоби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Молния 11"/>
          <p:cNvSpPr/>
          <p:nvPr/>
        </p:nvSpPr>
        <p:spPr>
          <a:xfrm>
            <a:off x="4283968" y="3284984"/>
            <a:ext cx="1656184" cy="2448272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07704" y="5589240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Економічно оптимальний урок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9218" name="Picture 2" descr="http://xn--93-6kcipsapou4ar3c.xn--p1ai/attachments/Image/0_5d633_2c256996_L_1.pn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315416"/>
            <a:ext cx="5040560" cy="50812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6989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Умови ефективного уроку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1844824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Живе слово </a:t>
            </a:r>
          </a:p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учителя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51720" y="188640"/>
            <a:ext cx="4925232" cy="576064"/>
            <a:chOff x="2123728" y="188640"/>
            <a:chExt cx="5429288" cy="5760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Сучасний урок 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51720" y="188640"/>
            <a:ext cx="4925232" cy="576064"/>
            <a:chOff x="2123728" y="188640"/>
            <a:chExt cx="5429288" cy="5760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rgbClr val="004C00"/>
            </a:solidFill>
            <a:ln>
              <a:solidFill>
                <a:srgbClr val="0026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600"/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Прийоми і методи  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99592" y="908721"/>
            <a:ext cx="3672408" cy="3600400"/>
            <a:chOff x="251520" y="2869301"/>
            <a:chExt cx="5076056" cy="3672408"/>
          </a:xfrm>
          <a:solidFill>
            <a:srgbClr val="FFAE37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251520" y="2869301"/>
              <a:ext cx="5076056" cy="3672408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50800" dir="5400000" sx="6000" sy="6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одним вырезанным скругленным углом 6"/>
            <p:cNvSpPr/>
            <p:nvPr/>
          </p:nvSpPr>
          <p:spPr bwMode="auto">
            <a:xfrm>
              <a:off x="454562" y="3026690"/>
              <a:ext cx="4661998" cy="3354639"/>
            </a:xfrm>
            <a:prstGeom prst="snipRoundRect">
              <a:avLst/>
            </a:prstGeom>
            <a:solidFill>
              <a:srgbClr val="FFFF9F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65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k-UA" sz="1600" dirty="0" smtClean="0">
                  <a:solidFill>
                    <a:srgbClr val="00091A"/>
                  </a:solidFill>
                  <a:latin typeface="Arial Black" pitchFamily="34" charset="0"/>
                </a:rPr>
                <a:t>На етапі мотивації навчальної діяльності:</a:t>
              </a:r>
            </a:p>
            <a:p>
              <a:pPr>
                <a:defRPr/>
              </a:pPr>
              <a:endParaRPr lang="uk-UA" sz="1600" dirty="0" smtClean="0">
                <a:solidFill>
                  <a:srgbClr val="00091A"/>
                </a:solidFill>
                <a:latin typeface="Arial Black" pitchFamily="34" charset="0"/>
              </a:endParaRP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Відстрочена відгадка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Фантастична добавка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Дивуй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Світ професій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Читаємо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Зв‘язок з практикою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Проблемне питання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Відеоролик</a:t>
              </a:r>
              <a:endParaRPr lang="uk-UA" sz="1400" dirty="0" smtClean="0">
                <a:solidFill>
                  <a:srgbClr val="00091A"/>
                </a:solidFill>
                <a:latin typeface="Arial Black" pitchFamily="34" charset="0"/>
              </a:endParaRPr>
            </a:p>
            <a:p>
              <a:pPr marL="342900" indent="-342900">
                <a:buAutoNum type="arabicPeriod"/>
                <a:defRPr/>
              </a:pPr>
              <a:r>
                <a:rPr lang="uk-UA" sz="1400" dirty="0" err="1" smtClean="0">
                  <a:solidFill>
                    <a:srgbClr val="00091A"/>
                  </a:solidFill>
                  <a:latin typeface="Arial Black" pitchFamily="34" charset="0"/>
                </a:rPr>
                <a:t>Фотозагадка</a:t>
              </a:r>
              <a:endParaRPr lang="uk-UA" sz="1400" dirty="0">
                <a:solidFill>
                  <a:srgbClr val="00091A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60032" y="908721"/>
            <a:ext cx="3672408" cy="3600400"/>
            <a:chOff x="251520" y="2869301"/>
            <a:chExt cx="5076056" cy="3672408"/>
          </a:xfrm>
          <a:solidFill>
            <a:srgbClr val="FFAE37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251520" y="2869301"/>
              <a:ext cx="5076056" cy="3672408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50800" dir="5400000" sx="6000" sy="6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с одним вырезанным скругленным углом 12"/>
            <p:cNvSpPr/>
            <p:nvPr/>
          </p:nvSpPr>
          <p:spPr bwMode="auto">
            <a:xfrm>
              <a:off x="454562" y="3026690"/>
              <a:ext cx="4661998" cy="3354639"/>
            </a:xfrm>
            <a:prstGeom prst="snipRoundRect">
              <a:avLst/>
            </a:prstGeom>
            <a:solidFill>
              <a:srgbClr val="FFFF9F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65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k-UA" sz="1600" dirty="0" smtClean="0">
                  <a:solidFill>
                    <a:srgbClr val="00091A"/>
                  </a:solidFill>
                  <a:latin typeface="Arial Black" pitchFamily="34" charset="0"/>
                </a:rPr>
                <a:t>На етапі актуалізації опорних знань учнів:</a:t>
              </a:r>
            </a:p>
            <a:p>
              <a:pPr>
                <a:defRPr/>
              </a:pPr>
              <a:endParaRPr lang="uk-UA" sz="1600" dirty="0" smtClean="0">
                <a:solidFill>
                  <a:srgbClr val="00091A"/>
                </a:solidFill>
                <a:latin typeface="Arial Black" pitchFamily="34" charset="0"/>
              </a:endParaRP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Біологічна естафета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Біологічний баскетбол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Третій зайвий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Лови помилку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Незакінчене речення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Мозковий штурм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Асоціативний кущ</a:t>
              </a:r>
            </a:p>
          </p:txBody>
        </p:sp>
      </p:grpSp>
      <p:pic>
        <p:nvPicPr>
          <p:cNvPr id="9217" name="Picture 1" descr="C:\Учитель року\DSC_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2376264" cy="1573880"/>
          </a:xfrm>
          <a:prstGeom prst="snipRound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7" descr="E:\Мои рисунки\відкриті уроки\SDC15845.JPG"/>
          <p:cNvPicPr>
            <a:picLocks noChangeAspect="1" noChangeArrowheads="1"/>
          </p:cNvPicPr>
          <p:nvPr/>
        </p:nvPicPr>
        <p:blipFill>
          <a:blip r:embed="rId3" cstate="print"/>
          <a:srcRect l="12025" t="7051"/>
          <a:stretch>
            <a:fillRect/>
          </a:stretch>
        </p:blipFill>
        <p:spPr>
          <a:xfrm>
            <a:off x="251520" y="4581128"/>
            <a:ext cx="2267744" cy="1749514"/>
          </a:xfrm>
          <a:prstGeom prst="snipRound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4" descr="S7300098.JPG"/>
          <p:cNvPicPr>
            <a:picLocks noChangeAspect="1"/>
          </p:cNvPicPr>
          <p:nvPr/>
        </p:nvPicPr>
        <p:blipFill>
          <a:blip r:embed="rId4" cstate="print"/>
          <a:srcRect l="2531" t="3796" r="18987" b="12659"/>
          <a:stretch>
            <a:fillRect/>
          </a:stretch>
        </p:blipFill>
        <p:spPr>
          <a:xfrm>
            <a:off x="4788024" y="5157192"/>
            <a:ext cx="2233829" cy="1488229"/>
          </a:xfrm>
          <a:prstGeom prst="snipRound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8" descr="E:\Мои рисунки\відкриті уроки\SDC15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085184"/>
            <a:ext cx="2077607" cy="1584176"/>
          </a:xfrm>
          <a:prstGeom prst="snipRound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51720" y="188640"/>
            <a:ext cx="4925232" cy="576064"/>
            <a:chOff x="2123728" y="188640"/>
            <a:chExt cx="5429288" cy="5760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rgbClr val="FFEAA7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Прийоми і методи  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7544" y="1052737"/>
            <a:ext cx="3672408" cy="3168351"/>
            <a:chOff x="251520" y="2869301"/>
            <a:chExt cx="5076056" cy="3672408"/>
          </a:xfrm>
          <a:solidFill>
            <a:srgbClr val="FFAE37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251520" y="2869301"/>
              <a:ext cx="5076056" cy="3672408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50800" dir="5400000" sx="6000" sy="6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одним вырезанным скругленным углом 6"/>
            <p:cNvSpPr/>
            <p:nvPr/>
          </p:nvSpPr>
          <p:spPr bwMode="auto">
            <a:xfrm>
              <a:off x="454562" y="3026690"/>
              <a:ext cx="4661998" cy="3354639"/>
            </a:xfrm>
            <a:prstGeom prst="snipRoundRect">
              <a:avLst/>
            </a:prstGeom>
            <a:solidFill>
              <a:srgbClr val="FFFF9F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65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k-UA" sz="1600" dirty="0" smtClean="0">
                  <a:solidFill>
                    <a:srgbClr val="00091A"/>
                  </a:solidFill>
                  <a:latin typeface="Arial Black" pitchFamily="34" charset="0"/>
                </a:rPr>
                <a:t>На етапі сприйняття і усвідомлення нового матеріалу:</a:t>
              </a:r>
            </a:p>
            <a:p>
              <a:pPr>
                <a:defRPr/>
              </a:pPr>
              <a:endParaRPr lang="uk-UA" sz="1600" dirty="0" smtClean="0">
                <a:solidFill>
                  <a:srgbClr val="00091A"/>
                </a:solidFill>
                <a:latin typeface="Arial Black" pitchFamily="34" charset="0"/>
              </a:endParaRP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Евристична бесіда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Опорний конспект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Ліричний відступ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err="1" smtClean="0">
                  <a:solidFill>
                    <a:srgbClr val="00091A"/>
                  </a:solidFill>
                  <a:latin typeface="Arial Black" pitchFamily="34" charset="0"/>
                </a:rPr>
                <a:t>Гронування</a:t>
              </a:r>
              <a:endParaRPr lang="uk-UA" sz="1400" dirty="0" smtClean="0">
                <a:solidFill>
                  <a:srgbClr val="00091A"/>
                </a:solidFill>
                <a:latin typeface="Arial Black" pitchFamily="34" charset="0"/>
              </a:endParaRP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Творча майстерня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076056" y="1052737"/>
            <a:ext cx="3672408" cy="3168351"/>
            <a:chOff x="251520" y="2869301"/>
            <a:chExt cx="5076056" cy="3672408"/>
          </a:xfrm>
          <a:solidFill>
            <a:srgbClr val="FFAE37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251520" y="2869301"/>
              <a:ext cx="5076056" cy="3672408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50800" dir="5400000" sx="6000" sy="6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с одним вырезанным скругленным углом 9"/>
            <p:cNvSpPr/>
            <p:nvPr/>
          </p:nvSpPr>
          <p:spPr bwMode="auto">
            <a:xfrm>
              <a:off x="454562" y="3026690"/>
              <a:ext cx="4661998" cy="3354639"/>
            </a:xfrm>
            <a:prstGeom prst="snipRoundRect">
              <a:avLst/>
            </a:prstGeom>
            <a:solidFill>
              <a:srgbClr val="FFFF9F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65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k-UA" sz="1600" dirty="0" smtClean="0">
                  <a:solidFill>
                    <a:srgbClr val="00091A"/>
                  </a:solidFill>
                  <a:latin typeface="Arial Black" pitchFamily="34" charset="0"/>
                </a:rPr>
                <a:t>На етапі узагальнення і систематизації знань:</a:t>
              </a:r>
            </a:p>
            <a:p>
              <a:pPr>
                <a:defRPr/>
              </a:pPr>
              <a:endParaRPr lang="uk-UA" sz="1600" dirty="0" smtClean="0">
                <a:solidFill>
                  <a:srgbClr val="00091A"/>
                </a:solidFill>
                <a:latin typeface="Arial Black" pitchFamily="34" charset="0"/>
              </a:endParaRP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Інтелектуальний калейдоскоп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Вірю-не-вірю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Творча лабораторія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Кросворд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400" dirty="0" err="1" smtClean="0">
                  <a:solidFill>
                    <a:srgbClr val="00091A"/>
                  </a:solidFill>
                  <a:latin typeface="Arial Black" pitchFamily="34" charset="0"/>
                </a:rPr>
                <a:t>Сенкан</a:t>
              </a:r>
              <a:endParaRPr lang="uk-UA" sz="1400" dirty="0" smtClean="0">
                <a:solidFill>
                  <a:srgbClr val="00091A"/>
                </a:solidFill>
                <a:latin typeface="Arial Black" pitchFamily="34" charset="0"/>
              </a:endParaRPr>
            </a:p>
            <a:p>
              <a:pPr marL="342900" indent="-342900">
                <a:buAutoNum type="arabicPeriod"/>
                <a:defRPr/>
              </a:pPr>
              <a:r>
                <a:rPr lang="uk-UA" sz="1400" dirty="0" smtClean="0">
                  <a:solidFill>
                    <a:srgbClr val="00091A"/>
                  </a:solidFill>
                  <a:latin typeface="Arial Black" pitchFamily="34" charset="0"/>
                </a:rPr>
                <a:t>Моделювання</a:t>
              </a:r>
            </a:p>
          </p:txBody>
        </p:sp>
      </p:grpSp>
      <p:pic>
        <p:nvPicPr>
          <p:cNvPr id="3074" name="Picture 2" descr="C:\Мои документы\Атестація\DSC04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45224"/>
            <a:ext cx="1959669" cy="1254125"/>
          </a:xfrm>
          <a:prstGeom prst="snip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Мои документы\фото з діт, конкурси, школа\DSC01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437112"/>
            <a:ext cx="2088232" cy="1246639"/>
          </a:xfrm>
          <a:prstGeom prst="snip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Мои документы\фото учителі\SAM_3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437112"/>
            <a:ext cx="1944216" cy="1271217"/>
          </a:xfrm>
          <a:prstGeom prst="snip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Мои документы\фото учителі\P1060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301208"/>
            <a:ext cx="2088232" cy="1365382"/>
          </a:xfrm>
          <a:prstGeom prst="snip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51720" y="188640"/>
            <a:ext cx="4925232" cy="576064"/>
            <a:chOff x="2123728" y="188640"/>
            <a:chExt cx="5429288" cy="5760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rgbClr val="004C00"/>
            </a:solidFill>
            <a:ln>
              <a:solidFill>
                <a:srgbClr val="0026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600"/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Форми роботи з учнями  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pic>
        <p:nvPicPr>
          <p:cNvPr id="4098" name="Picture 2" descr="C:\Мои документы\фото з діт, конкурси, школа\DSC01361.JPG"/>
          <p:cNvPicPr>
            <a:picLocks noChangeAspect="1" noChangeArrowheads="1"/>
          </p:cNvPicPr>
          <p:nvPr/>
        </p:nvPicPr>
        <p:blipFill>
          <a:blip r:embed="rId2" cstate="print"/>
          <a:srcRect r="19403"/>
          <a:stretch>
            <a:fillRect/>
          </a:stretch>
        </p:blipFill>
        <p:spPr bwMode="auto">
          <a:xfrm>
            <a:off x="179512" y="836712"/>
            <a:ext cx="1872208" cy="130664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Мои документы\фото з діт, конкурси, школа\DSC01371.JPG"/>
          <p:cNvPicPr>
            <a:picLocks noChangeAspect="1" noChangeArrowheads="1"/>
          </p:cNvPicPr>
          <p:nvPr/>
        </p:nvPicPr>
        <p:blipFill>
          <a:blip r:embed="rId3" cstate="print"/>
          <a:srcRect r="10417"/>
          <a:stretch>
            <a:fillRect/>
          </a:stretch>
        </p:blipFill>
        <p:spPr bwMode="auto">
          <a:xfrm>
            <a:off x="1763688" y="1628800"/>
            <a:ext cx="1728192" cy="119644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Мои документы\фото з діт, конкурси, школа\P4290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85184"/>
            <a:ext cx="1728294" cy="115212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Мои документы\фото з діт, конкурси, школа\S7300278.JPG"/>
          <p:cNvPicPr>
            <a:picLocks noChangeAspect="1" noChangeArrowheads="1"/>
          </p:cNvPicPr>
          <p:nvPr/>
        </p:nvPicPr>
        <p:blipFill>
          <a:blip r:embed="rId5" cstate="print"/>
          <a:srcRect r="1613" b="5645"/>
          <a:stretch>
            <a:fillRect/>
          </a:stretch>
        </p:blipFill>
        <p:spPr bwMode="auto">
          <a:xfrm>
            <a:off x="1979712" y="5705872"/>
            <a:ext cx="1514015" cy="96797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G:\DCIM\101MSDCF\DSC043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852936"/>
            <a:ext cx="1944216" cy="122413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3707904" y="908720"/>
            <a:ext cx="5184576" cy="5688632"/>
            <a:chOff x="251520" y="2915206"/>
            <a:chExt cx="5076056" cy="3626503"/>
          </a:xfrm>
          <a:solidFill>
            <a:srgbClr val="FFAE37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251520" y="2915206"/>
              <a:ext cx="5076056" cy="3626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50800" dir="5400000" sx="6000" sy="6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с одним вырезанным скругленным углом 12"/>
            <p:cNvSpPr/>
            <p:nvPr/>
          </p:nvSpPr>
          <p:spPr bwMode="auto">
            <a:xfrm>
              <a:off x="454562" y="3069613"/>
              <a:ext cx="4661998" cy="3311715"/>
            </a:xfrm>
            <a:prstGeom prst="snipRoundRect">
              <a:avLst/>
            </a:prstGeom>
            <a:solidFill>
              <a:srgbClr val="FFF1C5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innerShdw blurRad="165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Нестандартні уроки 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(урок-дослідження, урок-подорож, семінари, урок-диспут, урок-гра, урок-екскурсія, урок-захист проектних робіт, урок-прес-конференція)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Індивідуальні заняття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Акції 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“День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 зустрічі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птахів”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, 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“День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 юного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натураліста”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“Збережемо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першоцвіти”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Предметні тижні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Свята 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“Посвята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 у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юнати”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“Свято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птахів”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“СНІДу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 – ні!”)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Екологічні конференції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Вернісаж 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“Новорічний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вінок”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“Мистицтво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екібани”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Конкурсів 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“Зоологічна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галерея”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“Фоторепортаж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 з весняного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лісу”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“Найкращий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агітатор”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Біологічний експрес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Захист проектів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Екологічна стежина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Колаж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</a:rPr>
                <a:t>Інтелектуальні ігри (</a:t>
              </a:r>
              <a:r>
                <a:rPr lang="uk-UA" sz="1300" dirty="0" err="1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бренг-ринг</a:t>
              </a:r>
              <a:r>
                <a:rPr lang="uk-UA" sz="1300" dirty="0" smtClean="0">
                  <a:solidFill>
                    <a:srgbClr val="00091A"/>
                  </a:solidFill>
                  <a:latin typeface="Arial" pitchFamily="34" charset="0"/>
                  <a:cs typeface="Arial" pitchFamily="34" charset="0"/>
                </a:rPr>
                <a:t>, перший мільйон, що?де?коли?)</a:t>
              </a:r>
            </a:p>
            <a:p>
              <a:pPr marL="342900" indent="-342900">
                <a:buAutoNum type="arabicPeriod"/>
                <a:defRPr/>
              </a:pPr>
              <a:r>
                <a:rPr lang="uk-UA" sz="1300" dirty="0" smtClean="0">
                  <a:solidFill>
                    <a:srgbClr val="00091A"/>
                  </a:solidFill>
                  <a:latin typeface="Arial Black" pitchFamily="34" charset="0"/>
                  <a:cs typeface="Arial" pitchFamily="34" charset="0"/>
                </a:rPr>
                <a:t>Екскурсії</a:t>
              </a:r>
            </a:p>
            <a:p>
              <a:pPr>
                <a:defRPr/>
              </a:pPr>
              <a:endParaRPr lang="uk-UA" sz="1400" dirty="0" smtClean="0">
                <a:solidFill>
                  <a:srgbClr val="00091A"/>
                </a:solidFill>
                <a:latin typeface="Arial Black" pitchFamily="34" charset="0"/>
              </a:endParaRPr>
            </a:p>
          </p:txBody>
        </p:sp>
      </p:grpSp>
      <p:pic>
        <p:nvPicPr>
          <p:cNvPr id="4104" name="Picture 8" descr="C:\Мои документы\Фото карпати\DSC_03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789040"/>
            <a:ext cx="1836201" cy="122413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51720" y="188640"/>
            <a:ext cx="4925232" cy="576064"/>
            <a:chOff x="2123728" y="188640"/>
            <a:chExt cx="5429288" cy="5760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rgbClr val="0026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600"/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Результативність роботи  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7544" y="980728"/>
            <a:ext cx="35283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Мої учні за останні 5 років здобули  на районному етапі:</a:t>
            </a:r>
          </a:p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- 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11 перемог в олімпіадах з біології і  екології; </a:t>
            </a:r>
          </a:p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- 7 перемог на захисті 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МАН.</a:t>
            </a:r>
            <a:endParaRPr lang="uk-UA" sz="16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endParaRPr lang="uk-UA" sz="16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r>
              <a:rPr lang="uk-UA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На обласному етапі:</a:t>
            </a:r>
          </a:p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-  4 призових місця на олімпіадах  </a:t>
            </a:r>
            <a:endParaRPr lang="uk-UA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- 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2 перемоги та 2 відзнаки на захисті МАН. </a:t>
            </a:r>
          </a:p>
          <a:p>
            <a:endParaRPr lang="uk-UA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Мої вихованці – активні учасники і переможці конкурсів: </a:t>
            </a:r>
          </a:p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- “В об‘єктиві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натураліста”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“Зоологічна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галерея”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, </a:t>
            </a:r>
          </a:p>
          <a:p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“День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зустрічі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птахів”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“Колосок”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МАН-Юніор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Ерудит  «Еколог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».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G:\DSC_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680520" cy="3120346"/>
          </a:xfrm>
          <a:prstGeom prst="roundRect">
            <a:avLst/>
          </a:prstGeom>
          <a:ln w="38100" cap="sq">
            <a:solidFill>
              <a:srgbClr val="004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G:\DSC07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456384" cy="1948005"/>
          </a:xfrm>
          <a:prstGeom prst="roundRect">
            <a:avLst/>
          </a:prstGeom>
          <a:ln w="38100" cap="sq">
            <a:solidFill>
              <a:srgbClr val="004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51720" y="188640"/>
            <a:ext cx="4925232" cy="576064"/>
            <a:chOff x="2123728" y="188640"/>
            <a:chExt cx="5429288" cy="5760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4C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Результати ЗНО  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pic>
        <p:nvPicPr>
          <p:cNvPr id="1026" name="Picture 2" descr="G:\r1Z-YM2M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736304" cy="288032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G:\AC3koHXYRZ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80728"/>
            <a:ext cx="2160240" cy="295232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ятно 1 7"/>
          <p:cNvSpPr/>
          <p:nvPr/>
        </p:nvSpPr>
        <p:spPr>
          <a:xfrm>
            <a:off x="395536" y="476672"/>
            <a:ext cx="1224136" cy="914400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198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7668344" y="476672"/>
            <a:ext cx="1224136" cy="914400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194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 descr="G:\DSCF1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12976"/>
            <a:ext cx="3456384" cy="259228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ятно 1 8"/>
          <p:cNvSpPr/>
          <p:nvPr/>
        </p:nvSpPr>
        <p:spPr>
          <a:xfrm>
            <a:off x="4644008" y="2924944"/>
            <a:ext cx="1224136" cy="914400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192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5877272"/>
            <a:ext cx="42017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err="1" smtClean="0">
                <a:solidFill>
                  <a:srgbClr val="001132"/>
                </a:solidFill>
                <a:latin typeface="Arial Black" pitchFamily="34" charset="0"/>
              </a:rPr>
              <a:t>Андреєва</a:t>
            </a:r>
            <a:r>
              <a:rPr lang="uk-UA" dirty="0" smtClean="0">
                <a:solidFill>
                  <a:srgbClr val="001132"/>
                </a:solidFill>
                <a:latin typeface="Arial Black" pitchFamily="34" charset="0"/>
              </a:rPr>
              <a:t> Анна, </a:t>
            </a:r>
          </a:p>
          <a:p>
            <a:pPr algn="ctr"/>
            <a:r>
              <a:rPr lang="uk-UA" sz="1400" i="1" dirty="0" smtClean="0">
                <a:solidFill>
                  <a:srgbClr val="001132"/>
                </a:solidFill>
                <a:latin typeface="Arial Black" pitchFamily="34" charset="0"/>
              </a:rPr>
              <a:t>студентка  Вінницького національного </a:t>
            </a:r>
          </a:p>
          <a:p>
            <a:pPr algn="ctr"/>
            <a:r>
              <a:rPr lang="uk-UA" sz="1400" i="1" dirty="0" smtClean="0">
                <a:solidFill>
                  <a:srgbClr val="001132"/>
                </a:solidFill>
                <a:latin typeface="Arial Black" pitchFamily="34" charset="0"/>
              </a:rPr>
              <a:t>медичного університету </a:t>
            </a:r>
            <a:r>
              <a:rPr lang="uk-UA" sz="1400" i="1" dirty="0" err="1" smtClean="0">
                <a:solidFill>
                  <a:srgbClr val="001132"/>
                </a:solidFill>
                <a:latin typeface="Arial Black" pitchFamily="34" charset="0"/>
              </a:rPr>
              <a:t>ім.М.І.Пірогова</a:t>
            </a:r>
            <a:endParaRPr lang="ru-RU" sz="1400" i="1" dirty="0">
              <a:solidFill>
                <a:srgbClr val="001132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933056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1132"/>
                </a:solidFill>
                <a:latin typeface="Arial Black" pitchFamily="34" charset="0"/>
              </a:rPr>
              <a:t>Коренюк Ірина, </a:t>
            </a:r>
          </a:p>
          <a:p>
            <a:pPr algn="ctr"/>
            <a:r>
              <a:rPr lang="uk-UA" sz="1400" i="1" dirty="0" smtClean="0">
                <a:solidFill>
                  <a:srgbClr val="001132"/>
                </a:solidFill>
                <a:latin typeface="Arial Black" pitchFamily="34" charset="0"/>
              </a:rPr>
              <a:t>студентка  </a:t>
            </a:r>
            <a:r>
              <a:rPr lang="uk-UA" sz="1400" i="1" dirty="0" err="1" smtClean="0">
                <a:solidFill>
                  <a:srgbClr val="001132"/>
                </a:solidFill>
                <a:latin typeface="Arial Black" pitchFamily="34" charset="0"/>
              </a:rPr>
              <a:t>Одеськогонаціонального</a:t>
            </a:r>
            <a:r>
              <a:rPr lang="uk-UA" sz="1400" i="1" dirty="0" smtClean="0">
                <a:solidFill>
                  <a:srgbClr val="001132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uk-UA" sz="1400" i="1" dirty="0" smtClean="0">
                <a:solidFill>
                  <a:srgbClr val="001132"/>
                </a:solidFill>
                <a:latin typeface="Arial Black" pitchFamily="34" charset="0"/>
              </a:rPr>
              <a:t>медичного університету </a:t>
            </a:r>
            <a:endParaRPr lang="ru-RU" sz="1400" i="1" dirty="0">
              <a:solidFill>
                <a:srgbClr val="001132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5688" y="4005064"/>
            <a:ext cx="28083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rgbClr val="001132"/>
                </a:solidFill>
                <a:latin typeface="Arial Black" pitchFamily="34" charset="0"/>
              </a:rPr>
              <a:t>Киба</a:t>
            </a:r>
            <a:r>
              <a:rPr lang="uk-UA" dirty="0" smtClean="0">
                <a:solidFill>
                  <a:srgbClr val="001132"/>
                </a:solidFill>
                <a:latin typeface="Arial Black" pitchFamily="34" charset="0"/>
              </a:rPr>
              <a:t> Микола, </a:t>
            </a:r>
          </a:p>
          <a:p>
            <a:pPr algn="ctr"/>
            <a:r>
              <a:rPr lang="uk-UA" sz="1400" i="1" dirty="0" smtClean="0">
                <a:solidFill>
                  <a:srgbClr val="001132"/>
                </a:solidFill>
                <a:latin typeface="Arial Black" pitchFamily="34" charset="0"/>
              </a:rPr>
              <a:t>студент </a:t>
            </a:r>
          </a:p>
          <a:p>
            <a:pPr algn="ctr"/>
            <a:r>
              <a:rPr lang="uk-UA" sz="1400" i="1" dirty="0" smtClean="0">
                <a:solidFill>
                  <a:srgbClr val="001132"/>
                </a:solidFill>
                <a:latin typeface="Arial Black" pitchFamily="34" charset="0"/>
              </a:rPr>
              <a:t>Національного </a:t>
            </a:r>
          </a:p>
          <a:p>
            <a:pPr algn="ctr"/>
            <a:r>
              <a:rPr lang="uk-UA" sz="1400" i="1" dirty="0" smtClean="0">
                <a:solidFill>
                  <a:srgbClr val="001132"/>
                </a:solidFill>
                <a:latin typeface="Arial Black" pitchFamily="34" charset="0"/>
              </a:rPr>
              <a:t>медичного університету </a:t>
            </a:r>
            <a:r>
              <a:rPr lang="uk-UA" sz="1400" i="1" dirty="0" err="1" smtClean="0">
                <a:solidFill>
                  <a:srgbClr val="001132"/>
                </a:solidFill>
                <a:latin typeface="Arial Black" pitchFamily="34" charset="0"/>
              </a:rPr>
              <a:t>ім.А.А.Богомольця</a:t>
            </a:r>
            <a:endParaRPr lang="ru-RU" sz="1400" i="1" dirty="0">
              <a:solidFill>
                <a:srgbClr val="00113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51720" y="188640"/>
            <a:ext cx="4925232" cy="576064"/>
            <a:chOff x="2123728" y="188640"/>
            <a:chExt cx="5429288" cy="5760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rgbClr val="002600"/>
            </a:solidFill>
            <a:ln>
              <a:solidFill>
                <a:srgbClr val="0026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600"/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Відзнаки на районному рівні  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pic>
        <p:nvPicPr>
          <p:cNvPr id="6" name="Picture 2" descr="G:\скановані грамоти і сертифікати\Слайд2.JPG"/>
          <p:cNvPicPr>
            <a:picLocks noChangeAspect="1" noChangeArrowheads="1"/>
          </p:cNvPicPr>
          <p:nvPr/>
        </p:nvPicPr>
        <p:blipFill>
          <a:blip r:embed="rId2" cstate="print"/>
          <a:srcRect l="28231" r="2503" b="51338"/>
          <a:stretch>
            <a:fillRect/>
          </a:stretch>
        </p:blipFill>
        <p:spPr bwMode="auto">
          <a:xfrm>
            <a:off x="179512" y="3933056"/>
            <a:ext cx="1656184" cy="1147285"/>
          </a:xfrm>
          <a:prstGeom prst="rect">
            <a:avLst/>
          </a:prstGeom>
          <a:noFill/>
          <a:ln>
            <a:solidFill>
              <a:srgbClr val="004C00"/>
            </a:solidFill>
          </a:ln>
        </p:spPr>
      </p:pic>
      <p:pic>
        <p:nvPicPr>
          <p:cNvPr id="1027" name="Picture 3" descr="G:\скановані грамоти і сертифікати\Слайд6.JPG"/>
          <p:cNvPicPr>
            <a:picLocks noChangeAspect="1" noChangeArrowheads="1"/>
          </p:cNvPicPr>
          <p:nvPr/>
        </p:nvPicPr>
        <p:blipFill>
          <a:blip r:embed="rId3" cstate="print"/>
          <a:srcRect l="29026" t="2007" r="1708" b="51162"/>
          <a:stretch>
            <a:fillRect/>
          </a:stretch>
        </p:blipFill>
        <p:spPr bwMode="auto">
          <a:xfrm>
            <a:off x="2987824" y="5013176"/>
            <a:ext cx="1584176" cy="105611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8" name="Picture 4" descr="G:\скановані грамоти і сертифікати\Слайд7.JPG"/>
          <p:cNvPicPr>
            <a:picLocks noChangeAspect="1" noChangeArrowheads="1"/>
          </p:cNvPicPr>
          <p:nvPr/>
        </p:nvPicPr>
        <p:blipFill>
          <a:blip r:embed="rId4" cstate="print"/>
          <a:srcRect l="29550" r="1844" b="50000"/>
          <a:stretch>
            <a:fillRect/>
          </a:stretch>
        </p:blipFill>
        <p:spPr bwMode="auto">
          <a:xfrm>
            <a:off x="4716016" y="5013176"/>
            <a:ext cx="1503048" cy="10801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764704"/>
            <a:ext cx="1353370" cy="187220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908720"/>
            <a:ext cx="1368152" cy="201291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692696"/>
            <a:ext cx="1368152" cy="201980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908720"/>
            <a:ext cx="1338556" cy="194421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429000"/>
            <a:ext cx="1008112" cy="142861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429000"/>
            <a:ext cx="1016697" cy="144016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 b="50855"/>
          <a:stretch>
            <a:fillRect/>
          </a:stretch>
        </p:blipFill>
        <p:spPr bwMode="auto">
          <a:xfrm>
            <a:off x="179512" y="5445225"/>
            <a:ext cx="1584176" cy="109099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2" cstate="print"/>
          <a:srcRect t="48873"/>
          <a:stretch>
            <a:fillRect/>
          </a:stretch>
        </p:blipFill>
        <p:spPr bwMode="auto">
          <a:xfrm>
            <a:off x="7380312" y="5589240"/>
            <a:ext cx="1407084" cy="1008112"/>
          </a:xfrm>
          <a:prstGeom prst="rect">
            <a:avLst/>
          </a:prstGeom>
          <a:noFill/>
          <a:ln w="9525">
            <a:solidFill>
              <a:srgbClr val="004C00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/>
          <a:srcRect t="49616" b="2038"/>
          <a:stretch>
            <a:fillRect/>
          </a:stretch>
        </p:blipFill>
        <p:spPr bwMode="auto">
          <a:xfrm>
            <a:off x="1619672" y="4509120"/>
            <a:ext cx="1440160" cy="98753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4" cstate="print"/>
          <a:srcRect b="51625"/>
          <a:stretch>
            <a:fillRect/>
          </a:stretch>
        </p:blipFill>
        <p:spPr bwMode="auto">
          <a:xfrm>
            <a:off x="7380312" y="4077072"/>
            <a:ext cx="1512168" cy="1037539"/>
          </a:xfrm>
          <a:prstGeom prst="rect">
            <a:avLst/>
          </a:prstGeom>
          <a:noFill/>
          <a:ln w="9525">
            <a:solidFill>
              <a:srgbClr val="004C00"/>
            </a:solidFill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/>
          <a:srcRect t="48780"/>
          <a:stretch>
            <a:fillRect/>
          </a:stretch>
        </p:blipFill>
        <p:spPr bwMode="auto">
          <a:xfrm>
            <a:off x="3995936" y="5947763"/>
            <a:ext cx="1265647" cy="91023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6" cstate="print"/>
          <a:srcRect b="51220"/>
          <a:stretch>
            <a:fillRect/>
          </a:stretch>
        </p:blipFill>
        <p:spPr bwMode="auto">
          <a:xfrm>
            <a:off x="6084168" y="4725144"/>
            <a:ext cx="1440160" cy="9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89814" y="1268760"/>
            <a:ext cx="1427860" cy="201622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1196752"/>
            <a:ext cx="1512168" cy="21352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скановані грамоти і сертифікати\Слайд5.JPG"/>
          <p:cNvPicPr>
            <a:picLocks noChangeAspect="1" noChangeArrowheads="1"/>
          </p:cNvPicPr>
          <p:nvPr/>
        </p:nvPicPr>
        <p:blipFill>
          <a:blip r:embed="rId2" cstate="print"/>
          <a:srcRect l="1184" t="1831" r="2503" b="31268"/>
          <a:stretch>
            <a:fillRect/>
          </a:stretch>
        </p:blipFill>
        <p:spPr bwMode="auto">
          <a:xfrm>
            <a:off x="251520" y="836712"/>
            <a:ext cx="1997501" cy="1368152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1403648" y="188640"/>
            <a:ext cx="5573304" cy="576064"/>
            <a:chOff x="2123728" y="188640"/>
            <a:chExt cx="5429288" cy="57606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rgbClr val="002600"/>
            </a:solidFill>
            <a:ln>
              <a:solidFill>
                <a:srgbClr val="0026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600"/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Відзнаки на обласному рівні  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 t="50973"/>
          <a:stretch>
            <a:fillRect/>
          </a:stretch>
        </p:blipFill>
        <p:spPr bwMode="auto">
          <a:xfrm>
            <a:off x="7524328" y="2996952"/>
            <a:ext cx="145771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106945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88640"/>
            <a:ext cx="173031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4418" r="3422"/>
          <a:stretch>
            <a:fillRect/>
          </a:stretch>
        </p:blipFill>
        <p:spPr bwMode="auto">
          <a:xfrm>
            <a:off x="5868144" y="836712"/>
            <a:ext cx="1579144" cy="244827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1268760"/>
            <a:ext cx="1728192" cy="238387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 l="4009" r="4323" b="3385"/>
          <a:stretch>
            <a:fillRect/>
          </a:stretch>
        </p:blipFill>
        <p:spPr bwMode="auto">
          <a:xfrm>
            <a:off x="2819940" y="1772816"/>
            <a:ext cx="1629899" cy="244827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869160"/>
            <a:ext cx="93172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4221088"/>
            <a:ext cx="123780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скановані грамоти і сертифікати\Слайд4.JPG"/>
          <p:cNvPicPr>
            <a:picLocks noChangeAspect="1" noChangeArrowheads="1"/>
          </p:cNvPicPr>
          <p:nvPr/>
        </p:nvPicPr>
        <p:blipFill>
          <a:blip r:embed="rId11" cstate="print"/>
          <a:srcRect l="1844" r="3822" b="27922"/>
          <a:stretch>
            <a:fillRect/>
          </a:stretch>
        </p:blipFill>
        <p:spPr bwMode="auto">
          <a:xfrm>
            <a:off x="683568" y="2060848"/>
            <a:ext cx="2016223" cy="1519026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2" cstate="print"/>
          <a:srcRect t="50856" r="3350"/>
          <a:stretch>
            <a:fillRect/>
          </a:stretch>
        </p:blipFill>
        <p:spPr bwMode="auto">
          <a:xfrm>
            <a:off x="6516216" y="3573016"/>
            <a:ext cx="1441081" cy="10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 r="3232" b="50227"/>
          <a:stretch>
            <a:fillRect/>
          </a:stretch>
        </p:blipFill>
        <p:spPr bwMode="auto">
          <a:xfrm>
            <a:off x="5292080" y="4077072"/>
            <a:ext cx="1447957" cy="103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4" cstate="print"/>
          <a:srcRect t="51423" r="3232"/>
          <a:stretch>
            <a:fillRect/>
          </a:stretch>
        </p:blipFill>
        <p:spPr bwMode="auto">
          <a:xfrm>
            <a:off x="4067944" y="4509120"/>
            <a:ext cx="1476672" cy="102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скановані грамоти і сертифікати\Слайд1.JPG"/>
          <p:cNvPicPr>
            <a:picLocks noChangeAspect="1" noChangeArrowheads="1"/>
          </p:cNvPicPr>
          <p:nvPr/>
        </p:nvPicPr>
        <p:blipFill>
          <a:blip r:embed="rId15" cstate="print"/>
          <a:srcRect l="1184" r="1184" b="33980"/>
          <a:stretch>
            <a:fillRect/>
          </a:stretch>
        </p:blipFill>
        <p:spPr bwMode="auto">
          <a:xfrm>
            <a:off x="2843808" y="5085184"/>
            <a:ext cx="1512168" cy="1008256"/>
          </a:xfrm>
          <a:prstGeom prst="rect">
            <a:avLst/>
          </a:prstGeom>
          <a:noFill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6" cstate="print"/>
          <a:srcRect b="51060"/>
          <a:stretch>
            <a:fillRect/>
          </a:stretch>
        </p:blipFill>
        <p:spPr bwMode="auto">
          <a:xfrm>
            <a:off x="7452320" y="4725144"/>
            <a:ext cx="14602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G:\скановані грамоти і сертифікати\Слайд8.JPG"/>
          <p:cNvPicPr>
            <a:picLocks noChangeAspect="1" noChangeArrowheads="1"/>
          </p:cNvPicPr>
          <p:nvPr/>
        </p:nvPicPr>
        <p:blipFill>
          <a:blip r:embed="rId17" cstate="print"/>
          <a:srcRect l="6461" t="7183" r="38126" b="52007"/>
          <a:stretch>
            <a:fillRect/>
          </a:stretch>
        </p:blipFill>
        <p:spPr bwMode="auto">
          <a:xfrm>
            <a:off x="6300193" y="5301208"/>
            <a:ext cx="1440159" cy="104583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 cstate="print"/>
          <a:srcRect r="3350" b="49616"/>
          <a:stretch>
            <a:fillRect/>
          </a:stretch>
        </p:blipFill>
        <p:spPr bwMode="auto">
          <a:xfrm>
            <a:off x="4932040" y="5733256"/>
            <a:ext cx="1440160" cy="105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56792"/>
            <a:ext cx="7938199" cy="1107996"/>
          </a:xfrm>
          <a:prstGeom prst="rect">
            <a:avLst/>
          </a:prstGeom>
          <a:noFill/>
          <a:scene3d>
            <a:camera prst="obliqueTopLeft"/>
            <a:lightRig rig="contrasting" dir="t">
              <a:rot lat="0" lon="0" rev="4500000"/>
            </a:lightRig>
          </a:scene3d>
          <a:sp3d>
            <a:bevelT/>
          </a:sp3d>
        </p:spPr>
        <p:txBody>
          <a:bodyPr wrap="none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cap="all" dirty="0">
                <a:ln w="0"/>
                <a:solidFill>
                  <a:srgbClr val="8B1B0F"/>
                </a:soli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</a:p>
        </p:txBody>
      </p:sp>
      <p:pic>
        <p:nvPicPr>
          <p:cNvPr id="2052" name="Picture 4" descr="https://im0-tub-ua.yandex.net/i?id=49f5f0279f4383cd14e8562af5d3da43&amp;n=33&amp;h=215&amp;w=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24944"/>
            <a:ext cx="4752528" cy="3274981"/>
          </a:xfrm>
          <a:prstGeom prst="ellipse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картинки\3ff3ebb6e0c817732a4e3f2b5c8df8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144"/>
            <a:ext cx="2088232" cy="1645029"/>
          </a:xfrm>
          <a:prstGeom prst="snip2Diag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Мои документы\Атестація\IMG_20170119_160121_HDR.jpg"/>
          <p:cNvPicPr>
            <a:picLocks noChangeAspect="1" noChangeArrowheads="1"/>
          </p:cNvPicPr>
          <p:nvPr/>
        </p:nvPicPr>
        <p:blipFill>
          <a:blip r:embed="rId3" cstate="print"/>
          <a:srcRect l="10000" r="10000"/>
          <a:stretch>
            <a:fillRect/>
          </a:stretch>
        </p:blipFill>
        <p:spPr bwMode="auto">
          <a:xfrm>
            <a:off x="2555777" y="404664"/>
            <a:ext cx="3672408" cy="344288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79712" y="4149566"/>
            <a:ext cx="53285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Рибачок Наталія Борисівна, </a:t>
            </a:r>
          </a:p>
          <a:p>
            <a:pPr algn="ctr"/>
            <a:r>
              <a:rPr lang="uk-UA" sz="2000" i="1" dirty="0" smtClean="0">
                <a:latin typeface="Arial Black" pitchFamily="34" charset="0"/>
              </a:rPr>
              <a:t>учитель біології </a:t>
            </a:r>
          </a:p>
          <a:p>
            <a:pPr algn="ctr"/>
            <a:r>
              <a:rPr lang="uk-UA" dirty="0" smtClean="0">
                <a:latin typeface="Arial Black" pitchFamily="34" charset="0"/>
              </a:rPr>
              <a:t>  Христинівської спеціалізованої школи І-ІІІ ступенів №1 ім.О.Є.Корнійчука Христинівської районної ради</a:t>
            </a:r>
          </a:p>
          <a:p>
            <a:pPr algn="ctr"/>
            <a:r>
              <a:rPr lang="uk-UA" dirty="0" smtClean="0">
                <a:latin typeface="Arial Black" pitchFamily="34" charset="0"/>
              </a:rPr>
              <a:t>Черкаської області,</a:t>
            </a:r>
          </a:p>
          <a:p>
            <a:pPr algn="ctr"/>
            <a:r>
              <a:rPr lang="uk-UA" dirty="0" smtClean="0">
                <a:latin typeface="Arial Black" pitchFamily="34" charset="0"/>
              </a:rPr>
              <a:t> учитель вищої кваліфікаційної категорії, старший учитель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Мои документы\Класний керівник\школа картинки\b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653136"/>
            <a:ext cx="2120900" cy="1858963"/>
          </a:xfrm>
          <a:prstGeom prst="snip2Diag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83568" y="908720"/>
            <a:ext cx="7704856" cy="3024336"/>
            <a:chOff x="1979712" y="1124744"/>
            <a:chExt cx="5976664" cy="44644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79712" y="1124744"/>
              <a:ext cx="5976664" cy="4464496"/>
            </a:xfrm>
            <a:prstGeom prst="rect">
              <a:avLst/>
            </a:prstGeom>
            <a:solidFill>
              <a:srgbClr val="1DFF83"/>
            </a:solidFill>
            <a:ln>
              <a:solidFill>
                <a:srgbClr val="0066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двумя скругленными противолежащими углами 6"/>
            <p:cNvSpPr/>
            <p:nvPr/>
          </p:nvSpPr>
          <p:spPr>
            <a:xfrm>
              <a:off x="2267744" y="1412776"/>
              <a:ext cx="5400600" cy="3816424"/>
            </a:xfrm>
            <a:prstGeom prst="round2DiagRect">
              <a:avLst/>
            </a:prstGeom>
            <a:solidFill>
              <a:srgbClr val="B9FFD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Формування стійкого інтересу до природничих дисциплін шляхом використання інтерактивних та мультимедійних технологій і зв</a:t>
              </a:r>
              <a:r>
                <a:rPr lang="uk-UA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/>
                </a:rPr>
                <a:t>’язку навчання з практичною, науково-дослідницькою діяльністю</a:t>
              </a:r>
              <a:endPara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50" name="Picture 2" descr="C:\Мои документы\Атестація\DSC03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2736304" cy="2052228"/>
          </a:xfrm>
          <a:prstGeom prst="round2Diag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Мои документы\Атестація\DSC06581.JPG"/>
          <p:cNvPicPr>
            <a:picLocks noChangeAspect="1" noChangeArrowheads="1"/>
          </p:cNvPicPr>
          <p:nvPr/>
        </p:nvPicPr>
        <p:blipFill>
          <a:blip r:embed="rId3" cstate="print"/>
          <a:srcRect l="12500" r="4167"/>
          <a:stretch>
            <a:fillRect/>
          </a:stretch>
        </p:blipFill>
        <p:spPr bwMode="auto">
          <a:xfrm>
            <a:off x="3203848" y="4725144"/>
            <a:ext cx="2880320" cy="1944216"/>
          </a:xfrm>
          <a:prstGeom prst="round2Diag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Мои документы\Атестація\DSC04265.JPG"/>
          <p:cNvPicPr>
            <a:picLocks noChangeAspect="1" noChangeArrowheads="1"/>
          </p:cNvPicPr>
          <p:nvPr/>
        </p:nvPicPr>
        <p:blipFill>
          <a:blip r:embed="rId4" cstate="print"/>
          <a:srcRect r="-32"/>
          <a:stretch>
            <a:fillRect/>
          </a:stretch>
        </p:blipFill>
        <p:spPr bwMode="auto">
          <a:xfrm>
            <a:off x="6228184" y="4077072"/>
            <a:ext cx="2736304" cy="1980220"/>
          </a:xfrm>
          <a:prstGeom prst="round2Diag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1259632" y="188640"/>
            <a:ext cx="6005352" cy="576064"/>
            <a:chOff x="2123728" y="188640"/>
            <a:chExt cx="5429288" cy="57606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rgbClr val="004C00"/>
            </a:solidFill>
            <a:ln>
              <a:solidFill>
                <a:srgbClr val="0026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600"/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Формулювання педагогічної ідеї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35696" y="188640"/>
            <a:ext cx="5429288" cy="576064"/>
            <a:chOff x="2123728" y="188640"/>
            <a:chExt cx="5429288" cy="5760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rgbClr val="004C00"/>
            </a:solidFill>
            <a:ln>
              <a:solidFill>
                <a:srgbClr val="0026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600"/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Формування педагогічної ідеї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331640" y="1124744"/>
            <a:ext cx="6408712" cy="3786720"/>
            <a:chOff x="1403648" y="1628800"/>
            <a:chExt cx="6408712" cy="3786720"/>
          </a:xfrm>
        </p:grpSpPr>
        <p:sp>
          <p:nvSpPr>
            <p:cNvPr id="11" name="Стрелка вниз 10"/>
            <p:cNvSpPr/>
            <p:nvPr/>
          </p:nvSpPr>
          <p:spPr>
            <a:xfrm>
              <a:off x="2771800" y="4437112"/>
              <a:ext cx="3797000" cy="978408"/>
            </a:xfrm>
            <a:prstGeom prst="downArrow">
              <a:avLst>
                <a:gd name="adj1" fmla="val 87790"/>
                <a:gd name="adj2" fmla="val 50000"/>
              </a:avLst>
            </a:prstGeom>
            <a:solidFill>
              <a:srgbClr val="46C246"/>
            </a:solidFill>
            <a:ln>
              <a:solidFill>
                <a:srgbClr val="002A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403648" y="1628800"/>
              <a:ext cx="5400600" cy="3096344"/>
              <a:chOff x="1403648" y="1844824"/>
              <a:chExt cx="5400600" cy="3096344"/>
            </a:xfrm>
          </p:grpSpPr>
          <p:sp>
            <p:nvSpPr>
              <p:cNvPr id="6" name="Блок-схема: ИЛИ 5"/>
              <p:cNvSpPr/>
              <p:nvPr/>
            </p:nvSpPr>
            <p:spPr>
              <a:xfrm>
                <a:off x="2555776" y="1844824"/>
                <a:ext cx="4248472" cy="3096344"/>
              </a:xfrm>
              <a:prstGeom prst="flowChartOr">
                <a:avLst/>
              </a:prstGeom>
              <a:solidFill>
                <a:srgbClr val="339933"/>
              </a:solidFill>
              <a:ln>
                <a:solidFill>
                  <a:srgbClr val="002A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Табличка 6"/>
              <p:cNvSpPr/>
              <p:nvPr/>
            </p:nvSpPr>
            <p:spPr>
              <a:xfrm>
                <a:off x="1475656" y="2132856"/>
                <a:ext cx="2808312" cy="1080120"/>
              </a:xfrm>
              <a:prstGeom prst="plaque">
                <a:avLst>
                  <a:gd name="adj" fmla="val 26101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1600" dirty="0" smtClean="0">
                    <a:solidFill>
                      <a:schemeClr val="tx1"/>
                    </a:solidFill>
                    <a:latin typeface="Arial Black" pitchFamily="34" charset="0"/>
                  </a:rPr>
                  <a:t>Вплив досвідчених педагогів </a:t>
                </a:r>
                <a:endParaRPr lang="ru-RU" sz="1600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8" name="Табличка 7"/>
              <p:cNvSpPr/>
              <p:nvPr/>
            </p:nvSpPr>
            <p:spPr>
              <a:xfrm>
                <a:off x="1403648" y="3645024"/>
                <a:ext cx="3024336" cy="1080120"/>
              </a:xfrm>
              <a:prstGeom prst="plaque">
                <a:avLst>
                  <a:gd name="adj" fmla="val 26101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1600" dirty="0" smtClean="0">
                    <a:solidFill>
                      <a:schemeClr val="tx1"/>
                    </a:solidFill>
                    <a:latin typeface="Arial Black" pitchFamily="34" charset="0"/>
                  </a:rPr>
                  <a:t>Поява комп’ютерної техніки</a:t>
                </a:r>
                <a:endParaRPr lang="ru-RU" sz="1600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9" name="Табличка 8"/>
            <p:cNvSpPr/>
            <p:nvPr/>
          </p:nvSpPr>
          <p:spPr>
            <a:xfrm>
              <a:off x="4860032" y="1916832"/>
              <a:ext cx="2952328" cy="1080120"/>
            </a:xfrm>
            <a:prstGeom prst="plaque">
              <a:avLst>
                <a:gd name="adj" fmla="val 2610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  <a:latin typeface="Arial Black" pitchFamily="34" charset="0"/>
                </a:rPr>
                <a:t>Поява нових технологій, прийомів та методів навчання</a:t>
              </a:r>
              <a:endParaRPr lang="ru-RU" sz="16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" name="Табличка 9"/>
            <p:cNvSpPr/>
            <p:nvPr/>
          </p:nvSpPr>
          <p:spPr>
            <a:xfrm>
              <a:off x="4932040" y="3429000"/>
              <a:ext cx="2808312" cy="1080120"/>
            </a:xfrm>
            <a:prstGeom prst="plaque">
              <a:avLst>
                <a:gd name="adj" fmla="val 2610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  <a:latin typeface="Arial Black" pitchFamily="34" charset="0"/>
                </a:rPr>
                <a:t>Внутрішня потреба до змін</a:t>
              </a:r>
              <a:endParaRPr lang="ru-RU" sz="16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pic>
        <p:nvPicPr>
          <p:cNvPr id="16386" name="Picture 2" descr="http://xn--80aaa0cnjd2b0d.xn--p1ai/wp-content/uploads/2016/02/desktop-computer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088232" cy="15589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8" name="Picture 4" descr="https://im0-tub-ua.yandex.net/i?id=48c292e280f8fe0ecfeed91bdc8e3ae0&amp;n=33&amp;h=215&amp;w=2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013176"/>
            <a:ext cx="1746278" cy="15841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6390" name="AutoShape 6" descr="https://im1-tub-ua.yandex.net/i?id=1c8384d966c95ed6f01cd57f66703431&amp;n=33&amp;h=215&amp;w=2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Documents and Settings\Юзер\Мои документы\Мои рисунки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93096"/>
            <a:ext cx="1864503" cy="13681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D:\Documents and Settings\Юзер\Мои документы\Мои рисунки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013177"/>
            <a:ext cx="1615827" cy="15841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15616" y="260648"/>
            <a:ext cx="6912768" cy="576064"/>
            <a:chOff x="2123728" y="188640"/>
            <a:chExt cx="5429288" cy="57606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26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rgbClr val="FFEAA7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Формування первинної робочої гіпотези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sp>
        <p:nvSpPr>
          <p:cNvPr id="8" name="Выноска со стрелкой вниз 7"/>
          <p:cNvSpPr/>
          <p:nvPr/>
        </p:nvSpPr>
        <p:spPr>
          <a:xfrm>
            <a:off x="2123728" y="1052736"/>
            <a:ext cx="4968552" cy="2304256"/>
          </a:xfrm>
          <a:prstGeom prst="downArrowCallout">
            <a:avLst>
              <a:gd name="adj1" fmla="val 129889"/>
              <a:gd name="adj2" fmla="val 82392"/>
              <a:gd name="adj3" fmla="val 25000"/>
              <a:gd name="adj4" fmla="val 64977"/>
            </a:avLst>
          </a:prstGeom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uk-UA" sz="1400" dirty="0" smtClean="0">
                <a:solidFill>
                  <a:srgbClr val="000800"/>
                </a:solidFill>
                <a:latin typeface="Arial Black" pitchFamily="34" charset="0"/>
              </a:rPr>
              <a:t>Апробація окремих інтерактивних методів навчання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solidFill>
                  <a:srgbClr val="000800"/>
                </a:solidFill>
                <a:latin typeface="Arial Black" pitchFamily="34" charset="0"/>
              </a:rPr>
              <a:t>Використання елементів мультимедійної технології</a:t>
            </a:r>
            <a:endParaRPr lang="ru-RU" sz="1400" dirty="0">
              <a:solidFill>
                <a:srgbClr val="000800"/>
              </a:solidFill>
              <a:latin typeface="Arial Black" pitchFamily="34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627784" y="3501008"/>
            <a:ext cx="3888432" cy="2880320"/>
          </a:xfrm>
          <a:prstGeom prst="verticalScroll">
            <a:avLst/>
          </a:prstGeom>
          <a:solidFill>
            <a:srgbClr val="FFFFA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0800"/>
                </a:solidFill>
                <a:latin typeface="Arial Black" pitchFamily="34" charset="0"/>
              </a:rPr>
              <a:t>Використання інтерактивних і мультимедійних технологій на уроках природничого циклу для підвищення ефективності навчання</a:t>
            </a:r>
            <a:endParaRPr lang="ru-RU" sz="1600" dirty="0">
              <a:solidFill>
                <a:srgbClr val="000800"/>
              </a:solidFill>
              <a:latin typeface="Arial Black" pitchFamily="34" charset="0"/>
            </a:endParaRPr>
          </a:p>
        </p:txBody>
      </p:sp>
      <p:pic>
        <p:nvPicPr>
          <p:cNvPr id="9" name="Picture 2" descr="F:\DCIM\101MSDCF\DSC04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195" y="4077072"/>
            <a:ext cx="2496277" cy="1872208"/>
          </a:xfrm>
          <a:prstGeom prst="snip2Diag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G:\DCIM\101MSDCF\DSC042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2448758" cy="1872208"/>
          </a:xfrm>
          <a:prstGeom prst="snip2Diag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35696" y="188640"/>
            <a:ext cx="5429288" cy="576064"/>
            <a:chOff x="2123728" y="188640"/>
            <a:chExt cx="5429288" cy="5760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rgbClr val="004C00"/>
            </a:solidFill>
            <a:ln>
              <a:solidFill>
                <a:srgbClr val="0026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600"/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Формування педагогічної ідеї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660232" y="1196752"/>
            <a:ext cx="2232248" cy="936104"/>
          </a:xfrm>
          <a:prstGeom prst="round2DiagRect">
            <a:avLst/>
          </a:prstGeom>
          <a:solidFill>
            <a:srgbClr val="FFFF66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0800"/>
                </a:solidFill>
                <a:latin typeface="Arial Black" pitchFamily="34" charset="0"/>
              </a:rPr>
              <a:t>Розробка і реалізація проектів</a:t>
            </a:r>
            <a:endParaRPr lang="ru-RU" sz="1600" b="1" dirty="0">
              <a:solidFill>
                <a:srgbClr val="0008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084168" y="2060848"/>
            <a:ext cx="2232248" cy="936104"/>
          </a:xfrm>
          <a:prstGeom prst="round2DiagRect">
            <a:avLst/>
          </a:prstGeom>
          <a:solidFill>
            <a:srgbClr val="F0EA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0800"/>
                </a:solidFill>
                <a:latin typeface="Arial Black" pitchFamily="34" charset="0"/>
              </a:rPr>
              <a:t>Профорієнтація</a:t>
            </a:r>
            <a:endParaRPr lang="ru-RU" sz="1600" b="1" dirty="0">
              <a:solidFill>
                <a:srgbClr val="0008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508104" y="2852936"/>
            <a:ext cx="2232248" cy="936104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0800"/>
                </a:solidFill>
                <a:latin typeface="Arial Black" pitchFamily="34" charset="0"/>
              </a:rPr>
              <a:t>Краєзнавчий підхід</a:t>
            </a:r>
            <a:endParaRPr lang="ru-RU" sz="1600" b="1" dirty="0">
              <a:solidFill>
                <a:srgbClr val="0008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04048" y="3645024"/>
            <a:ext cx="2232248" cy="936104"/>
          </a:xfrm>
          <a:prstGeom prst="round2DiagRect">
            <a:avLst/>
          </a:prstGeom>
          <a:solidFill>
            <a:srgbClr val="CCFF66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0800"/>
                </a:solidFill>
                <a:latin typeface="Arial Black" pitchFamily="34" charset="0"/>
              </a:rPr>
              <a:t>Використання знань у побуті</a:t>
            </a:r>
            <a:endParaRPr lang="ru-RU" sz="1600" b="1" dirty="0">
              <a:solidFill>
                <a:srgbClr val="0008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355976" y="4437112"/>
            <a:ext cx="2232248" cy="936104"/>
          </a:xfrm>
          <a:prstGeom prst="round2DiagRect">
            <a:avLst/>
          </a:prstGeom>
          <a:solidFill>
            <a:srgbClr val="99CC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0800"/>
                </a:solidFill>
                <a:latin typeface="Arial Black" pitchFamily="34" charset="0"/>
              </a:rPr>
              <a:t>Використання знань для розв</a:t>
            </a:r>
            <a:r>
              <a:rPr lang="uk-UA" sz="1400" b="1" dirty="0" smtClean="0">
                <a:solidFill>
                  <a:srgbClr val="000800"/>
                </a:solidFill>
                <a:latin typeface="Calibri"/>
              </a:rPr>
              <a:t>‘</a:t>
            </a:r>
            <a:r>
              <a:rPr lang="uk-UA" sz="1400" b="1" dirty="0" smtClean="0">
                <a:solidFill>
                  <a:srgbClr val="000800"/>
                </a:solidFill>
                <a:latin typeface="Arial Black" pitchFamily="34" charset="0"/>
              </a:rPr>
              <a:t>язання творчих завдань</a:t>
            </a:r>
            <a:endParaRPr lang="ru-RU" sz="1400" b="1" dirty="0">
              <a:solidFill>
                <a:srgbClr val="0008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131840" y="5013176"/>
            <a:ext cx="2232248" cy="936104"/>
          </a:xfrm>
          <a:prstGeom prst="round2DiagRect">
            <a:avLst/>
          </a:prstGeom>
          <a:solidFill>
            <a:srgbClr val="0099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0800"/>
                </a:solidFill>
                <a:latin typeface="Arial Black" pitchFamily="34" charset="0"/>
              </a:rPr>
              <a:t>Робота в МАН</a:t>
            </a:r>
            <a:endParaRPr lang="ru-RU" sz="1600" b="1" dirty="0">
              <a:solidFill>
                <a:srgbClr val="0008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619672" y="5733256"/>
            <a:ext cx="2232248" cy="936104"/>
          </a:xfrm>
          <a:prstGeom prst="round2DiagRect">
            <a:avLst/>
          </a:prstGeom>
          <a:solidFill>
            <a:srgbClr val="33993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0800"/>
                </a:solidFill>
                <a:latin typeface="Arial Black" pitchFamily="34" charset="0"/>
              </a:rPr>
              <a:t>Домашній експеримент</a:t>
            </a:r>
            <a:endParaRPr lang="ru-RU" sz="1600" b="1" dirty="0">
              <a:solidFill>
                <a:srgbClr val="000800"/>
              </a:solidFill>
              <a:latin typeface="Arial Black" pitchFamily="34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3986039">
            <a:off x="3149499" y="1063046"/>
            <a:ext cx="1256380" cy="4659227"/>
          </a:xfrm>
          <a:prstGeom prst="curvedLeftArrow">
            <a:avLst/>
          </a:prstGeom>
          <a:solidFill>
            <a:srgbClr val="000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7544" y="1412776"/>
            <a:ext cx="3600400" cy="1512168"/>
          </a:xfrm>
          <a:prstGeom prst="ellipse">
            <a:avLst/>
          </a:prstGeom>
          <a:solidFill>
            <a:srgbClr val="C09200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800"/>
                </a:solidFill>
                <a:latin typeface="Arial Black" pitchFamily="34" charset="0"/>
              </a:rPr>
              <a:t>Позитивні внутрішні мотиви до навчання</a:t>
            </a:r>
            <a:endParaRPr lang="ru-RU" dirty="0">
              <a:solidFill>
                <a:srgbClr val="0008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35696" y="188640"/>
            <a:ext cx="5429288" cy="576064"/>
            <a:chOff x="2123728" y="188640"/>
            <a:chExt cx="5429288" cy="5760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rgbClr val="FFEAA7"/>
            </a:solidFill>
            <a:ln>
              <a:solidFill>
                <a:srgbClr val="FFC979"/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Наукове </a:t>
              </a:r>
              <a:r>
                <a:rPr lang="uk-UA" sz="1700" b="1" cap="all" dirty="0" err="1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підгрунтя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203848" y="5589240"/>
            <a:ext cx="2808312" cy="914400"/>
          </a:xfrm>
          <a:prstGeom prst="roundRect">
            <a:avLst/>
          </a:prstGeom>
          <a:solidFill>
            <a:srgbClr val="DE2A00"/>
          </a:solidFill>
          <a:ln>
            <a:solidFill>
              <a:srgbClr val="B422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itchFamily="34" charset="0"/>
              </a:rPr>
              <a:t>Сухомлинський</a:t>
            </a:r>
            <a:r>
              <a:rPr lang="uk-UA" sz="16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uk-UA" sz="1600" dirty="0" smtClean="0">
                <a:latin typeface="Arial Black" pitchFamily="34" charset="0"/>
              </a:rPr>
              <a:t>Олександр</a:t>
            </a:r>
          </a:p>
          <a:p>
            <a:pPr algn="ctr"/>
            <a:r>
              <a:rPr lang="uk-UA" sz="1600" dirty="0" smtClean="0">
                <a:latin typeface="Arial Black" pitchFamily="34" charset="0"/>
              </a:rPr>
              <a:t>Васильович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5589240"/>
            <a:ext cx="2520280" cy="914400"/>
          </a:xfrm>
          <a:prstGeom prst="roundRect">
            <a:avLst/>
          </a:prstGeom>
          <a:solidFill>
            <a:srgbClr val="DE2A00"/>
          </a:solidFill>
          <a:ln>
            <a:solidFill>
              <a:srgbClr val="B422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atin typeface="Arial Black" pitchFamily="34" charset="0"/>
              </a:rPr>
              <a:t>Захаренко</a:t>
            </a:r>
            <a:endParaRPr lang="uk-UA" dirty="0" smtClean="0">
              <a:latin typeface="Arial Black" pitchFamily="34" charset="0"/>
            </a:endParaRPr>
          </a:p>
          <a:p>
            <a:pPr algn="ctr"/>
            <a:r>
              <a:rPr lang="uk-UA" sz="1400" dirty="0" smtClean="0">
                <a:latin typeface="Arial Black" pitchFamily="34" charset="0"/>
              </a:rPr>
              <a:t>Олександр</a:t>
            </a:r>
          </a:p>
          <a:p>
            <a:pPr algn="ctr"/>
            <a:r>
              <a:rPr lang="uk-UA" sz="1400" dirty="0" smtClean="0">
                <a:latin typeface="Arial Black" pitchFamily="34" charset="0"/>
              </a:rPr>
              <a:t>Антонович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5589240"/>
            <a:ext cx="2520280" cy="914400"/>
          </a:xfrm>
          <a:prstGeom prst="roundRect">
            <a:avLst/>
          </a:prstGeom>
          <a:solidFill>
            <a:srgbClr val="DE2A00"/>
          </a:solidFill>
          <a:ln>
            <a:solidFill>
              <a:srgbClr val="B422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itchFamily="34" charset="0"/>
              </a:rPr>
              <a:t>Макаренко</a:t>
            </a:r>
          </a:p>
          <a:p>
            <a:pPr algn="ctr"/>
            <a:r>
              <a:rPr lang="uk-UA" sz="1400" dirty="0" smtClean="0">
                <a:latin typeface="Arial Black" pitchFamily="34" charset="0"/>
              </a:rPr>
              <a:t>Антон</a:t>
            </a:r>
          </a:p>
          <a:p>
            <a:pPr algn="ctr"/>
            <a:r>
              <a:rPr lang="uk-UA" sz="1400" dirty="0" smtClean="0">
                <a:latin typeface="Arial Black" pitchFamily="34" charset="0"/>
              </a:rPr>
              <a:t>Семенович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4581128"/>
            <a:ext cx="2592288" cy="7703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atin typeface="Arial Black" pitchFamily="34" charset="0"/>
              </a:rPr>
              <a:t>Пометун</a:t>
            </a:r>
            <a:r>
              <a:rPr lang="uk-UA" dirty="0" smtClean="0">
                <a:latin typeface="Arial Black" pitchFamily="34" charset="0"/>
              </a:rPr>
              <a:t> О.І.</a:t>
            </a:r>
          </a:p>
          <a:p>
            <a:pPr algn="ctr"/>
            <a:r>
              <a:rPr lang="uk-UA" dirty="0" err="1" smtClean="0">
                <a:latin typeface="Arial Black" pitchFamily="34" charset="0"/>
              </a:rPr>
              <a:t>Пироженко</a:t>
            </a:r>
            <a:r>
              <a:rPr lang="uk-UA" dirty="0" smtClean="0">
                <a:latin typeface="Arial Black" pitchFamily="34" charset="0"/>
              </a:rPr>
              <a:t> Л.В.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347864" y="2852936"/>
            <a:ext cx="2592288" cy="1490464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itchFamily="34" charset="0"/>
              </a:rPr>
              <a:t>Підласий </a:t>
            </a:r>
          </a:p>
          <a:p>
            <a:pPr algn="ctr"/>
            <a:r>
              <a:rPr lang="uk-UA" sz="1400" dirty="0" smtClean="0">
                <a:latin typeface="Arial Black" pitchFamily="34" charset="0"/>
              </a:rPr>
              <a:t>Іван</a:t>
            </a:r>
          </a:p>
          <a:p>
            <a:pPr algn="ctr"/>
            <a:r>
              <a:rPr lang="uk-UA" sz="1400" dirty="0" smtClean="0">
                <a:latin typeface="Arial Black" pitchFamily="34" charset="0"/>
              </a:rPr>
              <a:t>Павлович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4581128"/>
            <a:ext cx="2592288" cy="7703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atin typeface="Arial Black" pitchFamily="34" charset="0"/>
              </a:rPr>
              <a:t>Шаталов</a:t>
            </a:r>
            <a:r>
              <a:rPr lang="uk-UA" dirty="0" smtClean="0">
                <a:latin typeface="Arial Black" pitchFamily="34" charset="0"/>
              </a:rPr>
              <a:t> В.Ф.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Прямоугольник с двумя вырезанными соседними углами 11"/>
          <p:cNvSpPr/>
          <p:nvPr/>
        </p:nvSpPr>
        <p:spPr>
          <a:xfrm>
            <a:off x="467544" y="1340768"/>
            <a:ext cx="7992888" cy="1438632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422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Формування стійкого інтересу до природничих дисциплін шляхом використання інтерактивних та мультимедійних технологій і зв’язку навчання з практичною, науково-дослідницькою діяльністю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35696" y="188640"/>
            <a:ext cx="5429288" cy="576064"/>
            <a:chOff x="2123728" y="188640"/>
            <a:chExt cx="5429288" cy="5760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rgbClr val="004C00"/>
            </a:solidFill>
            <a:ln>
              <a:solidFill>
                <a:srgbClr val="0026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600"/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Актуальність педагогічної ідеї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graphicFrame>
        <p:nvGraphicFramePr>
          <p:cNvPr id="5" name="Схема 4"/>
          <p:cNvGraphicFramePr/>
          <p:nvPr/>
        </p:nvGraphicFramePr>
        <p:xfrm>
          <a:off x="1763688" y="1196752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23528" y="1340767"/>
            <a:ext cx="3600400" cy="4752528"/>
            <a:chOff x="251520" y="2869301"/>
            <a:chExt cx="5076056" cy="3672408"/>
          </a:xfrm>
          <a:solidFill>
            <a:srgbClr val="FFAE37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251520" y="2869301"/>
              <a:ext cx="5076056" cy="3672408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50800" dir="5400000" sx="6000" sy="6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с одним вырезанным скругленным углом 7"/>
            <p:cNvSpPr/>
            <p:nvPr/>
          </p:nvSpPr>
          <p:spPr bwMode="auto">
            <a:xfrm>
              <a:off x="454562" y="3212976"/>
              <a:ext cx="4661999" cy="3168352"/>
            </a:xfrm>
            <a:prstGeom prst="snipRoundRect">
              <a:avLst/>
            </a:prstGeom>
            <a:solidFill>
              <a:srgbClr val="FFFF9F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65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k-UA" sz="1600" dirty="0" smtClean="0">
                  <a:solidFill>
                    <a:srgbClr val="00091A"/>
                  </a:solidFill>
                  <a:latin typeface="Arial Black" pitchFamily="34" charset="0"/>
                </a:rPr>
                <a:t>Саме таке формулювання педагогічної ідеї дає змогу </a:t>
              </a:r>
              <a:r>
                <a:rPr lang="uk-UA" sz="1600" dirty="0" err="1" smtClean="0">
                  <a:solidFill>
                    <a:srgbClr val="00091A"/>
                  </a:solidFill>
                  <a:latin typeface="Arial Black" pitchFamily="34" charset="0"/>
                </a:rPr>
                <a:t>апробовувати</a:t>
              </a:r>
              <a:r>
                <a:rPr lang="uk-UA" sz="1600" dirty="0" smtClean="0">
                  <a:solidFill>
                    <a:srgbClr val="00091A"/>
                  </a:solidFill>
                  <a:latin typeface="Arial Black" pitchFamily="34" charset="0"/>
                </a:rPr>
                <a:t> інноваційні технології і використовувати у своїй роботі найбільш ефективні з метою формування ключових </a:t>
              </a:r>
              <a:r>
                <a:rPr lang="uk-UA" sz="1600" dirty="0" err="1" smtClean="0">
                  <a:solidFill>
                    <a:srgbClr val="00091A"/>
                  </a:solidFill>
                  <a:latin typeface="Arial Black" pitchFamily="34" charset="0"/>
                </a:rPr>
                <a:t>компетентностей</a:t>
              </a:r>
              <a:r>
                <a:rPr lang="uk-UA" sz="1600" dirty="0" smtClean="0">
                  <a:solidFill>
                    <a:srgbClr val="00091A"/>
                  </a:solidFill>
                  <a:latin typeface="Arial Black" pitchFamily="34" charset="0"/>
                </a:rPr>
                <a:t> школяра.</a:t>
              </a:r>
              <a:endParaRPr lang="uk-UA" sz="1600" dirty="0">
                <a:solidFill>
                  <a:srgbClr val="00091A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5616" y="188640"/>
            <a:ext cx="6624736" cy="576064"/>
            <a:chOff x="2123728" y="188640"/>
            <a:chExt cx="5429288" cy="57606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123728" y="188640"/>
              <a:ext cx="5429288" cy="555629"/>
            </a:xfrm>
            <a:prstGeom prst="rect">
              <a:avLst/>
            </a:prstGeom>
            <a:solidFill>
              <a:srgbClr val="004C00"/>
            </a:solidFill>
            <a:ln>
              <a:solidFill>
                <a:srgbClr val="0026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 bwMode="auto">
            <a:xfrm>
              <a:off x="2483768" y="332656"/>
              <a:ext cx="4823963" cy="4320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600"/>
              </a:solidFill>
            </a:ln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uk-UA" sz="1700" b="1" cap="all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Новизна науково-методичної проблеми</a:t>
              </a:r>
              <a:endParaRPr lang="ru-RU" sz="1700" b="1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</p:grpSp>
      <p:sp>
        <p:nvSpPr>
          <p:cNvPr id="11266" name="AutoShape 2" descr="https://im2-tub-ua.yandex.net/i?id=96e83d0ffd010517b8e678b95d34a3e6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im2-tub-ua.yandex.net/i?id=96e83d0ffd010517b8e678b95d34a3e6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im2-tub-ua.yandex.net/i?id=96e83d0ffd010517b8e678b95d34a3e6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im2-tub-ua.yandex.net/i?id=96e83d0ffd010517b8e678b95d34a3e6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im2-tub-ua.yandex.net/i?id=96e83d0ffd010517b8e678b95d34a3e6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https://im2-tub-ua.yandex.net/i?id=96e83d0ffd010517b8e678b95d34a3e6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https://im2-tub-ua.yandex.net/i?id=96e83d0ffd010517b8e678b95d34a3e6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6" descr="C:\Мои документы\фото з діт, конкурси, школа\DSC00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196752"/>
            <a:ext cx="1944216" cy="145816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95536" y="1196752"/>
            <a:ext cx="5112568" cy="4536504"/>
            <a:chOff x="395536" y="1196752"/>
            <a:chExt cx="5400600" cy="4896544"/>
          </a:xfrm>
        </p:grpSpPr>
        <p:sp>
          <p:nvSpPr>
            <p:cNvPr id="14" name="Блок-схема: внутренняя память 13"/>
            <p:cNvSpPr/>
            <p:nvPr/>
          </p:nvSpPr>
          <p:spPr>
            <a:xfrm>
              <a:off x="547936" y="1196752"/>
              <a:ext cx="5248200" cy="4680520"/>
            </a:xfrm>
            <a:prstGeom prst="flowChartInternalStorage">
              <a:avLst/>
            </a:prstGeom>
            <a:solidFill>
              <a:srgbClr val="FFAE37"/>
            </a:solidFill>
            <a:ln>
              <a:solidFill>
                <a:srgbClr val="B422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buFont typeface="Wingdings" pitchFamily="2" charset="2"/>
                <a:buChar char="§"/>
              </a:pPr>
              <a:endPara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" name="Блок-схема: внутренняя память 1"/>
            <p:cNvSpPr/>
            <p:nvPr/>
          </p:nvSpPr>
          <p:spPr>
            <a:xfrm>
              <a:off x="395536" y="1412776"/>
              <a:ext cx="5184576" cy="4680520"/>
            </a:xfrm>
            <a:prstGeom prst="flowChartInternalStorage">
              <a:avLst/>
            </a:prstGeom>
            <a:solidFill>
              <a:srgbClr val="FFEAA7"/>
            </a:solidFill>
            <a:ln>
              <a:solidFill>
                <a:srgbClr val="B422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buFont typeface="Wingdings" pitchFamily="2" charset="2"/>
                <a:buChar char="§"/>
              </a:pPr>
              <a:r>
                <a:rPr lang="uk-UA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Учні набувають нових форм відносин із педагогом;</a:t>
              </a:r>
            </a:p>
            <a:p>
              <a:pPr lvl="0">
                <a:buFont typeface="Wingdings" pitchFamily="2" charset="2"/>
                <a:buChar char="§"/>
              </a:pPr>
              <a:endPara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  <a:p>
              <a:pPr lvl="0">
                <a:buFont typeface="Wingdings" pitchFamily="2" charset="2"/>
                <a:buChar char="§"/>
              </a:pPr>
              <a:r>
                <a:rPr lang="uk-UA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різні види активної діяльності допомагають у самовизначенні і самореалізації</a:t>
              </a:r>
            </a:p>
            <a:p>
              <a:pPr lvl="0">
                <a:buFont typeface="Wingdings" pitchFamily="2" charset="2"/>
                <a:buChar char="§"/>
              </a:pPr>
              <a:endPara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  <a:p>
              <a:pPr lvl="0">
                <a:buFont typeface="Wingdings" pitchFamily="2" charset="2"/>
                <a:buChar char="§"/>
              </a:pPr>
              <a:r>
                <a:rPr lang="uk-UA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формується творчий підхід до справи;</a:t>
              </a:r>
            </a:p>
            <a:p>
              <a:pPr lvl="0">
                <a:buFont typeface="Wingdings" pitchFamily="2" charset="2"/>
                <a:buChar char="§"/>
              </a:pPr>
              <a:endPara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  <a:p>
              <a:pPr lvl="0">
                <a:buFont typeface="Wingdings" pitchFamily="2" charset="2"/>
                <a:buChar char="§"/>
              </a:pPr>
              <a:r>
                <a:rPr lang="uk-UA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адаптація до дорослого життя відбувається продуктивнішою.</a:t>
              </a:r>
              <a:endPara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95536" y="1196752"/>
              <a:ext cx="144016" cy="21602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5580112" y="5805264"/>
              <a:ext cx="144016" cy="21602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5580112" y="1196752"/>
              <a:ext cx="144016" cy="21602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Мои документы\фото з діт, конкурси, школа\DSC01459.JPG"/>
          <p:cNvPicPr>
            <a:picLocks noChangeAspect="1" noChangeArrowheads="1"/>
          </p:cNvPicPr>
          <p:nvPr/>
        </p:nvPicPr>
        <p:blipFill>
          <a:blip r:embed="rId3" cstate="print"/>
          <a:srcRect l="6071" r="9107"/>
          <a:stretch>
            <a:fillRect/>
          </a:stretch>
        </p:blipFill>
        <p:spPr bwMode="auto">
          <a:xfrm>
            <a:off x="5796136" y="2996952"/>
            <a:ext cx="2011988" cy="144016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Мои документы\фото з діт, конкурси, школа\DSC01392.JPG"/>
          <p:cNvPicPr>
            <a:picLocks noChangeAspect="1" noChangeArrowheads="1"/>
          </p:cNvPicPr>
          <p:nvPr/>
        </p:nvPicPr>
        <p:blipFill>
          <a:blip r:embed="rId4" cstate="print"/>
          <a:srcRect r="15625"/>
          <a:stretch>
            <a:fillRect/>
          </a:stretch>
        </p:blipFill>
        <p:spPr bwMode="auto">
          <a:xfrm>
            <a:off x="6840252" y="4797152"/>
            <a:ext cx="2052227" cy="136815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579</Words>
  <Application>Microsoft Office PowerPoint</Application>
  <PresentationFormat>Экран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Юзер</cp:lastModifiedBy>
  <cp:revision>16</cp:revision>
  <dcterms:modified xsi:type="dcterms:W3CDTF">2017-01-23T17:37:24Z</dcterms:modified>
</cp:coreProperties>
</file>