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0" r:id="rId1"/>
  </p:sldMasterIdLst>
  <p:sldIdLst>
    <p:sldId id="256" r:id="rId2"/>
    <p:sldId id="262" r:id="rId3"/>
    <p:sldId id="263" r:id="rId4"/>
    <p:sldId id="257" r:id="rId5"/>
    <p:sldId id="258" r:id="rId6"/>
    <p:sldId id="264" r:id="rId7"/>
    <p:sldId id="265" r:id="rId8"/>
    <p:sldId id="266" r:id="rId9"/>
    <p:sldId id="272" r:id="rId10"/>
    <p:sldId id="271" r:id="rId11"/>
    <p:sldId id="267" r:id="rId12"/>
    <p:sldId id="268" r:id="rId13"/>
    <p:sldId id="269" r:id="rId14"/>
    <p:sldId id="270" r:id="rId15"/>
    <p:sldId id="259" r:id="rId16"/>
    <p:sldId id="261" r:id="rId17"/>
    <p:sldId id="273" r:id="rId1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866442" y="1447801"/>
            <a:ext cx="6620968" cy="3329581"/>
          </a:xfrm>
        </p:spPr>
        <p:txBody>
          <a:bodyPr anchor="b"/>
          <a:lstStyle>
            <a:lvl1pPr>
              <a:defRPr sz="7200"/>
            </a:lvl1pPr>
          </a:lstStyle>
          <a:p>
            <a:r>
              <a:rPr lang="ru-RU" smtClean="0"/>
              <a:t>Образец заголовка</a:t>
            </a:r>
            <a:endParaRPr lang="en-US" dirty="0"/>
          </a:p>
        </p:txBody>
      </p:sp>
      <p:sp>
        <p:nvSpPr>
          <p:cNvPr id="3" name="Subtitle 2"/>
          <p:cNvSpPr>
            <a:spLocks noGrp="1"/>
          </p:cNvSpPr>
          <p:nvPr>
            <p:ph type="subTitle" idx="1"/>
          </p:nvPr>
        </p:nvSpPr>
        <p:spPr>
          <a:xfrm>
            <a:off x="866442" y="4777380"/>
            <a:ext cx="662096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52F5D1D6-CEC6-4C20-95A7-36C1C7777268}" type="datetimeFigureOut">
              <a:rPr lang="ru-RU" smtClean="0"/>
              <a:t>25.02.2015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DC871D6-95AC-482A-A221-694BAEEE4D36}" type="slidenum">
              <a:rPr lang="ru-RU" smtClean="0"/>
              <a:t>‹#›</a:t>
            </a:fld>
            <a:endParaRPr lang="ru-RU"/>
          </a:p>
        </p:txBody>
      </p:sp>
    </p:spTree>
    <p:extLst>
      <p:ext uri="{BB962C8B-B14F-4D97-AF65-F5344CB8AC3E}">
        <p14:creationId xmlns:p14="http://schemas.microsoft.com/office/powerpoint/2010/main" val="40756683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66443" y="4800587"/>
            <a:ext cx="662096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866442" y="685800"/>
            <a:ext cx="662096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866443" y="5367325"/>
            <a:ext cx="662096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52F5D1D6-CEC6-4C20-95A7-36C1C7777268}" type="datetimeFigureOut">
              <a:rPr lang="ru-RU" smtClean="0"/>
              <a:t>25.02.2015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DC871D6-95AC-482A-A221-694BAEEE4D36}" type="slidenum">
              <a:rPr lang="ru-RU" smtClean="0"/>
              <a:t>‹#›</a:t>
            </a:fld>
            <a:endParaRPr lang="ru-RU"/>
          </a:p>
        </p:txBody>
      </p:sp>
    </p:spTree>
    <p:extLst>
      <p:ext uri="{BB962C8B-B14F-4D97-AF65-F5344CB8AC3E}">
        <p14:creationId xmlns:p14="http://schemas.microsoft.com/office/powerpoint/2010/main" val="24170992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ru-RU" smtClean="0"/>
              <a:t>Образец заголовка</a:t>
            </a:r>
            <a:endParaRPr lang="en-US" dirty="0"/>
          </a:p>
        </p:txBody>
      </p:sp>
      <p:sp>
        <p:nvSpPr>
          <p:cNvPr id="8" name="Text Placeholder 3"/>
          <p:cNvSpPr>
            <a:spLocks noGrp="1"/>
          </p:cNvSpPr>
          <p:nvPr>
            <p:ph type="body" sz="half" idx="2"/>
          </p:nvPr>
        </p:nvSpPr>
        <p:spPr>
          <a:xfrm>
            <a:off x="866442" y="3657600"/>
            <a:ext cx="6620968"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4" name="Date Placeholder 3"/>
          <p:cNvSpPr>
            <a:spLocks noGrp="1"/>
          </p:cNvSpPr>
          <p:nvPr>
            <p:ph type="dt" sz="half" idx="10"/>
          </p:nvPr>
        </p:nvSpPr>
        <p:spPr/>
        <p:txBody>
          <a:bodyPr/>
          <a:lstStyle/>
          <a:p>
            <a:fld id="{52F5D1D6-CEC6-4C20-95A7-36C1C7777268}" type="datetimeFigureOut">
              <a:rPr lang="ru-RU" smtClean="0"/>
              <a:t>25.02.2015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DC871D6-95AC-482A-A221-694BAEEE4D36}" type="slidenum">
              <a:rPr lang="ru-RU" smtClean="0"/>
              <a:t>‹#›</a:t>
            </a:fld>
            <a:endParaRPr lang="ru-RU"/>
          </a:p>
        </p:txBody>
      </p:sp>
    </p:spTree>
    <p:extLst>
      <p:ext uri="{BB962C8B-B14F-4D97-AF65-F5344CB8AC3E}">
        <p14:creationId xmlns:p14="http://schemas.microsoft.com/office/powerpoint/2010/main" val="8230737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81409" y="1447800"/>
            <a:ext cx="6001049" cy="2323374"/>
          </a:xfrm>
        </p:spPr>
        <p:txBody>
          <a:bodyPr/>
          <a:lstStyle>
            <a:lvl1pPr>
              <a:defRPr sz="4800"/>
            </a:lvl1pPr>
          </a:lstStyle>
          <a:p>
            <a:r>
              <a:rPr lang="ru-RU" smtClean="0"/>
              <a:t>Образец заголовка</a:t>
            </a:r>
            <a:endParaRPr lang="en-US" dirty="0"/>
          </a:p>
        </p:txBody>
      </p:sp>
      <p:sp>
        <p:nvSpPr>
          <p:cNvPr id="11" name="Text Placeholder 3"/>
          <p:cNvSpPr>
            <a:spLocks noGrp="1"/>
          </p:cNvSpPr>
          <p:nvPr>
            <p:ph type="body" sz="half" idx="14"/>
          </p:nvPr>
        </p:nvSpPr>
        <p:spPr>
          <a:xfrm>
            <a:off x="1448177" y="3771174"/>
            <a:ext cx="546115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ru-RU" smtClean="0"/>
              <a:t>Образец текста</a:t>
            </a:r>
          </a:p>
        </p:txBody>
      </p:sp>
      <p:sp>
        <p:nvSpPr>
          <p:cNvPr id="10" name="Text Placeholder 3"/>
          <p:cNvSpPr>
            <a:spLocks noGrp="1"/>
          </p:cNvSpPr>
          <p:nvPr>
            <p:ph type="body" sz="half" idx="2"/>
          </p:nvPr>
        </p:nvSpPr>
        <p:spPr>
          <a:xfrm>
            <a:off x="866442" y="4350657"/>
            <a:ext cx="6620968"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4" name="Date Placeholder 3"/>
          <p:cNvSpPr>
            <a:spLocks noGrp="1"/>
          </p:cNvSpPr>
          <p:nvPr>
            <p:ph type="dt" sz="half" idx="10"/>
          </p:nvPr>
        </p:nvSpPr>
        <p:spPr/>
        <p:txBody>
          <a:bodyPr/>
          <a:lstStyle/>
          <a:p>
            <a:fld id="{52F5D1D6-CEC6-4C20-95A7-36C1C7777268}" type="datetimeFigureOut">
              <a:rPr lang="ru-RU" smtClean="0"/>
              <a:t>25.02.2015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DC871D6-95AC-482A-A221-694BAEEE4D36}" type="slidenum">
              <a:rPr lang="ru-RU" smtClean="0"/>
              <a:t>‹#›</a:t>
            </a:fld>
            <a:endParaRPr lang="ru-RU"/>
          </a:p>
        </p:txBody>
      </p:sp>
      <p:sp>
        <p:nvSpPr>
          <p:cNvPr id="12" name="TextBox 11"/>
          <p:cNvSpPr txBox="1"/>
          <p:nvPr/>
        </p:nvSpPr>
        <p:spPr>
          <a:xfrm>
            <a:off x="673897" y="971253"/>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
        <p:nvSpPr>
          <p:cNvPr id="15" name="TextBox 14"/>
          <p:cNvSpPr txBox="1"/>
          <p:nvPr/>
        </p:nvSpPr>
        <p:spPr>
          <a:xfrm>
            <a:off x="6999690" y="2613787"/>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Tree>
    <p:extLst>
      <p:ext uri="{BB962C8B-B14F-4D97-AF65-F5344CB8AC3E}">
        <p14:creationId xmlns:p14="http://schemas.microsoft.com/office/powerpoint/2010/main" val="12287746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866441" y="3124201"/>
            <a:ext cx="6620969" cy="1653180"/>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2F5D1D6-CEC6-4C20-95A7-36C1C7777268}" type="datetimeFigureOut">
              <a:rPr lang="ru-RU" smtClean="0"/>
              <a:t>25.02.2015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DC871D6-95AC-482A-A221-694BAEEE4D36}" type="slidenum">
              <a:rPr lang="ru-RU" smtClean="0"/>
              <a:t>‹#›</a:t>
            </a:fld>
            <a:endParaRPr lang="ru-RU"/>
          </a:p>
        </p:txBody>
      </p:sp>
    </p:spTree>
    <p:extLst>
      <p:ext uri="{BB962C8B-B14F-4D97-AF65-F5344CB8AC3E}">
        <p14:creationId xmlns:p14="http://schemas.microsoft.com/office/powerpoint/2010/main" val="32267765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ru-RU" smtClean="0"/>
              <a:t>Образец заголовка</a:t>
            </a:r>
            <a:endParaRPr lang="en-US" dirty="0"/>
          </a:p>
        </p:txBody>
      </p:sp>
      <p:sp>
        <p:nvSpPr>
          <p:cNvPr id="3" name="Text Placeholder 2"/>
          <p:cNvSpPr>
            <a:spLocks noGrp="1"/>
          </p:cNvSpPr>
          <p:nvPr>
            <p:ph type="body" idx="1"/>
          </p:nvPr>
        </p:nvSpPr>
        <p:spPr>
          <a:xfrm>
            <a:off x="474834" y="1981200"/>
            <a:ext cx="22107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6" name="Text Placeholder 3"/>
          <p:cNvSpPr>
            <a:spLocks noGrp="1"/>
          </p:cNvSpPr>
          <p:nvPr>
            <p:ph type="body" sz="half" idx="15"/>
          </p:nvPr>
        </p:nvSpPr>
        <p:spPr>
          <a:xfrm>
            <a:off x="489475" y="2667000"/>
            <a:ext cx="219608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Text Placeholder 4"/>
          <p:cNvSpPr>
            <a:spLocks noGrp="1"/>
          </p:cNvSpPr>
          <p:nvPr>
            <p:ph type="body" sz="quarter" idx="3"/>
          </p:nvPr>
        </p:nvSpPr>
        <p:spPr>
          <a:xfrm>
            <a:off x="2913504" y="1981200"/>
            <a:ext cx="2202754"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9" name="Text Placeholder 3"/>
          <p:cNvSpPr>
            <a:spLocks noGrp="1"/>
          </p:cNvSpPr>
          <p:nvPr>
            <p:ph type="body" sz="half" idx="16"/>
          </p:nvPr>
        </p:nvSpPr>
        <p:spPr>
          <a:xfrm>
            <a:off x="2905586" y="2667000"/>
            <a:ext cx="2210671"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4" name="Text Placeholder 4"/>
          <p:cNvSpPr>
            <a:spLocks noGrp="1"/>
          </p:cNvSpPr>
          <p:nvPr>
            <p:ph type="body" sz="quarter" idx="13"/>
          </p:nvPr>
        </p:nvSpPr>
        <p:spPr>
          <a:xfrm>
            <a:off x="5344917" y="1981200"/>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0" name="Text Placeholder 3"/>
          <p:cNvSpPr>
            <a:spLocks noGrp="1"/>
          </p:cNvSpPr>
          <p:nvPr>
            <p:ph type="body" sz="half" idx="17"/>
          </p:nvPr>
        </p:nvSpPr>
        <p:spPr>
          <a:xfrm>
            <a:off x="5344917" y="2667000"/>
            <a:ext cx="2199658"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cxnSp>
        <p:nvCxnSpPr>
          <p:cNvPr id="17" name="Straight Connector 16"/>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52F5D1D6-CEC6-4C20-95A7-36C1C7777268}" type="datetimeFigureOut">
              <a:rPr lang="ru-RU" smtClean="0"/>
              <a:t>25.02.2015</a:t>
            </a:fld>
            <a:endParaRPr lang="ru-RU"/>
          </a:p>
        </p:txBody>
      </p:sp>
      <p:sp>
        <p:nvSpPr>
          <p:cNvPr id="4"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DC871D6-95AC-482A-A221-694BAEEE4D36}" type="slidenum">
              <a:rPr lang="ru-RU" smtClean="0"/>
              <a:t>‹#›</a:t>
            </a:fld>
            <a:endParaRPr lang="ru-RU"/>
          </a:p>
        </p:txBody>
      </p:sp>
    </p:spTree>
    <p:extLst>
      <p:ext uri="{BB962C8B-B14F-4D97-AF65-F5344CB8AC3E}">
        <p14:creationId xmlns:p14="http://schemas.microsoft.com/office/powerpoint/2010/main" val="5664637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ru-RU" smtClean="0"/>
              <a:t>Образец заголовка</a:t>
            </a:r>
            <a:endParaRPr lang="en-US" dirty="0"/>
          </a:p>
        </p:txBody>
      </p:sp>
      <p:sp>
        <p:nvSpPr>
          <p:cNvPr id="3" name="Text Placeholder 2"/>
          <p:cNvSpPr>
            <a:spLocks noGrp="1"/>
          </p:cNvSpPr>
          <p:nvPr>
            <p:ph type="body" idx="1"/>
          </p:nvPr>
        </p:nvSpPr>
        <p:spPr>
          <a:xfrm>
            <a:off x="489475" y="4250949"/>
            <a:ext cx="22056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9" name="Picture Placeholder 2"/>
          <p:cNvSpPr>
            <a:spLocks noGrp="1" noChangeAspect="1"/>
          </p:cNvSpPr>
          <p:nvPr>
            <p:ph type="pic" idx="15"/>
          </p:nvPr>
        </p:nvSpPr>
        <p:spPr>
          <a:xfrm>
            <a:off x="489475" y="2209800"/>
            <a:ext cx="2205612"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2" name="Text Placeholder 3"/>
          <p:cNvSpPr>
            <a:spLocks noGrp="1"/>
          </p:cNvSpPr>
          <p:nvPr>
            <p:ph type="body" sz="half" idx="18"/>
          </p:nvPr>
        </p:nvSpPr>
        <p:spPr>
          <a:xfrm>
            <a:off x="489475" y="4827212"/>
            <a:ext cx="2205612"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Text Placeholder 4"/>
          <p:cNvSpPr>
            <a:spLocks noGrp="1"/>
          </p:cNvSpPr>
          <p:nvPr>
            <p:ph type="body" sz="quarter" idx="3"/>
          </p:nvPr>
        </p:nvSpPr>
        <p:spPr>
          <a:xfrm>
            <a:off x="2917792" y="4250949"/>
            <a:ext cx="21984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30" name="Picture Placeholder 2"/>
          <p:cNvSpPr>
            <a:spLocks noGrp="1" noChangeAspect="1"/>
          </p:cNvSpPr>
          <p:nvPr>
            <p:ph type="pic" idx="21"/>
          </p:nvPr>
        </p:nvSpPr>
        <p:spPr>
          <a:xfrm>
            <a:off x="2917791" y="2209800"/>
            <a:ext cx="2198466"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3" name="Text Placeholder 3"/>
          <p:cNvSpPr>
            <a:spLocks noGrp="1"/>
          </p:cNvSpPr>
          <p:nvPr>
            <p:ph type="body" sz="half" idx="19"/>
          </p:nvPr>
        </p:nvSpPr>
        <p:spPr>
          <a:xfrm>
            <a:off x="2916776" y="4827211"/>
            <a:ext cx="2201378"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4" name="Text Placeholder 4"/>
          <p:cNvSpPr>
            <a:spLocks noGrp="1"/>
          </p:cNvSpPr>
          <p:nvPr>
            <p:ph type="body" sz="quarter" idx="13"/>
          </p:nvPr>
        </p:nvSpPr>
        <p:spPr>
          <a:xfrm>
            <a:off x="5344917" y="4250949"/>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31" name="Picture Placeholder 2"/>
          <p:cNvSpPr>
            <a:spLocks noGrp="1" noChangeAspect="1"/>
          </p:cNvSpPr>
          <p:nvPr>
            <p:ph type="pic" idx="22"/>
          </p:nvPr>
        </p:nvSpPr>
        <p:spPr>
          <a:xfrm>
            <a:off x="5344916" y="2209800"/>
            <a:ext cx="219965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4" name="Text Placeholder 3"/>
          <p:cNvSpPr>
            <a:spLocks noGrp="1"/>
          </p:cNvSpPr>
          <p:nvPr>
            <p:ph type="body" sz="half" idx="20"/>
          </p:nvPr>
        </p:nvSpPr>
        <p:spPr>
          <a:xfrm>
            <a:off x="5344824" y="4827209"/>
            <a:ext cx="2202571"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cxnSp>
        <p:nvCxnSpPr>
          <p:cNvPr id="19" name="Straight Connector 18"/>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52F5D1D6-CEC6-4C20-95A7-36C1C7777268}" type="datetimeFigureOut">
              <a:rPr lang="ru-RU" smtClean="0"/>
              <a:t>25.02.2015</a:t>
            </a:fld>
            <a:endParaRPr lang="ru-RU"/>
          </a:p>
        </p:txBody>
      </p:sp>
      <p:sp>
        <p:nvSpPr>
          <p:cNvPr id="4"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DC871D6-95AC-482A-A221-694BAEEE4D36}" type="slidenum">
              <a:rPr lang="ru-RU" smtClean="0"/>
              <a:t>‹#›</a:t>
            </a:fld>
            <a:endParaRPr lang="ru-RU"/>
          </a:p>
        </p:txBody>
      </p:sp>
    </p:spTree>
    <p:extLst>
      <p:ext uri="{BB962C8B-B14F-4D97-AF65-F5344CB8AC3E}">
        <p14:creationId xmlns:p14="http://schemas.microsoft.com/office/powerpoint/2010/main" val="40567963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nchorCtr="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2F5D1D6-CEC6-4C20-95A7-36C1C7777268}" type="datetimeFigureOut">
              <a:rPr lang="ru-RU" smtClean="0"/>
              <a:t>25.02.2015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DC871D6-95AC-482A-A221-694BAEEE4D36}" type="slidenum">
              <a:rPr lang="ru-RU" smtClean="0"/>
              <a:t>‹#›</a:t>
            </a:fld>
            <a:endParaRPr lang="ru-RU"/>
          </a:p>
        </p:txBody>
      </p:sp>
    </p:spTree>
    <p:extLst>
      <p:ext uri="{BB962C8B-B14F-4D97-AF65-F5344CB8AC3E}">
        <p14:creationId xmlns:p14="http://schemas.microsoft.com/office/powerpoint/2010/main" val="18170450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782" y="430214"/>
            <a:ext cx="1314793" cy="5826125"/>
          </a:xfrm>
        </p:spPr>
        <p:txBody>
          <a:bodyPr vert="eaVert" anchor="b" anchorCtr="0"/>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89475" y="773205"/>
            <a:ext cx="5568812" cy="548313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2F5D1D6-CEC6-4C20-95A7-36C1C7777268}" type="datetimeFigureOut">
              <a:rPr lang="ru-RU" smtClean="0"/>
              <a:t>25.02.2015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DC871D6-95AC-482A-A221-694BAEEE4D36}" type="slidenum">
              <a:rPr lang="ru-RU" smtClean="0"/>
              <a:t>‹#›</a:t>
            </a:fld>
            <a:endParaRPr lang="ru-RU"/>
          </a:p>
        </p:txBody>
      </p:sp>
    </p:spTree>
    <p:extLst>
      <p:ext uri="{BB962C8B-B14F-4D97-AF65-F5344CB8AC3E}">
        <p14:creationId xmlns:p14="http://schemas.microsoft.com/office/powerpoint/2010/main" val="56966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3"/>
          <p:cNvSpPr>
            <a:spLocks noGrp="1"/>
          </p:cNvSpPr>
          <p:nvPr>
            <p:ph type="dt" sz="half" idx="10"/>
          </p:nvPr>
        </p:nvSpPr>
        <p:spPr/>
        <p:txBody>
          <a:bodyPr/>
          <a:lstStyle/>
          <a:p>
            <a:fld id="{52F5D1D6-CEC6-4C20-95A7-36C1C7777268}" type="datetimeFigureOut">
              <a:rPr lang="ru-RU" smtClean="0"/>
              <a:t>25.02.2015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DC871D6-95AC-482A-A221-694BAEEE4D36}" type="slidenum">
              <a:rPr lang="ru-RU" smtClean="0"/>
              <a:t>‹#›</a:t>
            </a:fld>
            <a:endParaRPr lang="ru-RU"/>
          </a:p>
        </p:txBody>
      </p:sp>
    </p:spTree>
    <p:extLst>
      <p:ext uri="{BB962C8B-B14F-4D97-AF65-F5344CB8AC3E}">
        <p14:creationId xmlns:p14="http://schemas.microsoft.com/office/powerpoint/2010/main" val="41532758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866443" y="2861734"/>
            <a:ext cx="6620967" cy="1915647"/>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2F5D1D6-CEC6-4C20-95A7-36C1C7777268}" type="datetimeFigureOut">
              <a:rPr lang="ru-RU" smtClean="0"/>
              <a:t>25.02.2015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DC871D6-95AC-482A-A221-694BAEEE4D36}" type="slidenum">
              <a:rPr lang="ru-RU" smtClean="0"/>
              <a:t>‹#›</a:t>
            </a:fld>
            <a:endParaRPr lang="ru-RU"/>
          </a:p>
        </p:txBody>
      </p:sp>
    </p:spTree>
    <p:extLst>
      <p:ext uri="{BB962C8B-B14F-4D97-AF65-F5344CB8AC3E}">
        <p14:creationId xmlns:p14="http://schemas.microsoft.com/office/powerpoint/2010/main" val="24474987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827700" y="2060576"/>
            <a:ext cx="3298113"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241975" y="2056093"/>
            <a:ext cx="3298115"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52F5D1D6-CEC6-4C20-95A7-36C1C7777268}" type="datetimeFigureOut">
              <a:rPr lang="ru-RU" smtClean="0"/>
              <a:t>25.02.2015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DC871D6-95AC-482A-A221-694BAEEE4D36}" type="slidenum">
              <a:rPr lang="ru-RU" smtClean="0"/>
              <a:t>‹#›</a:t>
            </a:fld>
            <a:endParaRPr lang="ru-RU"/>
          </a:p>
        </p:txBody>
      </p:sp>
    </p:spTree>
    <p:extLst>
      <p:ext uri="{BB962C8B-B14F-4D97-AF65-F5344CB8AC3E}">
        <p14:creationId xmlns:p14="http://schemas.microsoft.com/office/powerpoint/2010/main" val="35191586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827700" y="1905000"/>
            <a:ext cx="32981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827700"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241976" y="1905000"/>
            <a:ext cx="3298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241976"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52F5D1D6-CEC6-4C20-95A7-36C1C7777268}" type="datetimeFigureOut">
              <a:rPr lang="ru-RU" smtClean="0"/>
              <a:t>25.02.2015</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CDC871D6-95AC-482A-A221-694BAEEE4D36}" type="slidenum">
              <a:rPr lang="ru-RU" smtClean="0"/>
              <a:t>‹#›</a:t>
            </a:fld>
            <a:endParaRPr lang="ru-RU"/>
          </a:p>
        </p:txBody>
      </p:sp>
    </p:spTree>
    <p:extLst>
      <p:ext uri="{BB962C8B-B14F-4D97-AF65-F5344CB8AC3E}">
        <p14:creationId xmlns:p14="http://schemas.microsoft.com/office/powerpoint/2010/main" val="41807424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7" name="Date Placeholder 2"/>
          <p:cNvSpPr>
            <a:spLocks noGrp="1"/>
          </p:cNvSpPr>
          <p:nvPr>
            <p:ph type="dt" sz="half" idx="10"/>
          </p:nvPr>
        </p:nvSpPr>
        <p:spPr/>
        <p:txBody>
          <a:bodyPr/>
          <a:lstStyle/>
          <a:p>
            <a:fld id="{52F5D1D6-CEC6-4C20-95A7-36C1C7777268}" type="datetimeFigureOut">
              <a:rPr lang="ru-RU" smtClean="0"/>
              <a:t>25.02.2015</a:t>
            </a:fld>
            <a:endParaRPr lang="ru-RU"/>
          </a:p>
        </p:txBody>
      </p:sp>
      <p:sp>
        <p:nvSpPr>
          <p:cNvPr id="5" name="Footer Placeholder 3"/>
          <p:cNvSpPr>
            <a:spLocks noGrp="1"/>
          </p:cNvSpPr>
          <p:nvPr>
            <p:ph type="ftr" sz="quarter" idx="11"/>
          </p:nvPr>
        </p:nvSpPr>
        <p:spPr/>
        <p:txBody>
          <a:bodyPr/>
          <a:lstStyle/>
          <a:p>
            <a:endParaRPr lang="ru-RU"/>
          </a:p>
        </p:txBody>
      </p:sp>
      <p:sp>
        <p:nvSpPr>
          <p:cNvPr id="6" name="Slide Number Placeholder 4"/>
          <p:cNvSpPr>
            <a:spLocks noGrp="1"/>
          </p:cNvSpPr>
          <p:nvPr>
            <p:ph type="sldNum" sz="quarter" idx="12"/>
          </p:nvPr>
        </p:nvSpPr>
        <p:spPr/>
        <p:txBody>
          <a:bodyPr/>
          <a:lstStyle/>
          <a:p>
            <a:fld id="{CDC871D6-95AC-482A-A221-694BAEEE4D36}" type="slidenum">
              <a:rPr lang="ru-RU" smtClean="0"/>
              <a:t>‹#›</a:t>
            </a:fld>
            <a:endParaRPr lang="ru-RU"/>
          </a:p>
        </p:txBody>
      </p:sp>
    </p:spTree>
    <p:extLst>
      <p:ext uri="{BB962C8B-B14F-4D97-AF65-F5344CB8AC3E}">
        <p14:creationId xmlns:p14="http://schemas.microsoft.com/office/powerpoint/2010/main" val="30357631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52F5D1D6-CEC6-4C20-95A7-36C1C7777268}" type="datetimeFigureOut">
              <a:rPr lang="ru-RU" smtClean="0"/>
              <a:t>25.02.2015</a:t>
            </a:fld>
            <a:endParaRPr lang="ru-RU"/>
          </a:p>
        </p:txBody>
      </p:sp>
      <p:sp>
        <p:nvSpPr>
          <p:cNvPr id="5" name="Footer Placeholder 2"/>
          <p:cNvSpPr>
            <a:spLocks noGrp="1"/>
          </p:cNvSpPr>
          <p:nvPr>
            <p:ph type="ftr" sz="quarter" idx="11"/>
          </p:nvPr>
        </p:nvSpPr>
        <p:spPr/>
        <p:txBody>
          <a:bodyPr/>
          <a:lstStyle/>
          <a:p>
            <a:endParaRPr lang="ru-RU"/>
          </a:p>
        </p:txBody>
      </p:sp>
      <p:sp>
        <p:nvSpPr>
          <p:cNvPr id="6" name="Slide Number Placeholder 3"/>
          <p:cNvSpPr>
            <a:spLocks noGrp="1"/>
          </p:cNvSpPr>
          <p:nvPr>
            <p:ph type="sldNum" sz="quarter" idx="12"/>
          </p:nvPr>
        </p:nvSpPr>
        <p:spPr/>
        <p:txBody>
          <a:bodyPr/>
          <a:lstStyle/>
          <a:p>
            <a:fld id="{CDC871D6-95AC-482A-A221-694BAEEE4D36}" type="slidenum">
              <a:rPr lang="ru-RU" smtClean="0"/>
              <a:t>‹#›</a:t>
            </a:fld>
            <a:endParaRPr lang="ru-RU"/>
          </a:p>
        </p:txBody>
      </p:sp>
    </p:spTree>
    <p:extLst>
      <p:ext uri="{BB962C8B-B14F-4D97-AF65-F5344CB8AC3E}">
        <p14:creationId xmlns:p14="http://schemas.microsoft.com/office/powerpoint/2010/main" val="38291441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66441" y="1447800"/>
            <a:ext cx="2551462" cy="1447800"/>
          </a:xfrm>
        </p:spPr>
        <p:txBody>
          <a:bodyPr anchor="b"/>
          <a:lstStyle>
            <a:lvl1pPr algn="l">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3589397" y="1447800"/>
            <a:ext cx="3898013"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866441" y="3129281"/>
            <a:ext cx="25514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7" name="Date Placeholder 4"/>
          <p:cNvSpPr>
            <a:spLocks noGrp="1"/>
          </p:cNvSpPr>
          <p:nvPr>
            <p:ph type="dt" sz="half" idx="10"/>
          </p:nvPr>
        </p:nvSpPr>
        <p:spPr/>
        <p:txBody>
          <a:bodyPr/>
          <a:lstStyle/>
          <a:p>
            <a:fld id="{52F5D1D6-CEC6-4C20-95A7-36C1C7777268}" type="datetimeFigureOut">
              <a:rPr lang="ru-RU" smtClean="0"/>
              <a:t>25.02.2015</a:t>
            </a:fld>
            <a:endParaRPr lang="ru-RU"/>
          </a:p>
        </p:txBody>
      </p:sp>
      <p:sp>
        <p:nvSpPr>
          <p:cNvPr id="5" name="Footer Placeholder 5"/>
          <p:cNvSpPr>
            <a:spLocks noGrp="1"/>
          </p:cNvSpPr>
          <p:nvPr>
            <p:ph type="ftr" sz="quarter" idx="11"/>
          </p:nvPr>
        </p:nvSpPr>
        <p:spPr/>
        <p:txBody>
          <a:bodyPr/>
          <a:lstStyle/>
          <a:p>
            <a:endParaRPr lang="ru-RU"/>
          </a:p>
        </p:txBody>
      </p:sp>
      <p:sp>
        <p:nvSpPr>
          <p:cNvPr id="6" name="Slide Number Placeholder 6"/>
          <p:cNvSpPr>
            <a:spLocks noGrp="1"/>
          </p:cNvSpPr>
          <p:nvPr>
            <p:ph type="sldNum" sz="quarter" idx="12"/>
          </p:nvPr>
        </p:nvSpPr>
        <p:spPr/>
        <p:txBody>
          <a:bodyPr/>
          <a:lstStyle/>
          <a:p>
            <a:fld id="{CDC871D6-95AC-482A-A221-694BAEEE4D36}" type="slidenum">
              <a:rPr lang="ru-RU" smtClean="0"/>
              <a:t>‹#›</a:t>
            </a:fld>
            <a:endParaRPr lang="ru-RU"/>
          </a:p>
        </p:txBody>
      </p:sp>
    </p:spTree>
    <p:extLst>
      <p:ext uri="{BB962C8B-B14F-4D97-AF65-F5344CB8AC3E}">
        <p14:creationId xmlns:p14="http://schemas.microsoft.com/office/powerpoint/2010/main" val="41081084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65656" y="1854192"/>
            <a:ext cx="3820674" cy="1574808"/>
          </a:xfrm>
        </p:spPr>
        <p:txBody>
          <a:bodyPr anchor="b">
            <a:normAutofit/>
          </a:bodyPr>
          <a:lstStyle>
            <a:lvl1pPr algn="l">
              <a:defRPr sz="36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5213517" y="1143000"/>
            <a:ext cx="2400925"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866441" y="3657600"/>
            <a:ext cx="3814728"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52F5D1D6-CEC6-4C20-95A7-36C1C7777268}" type="datetimeFigureOut">
              <a:rPr lang="ru-RU" smtClean="0"/>
              <a:t>25.02.2015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DC871D6-95AC-482A-A221-694BAEEE4D36}" type="slidenum">
              <a:rPr lang="ru-RU" smtClean="0"/>
              <a:t>‹#›</a:t>
            </a:fld>
            <a:endParaRPr lang="ru-RU"/>
          </a:p>
        </p:txBody>
      </p:sp>
    </p:spTree>
    <p:extLst>
      <p:ext uri="{BB962C8B-B14F-4D97-AF65-F5344CB8AC3E}">
        <p14:creationId xmlns:p14="http://schemas.microsoft.com/office/powerpoint/2010/main" val="22888170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Oval 21"/>
          <p:cNvSpPr/>
          <p:nvPr/>
        </p:nvSpPr>
        <p:spPr>
          <a:xfrm>
            <a:off x="629943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5689832" y="-457200"/>
            <a:ext cx="1600200" cy="1600200"/>
          </a:xfrm>
          <a:prstGeom prst="ellipse">
            <a:avLst/>
          </a:prstGeom>
          <a:gradFill flip="none" rotWithShape="1">
            <a:gsLst>
              <a:gs pos="0">
                <a:schemeClr val="bg2">
                  <a:lumMod val="60000"/>
                  <a:lumOff val="40000"/>
                  <a:alpha val="14000"/>
                </a:schemeClr>
              </a:gs>
              <a:gs pos="73000">
                <a:schemeClr val="bg2">
                  <a:lumMod val="60000"/>
                  <a:lumOff val="40000"/>
                  <a:alpha val="0"/>
                </a:schemeClr>
              </a:gs>
              <a:gs pos="36000">
                <a:schemeClr val="bg2">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6299432" y="6096000"/>
            <a:ext cx="990600" cy="990600"/>
          </a:xfrm>
          <a:prstGeom prst="ellipse">
            <a:avLst/>
          </a:prstGeom>
          <a:gradFill flip="none" rotWithShape="1">
            <a:gsLst>
              <a:gs pos="0">
                <a:schemeClr val="bg2">
                  <a:lumMod val="60000"/>
                  <a:lumOff val="40000"/>
                  <a:alpha val="9000"/>
                </a:schemeClr>
              </a:gs>
              <a:gs pos="66000">
                <a:schemeClr val="bg2">
                  <a:lumMod val="60000"/>
                  <a:lumOff val="40000"/>
                  <a:alpha val="0"/>
                </a:schemeClr>
              </a:gs>
              <a:gs pos="36000">
                <a:schemeClr val="bg2">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3988" y="2667000"/>
            <a:ext cx="4191000" cy="4191000"/>
          </a:xfrm>
          <a:prstGeom prst="ellipse">
            <a:avLst/>
          </a:prstGeom>
          <a:gradFill flip="none" rotWithShape="1">
            <a:gsLst>
              <a:gs pos="0">
                <a:schemeClr val="bg2">
                  <a:lumMod val="60000"/>
                  <a:lumOff val="40000"/>
                  <a:alpha val="11000"/>
                </a:schemeClr>
              </a:gs>
              <a:gs pos="75000">
                <a:schemeClr val="bg2">
                  <a:lumMod val="60000"/>
                  <a:lumOff val="40000"/>
                  <a:alpha val="0"/>
                </a:schemeClr>
              </a:gs>
              <a:gs pos="36000">
                <a:schemeClr val="bg2">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39788" y="2895600"/>
            <a:ext cx="2362200" cy="2362200"/>
          </a:xfrm>
          <a:prstGeom prst="ellipse">
            <a:avLst/>
          </a:prstGeom>
          <a:gradFill flip="none" rotWithShape="1">
            <a:gsLst>
              <a:gs pos="0">
                <a:schemeClr val="bg2">
                  <a:lumMod val="60000"/>
                  <a:lumOff val="40000"/>
                  <a:alpha val="8000"/>
                </a:schemeClr>
              </a:gs>
              <a:gs pos="72000">
                <a:schemeClr val="bg2">
                  <a:lumMod val="60000"/>
                  <a:lumOff val="40000"/>
                  <a:alpha val="0"/>
                </a:schemeClr>
              </a:gs>
              <a:gs pos="36000">
                <a:schemeClr val="bg2">
                  <a:lumMod val="60000"/>
                  <a:lumOff val="4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Rectangle 1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484710" y="452718"/>
            <a:ext cx="7055380" cy="1400530"/>
          </a:xfrm>
          <a:prstGeom prst="rect">
            <a:avLst/>
          </a:prstGeom>
        </p:spPr>
        <p:txBody>
          <a:bodyPr vert="horz" lIns="91440" tIns="45720" rIns="91440" bIns="45720" rtlCol="0" anchor="t">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827700" y="2052925"/>
            <a:ext cx="6711654" cy="4195481"/>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rot="5400000">
            <a:off x="7494989" y="1828771"/>
            <a:ext cx="990599" cy="22865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52F5D1D6-CEC6-4C20-95A7-36C1C7777268}" type="datetimeFigureOut">
              <a:rPr lang="ru-RU" smtClean="0"/>
              <a:t>25.02.2015</a:t>
            </a:fld>
            <a:endParaRPr lang="ru-RU"/>
          </a:p>
        </p:txBody>
      </p:sp>
      <p:sp>
        <p:nvSpPr>
          <p:cNvPr id="5" name="Footer Placeholder 4"/>
          <p:cNvSpPr>
            <a:spLocks noGrp="1"/>
          </p:cNvSpPr>
          <p:nvPr>
            <p:ph type="ftr" sz="quarter" idx="3"/>
          </p:nvPr>
        </p:nvSpPr>
        <p:spPr>
          <a:xfrm rot="5400000">
            <a:off x="6233335" y="3263371"/>
            <a:ext cx="3859795" cy="228660"/>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ru-RU"/>
          </a:p>
        </p:txBody>
      </p:sp>
      <p:sp>
        <p:nvSpPr>
          <p:cNvPr id="6" name="Slide Number Placeholder 5"/>
          <p:cNvSpPr>
            <a:spLocks noGrp="1"/>
          </p:cNvSpPr>
          <p:nvPr>
            <p:ph type="sldNum" sz="quarter" idx="4"/>
          </p:nvPr>
        </p:nvSpPr>
        <p:spPr bwMode="gray">
          <a:xfrm>
            <a:off x="7766431" y="295736"/>
            <a:ext cx="628813" cy="767687"/>
          </a:xfrm>
          <a:prstGeom prst="rect">
            <a:avLst/>
          </a:prstGeom>
        </p:spPr>
        <p:txBody>
          <a:bodyPr vert="horz" lIns="91440" tIns="45720" rIns="91440" bIns="45720" rtlCol="0" anchor="b"/>
          <a:lstStyle>
            <a:lvl1pPr algn="ctr">
              <a:defRPr sz="2801" b="0" i="0">
                <a:solidFill>
                  <a:schemeClr val="tx1">
                    <a:tint val="75000"/>
                  </a:schemeClr>
                </a:solidFill>
              </a:defRPr>
            </a:lvl1pPr>
          </a:lstStyle>
          <a:p>
            <a:fld id="{CDC871D6-95AC-482A-A221-694BAEEE4D36}" type="slidenum">
              <a:rPr lang="ru-RU" smtClean="0"/>
              <a:t>‹#›</a:t>
            </a:fld>
            <a:endParaRPr lang="ru-RU"/>
          </a:p>
        </p:txBody>
      </p:sp>
    </p:spTree>
    <p:extLst>
      <p:ext uri="{BB962C8B-B14F-4D97-AF65-F5344CB8AC3E}">
        <p14:creationId xmlns:p14="http://schemas.microsoft.com/office/powerpoint/2010/main" val="2595220522"/>
      </p:ext>
    </p:extLst>
  </p:cSld>
  <p:clrMap bg1="dk1" tx1="lt1" bg2="dk2" tx2="lt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 id="2147483972" r:id="rId12"/>
    <p:sldLayoutId id="2147483973" r:id="rId13"/>
    <p:sldLayoutId id="2147483974" r:id="rId14"/>
    <p:sldLayoutId id="2147483975" r:id="rId15"/>
    <p:sldLayoutId id="2147483976" r:id="rId16"/>
    <p:sldLayoutId id="2147483977" r:id="rId17"/>
  </p:sldLayoutIdLst>
  <p:txStyles>
    <p:titleStyle>
      <a:lvl1pPr algn="l" defTabSz="457207"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6" indent="-342906" algn="l" defTabSz="457207"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62" indent="-285755" algn="l" defTabSz="457207"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20"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27"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34"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14642"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49"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57"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64"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7" rtl="0" eaLnBrk="1" latinLnBrk="0" hangingPunct="1">
        <a:defRPr sz="1800" kern="1200">
          <a:solidFill>
            <a:schemeClr val="tx1"/>
          </a:solidFill>
          <a:latin typeface="+mn-lt"/>
          <a:ea typeface="+mn-ea"/>
          <a:cs typeface="+mn-cs"/>
        </a:defRPr>
      </a:lvl1pPr>
      <a:lvl2pPr marL="457207" algn="l" defTabSz="457207" rtl="0" eaLnBrk="1" latinLnBrk="0" hangingPunct="1">
        <a:defRPr sz="1800" kern="1200">
          <a:solidFill>
            <a:schemeClr val="tx1"/>
          </a:solidFill>
          <a:latin typeface="+mn-lt"/>
          <a:ea typeface="+mn-ea"/>
          <a:cs typeface="+mn-cs"/>
        </a:defRPr>
      </a:lvl2pPr>
      <a:lvl3pPr marL="914415" algn="l" defTabSz="457207" rtl="0" eaLnBrk="1" latinLnBrk="0" hangingPunct="1">
        <a:defRPr sz="1800" kern="1200">
          <a:solidFill>
            <a:schemeClr val="tx1"/>
          </a:solidFill>
          <a:latin typeface="+mn-lt"/>
          <a:ea typeface="+mn-ea"/>
          <a:cs typeface="+mn-cs"/>
        </a:defRPr>
      </a:lvl3pPr>
      <a:lvl4pPr marL="1371622" algn="l" defTabSz="457207" rtl="0" eaLnBrk="1" latinLnBrk="0" hangingPunct="1">
        <a:defRPr sz="1800" kern="1200">
          <a:solidFill>
            <a:schemeClr val="tx1"/>
          </a:solidFill>
          <a:latin typeface="+mn-lt"/>
          <a:ea typeface="+mn-ea"/>
          <a:cs typeface="+mn-cs"/>
        </a:defRPr>
      </a:lvl4pPr>
      <a:lvl5pPr marL="1828831" algn="l" defTabSz="457207" rtl="0" eaLnBrk="1" latinLnBrk="0" hangingPunct="1">
        <a:defRPr sz="1800" kern="1200">
          <a:solidFill>
            <a:schemeClr val="tx1"/>
          </a:solidFill>
          <a:latin typeface="+mn-lt"/>
          <a:ea typeface="+mn-ea"/>
          <a:cs typeface="+mn-cs"/>
        </a:defRPr>
      </a:lvl5pPr>
      <a:lvl6pPr marL="2286038" algn="l" defTabSz="457207" rtl="0" eaLnBrk="1" latinLnBrk="0" hangingPunct="1">
        <a:defRPr sz="1800" kern="1200">
          <a:solidFill>
            <a:schemeClr val="tx1"/>
          </a:solidFill>
          <a:latin typeface="+mn-lt"/>
          <a:ea typeface="+mn-ea"/>
          <a:cs typeface="+mn-cs"/>
        </a:defRPr>
      </a:lvl6pPr>
      <a:lvl7pPr marL="2743246" algn="l" defTabSz="457207" rtl="0" eaLnBrk="1" latinLnBrk="0" hangingPunct="1">
        <a:defRPr sz="1800" kern="1200">
          <a:solidFill>
            <a:schemeClr val="tx1"/>
          </a:solidFill>
          <a:latin typeface="+mn-lt"/>
          <a:ea typeface="+mn-ea"/>
          <a:cs typeface="+mn-cs"/>
        </a:defRPr>
      </a:lvl7pPr>
      <a:lvl8pPr marL="3200453" algn="l" defTabSz="457207" rtl="0" eaLnBrk="1" latinLnBrk="0" hangingPunct="1">
        <a:defRPr sz="1800" kern="1200">
          <a:solidFill>
            <a:schemeClr val="tx1"/>
          </a:solidFill>
          <a:latin typeface="+mn-lt"/>
          <a:ea typeface="+mn-ea"/>
          <a:cs typeface="+mn-cs"/>
        </a:defRPr>
      </a:lvl8pPr>
      <a:lvl9pPr marL="3657661" algn="l" defTabSz="45720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youtube.com/watch?v=MjIYSM27z_U" TargetMode="External"/><Relationship Id="rId2" Type="http://schemas.openxmlformats.org/officeDocument/2006/relationships/hyperlink" Target="http://www.ielts.org.ua/http:/www.ets.org/"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11560" y="332656"/>
            <a:ext cx="7416824" cy="1152128"/>
          </a:xfrm>
        </p:spPr>
        <p:txBody>
          <a:bodyPr>
            <a:normAutofit fontScale="90000"/>
          </a:bodyPr>
          <a:lstStyle/>
          <a:p>
            <a:pPr algn="ctr"/>
            <a:r>
              <a:rPr lang="en-US" dirty="0" smtClean="0"/>
              <a:t/>
            </a:r>
            <a:br>
              <a:rPr lang="en-US" dirty="0" smtClean="0"/>
            </a:br>
            <a:r>
              <a:rPr lang="en-US" dirty="0"/>
              <a:t/>
            </a:r>
            <a:br>
              <a:rPr lang="en-US" dirty="0"/>
            </a:br>
            <a:r>
              <a:rPr lang="en-US" dirty="0" smtClean="0"/>
              <a:t/>
            </a:r>
            <a:br>
              <a:rPr lang="en-US" dirty="0" smtClean="0"/>
            </a:br>
            <a:endParaRPr lang="ru-RU" dirty="0"/>
          </a:p>
        </p:txBody>
      </p:sp>
      <p:sp>
        <p:nvSpPr>
          <p:cNvPr id="4" name="Подзаголовок 3"/>
          <p:cNvSpPr>
            <a:spLocks noGrp="1"/>
          </p:cNvSpPr>
          <p:nvPr>
            <p:ph type="subTitle" idx="1"/>
          </p:nvPr>
        </p:nvSpPr>
        <p:spPr>
          <a:xfrm>
            <a:off x="755576" y="764705"/>
            <a:ext cx="7848872" cy="1296143"/>
          </a:xfrm>
        </p:spPr>
        <p:txBody>
          <a:bodyPr>
            <a:noAutofit/>
          </a:bodyPr>
          <a:lstStyle/>
          <a:p>
            <a:pPr algn="ctr"/>
            <a:r>
              <a:rPr lang="en-US" sz="4000" dirty="0" smtClean="0"/>
              <a:t>PET-</a:t>
            </a:r>
            <a:r>
              <a:rPr lang="en-US" sz="4000" dirty="0"/>
              <a:t>(Preliminary English Test)</a:t>
            </a:r>
            <a:endParaRPr lang="ru-RU" sz="4000" dirty="0"/>
          </a:p>
        </p:txBody>
      </p:sp>
      <p:pic>
        <p:nvPicPr>
          <p:cNvPr id="3" name="Рисунок 2"/>
          <p:cNvPicPr>
            <a:picLocks noChangeAspect="1"/>
          </p:cNvPicPr>
          <p:nvPr/>
        </p:nvPicPr>
        <p:blipFill>
          <a:blip r:embed="rId2"/>
          <a:stretch>
            <a:fillRect/>
          </a:stretch>
        </p:blipFill>
        <p:spPr>
          <a:xfrm>
            <a:off x="1331640" y="2276872"/>
            <a:ext cx="6120680" cy="1771650"/>
          </a:xfrm>
          <a:prstGeom prst="rect">
            <a:avLst/>
          </a:prstGeom>
        </p:spPr>
      </p:pic>
      <p:sp>
        <p:nvSpPr>
          <p:cNvPr id="6" name="Прямоугольник 5"/>
          <p:cNvSpPr/>
          <p:nvPr/>
        </p:nvSpPr>
        <p:spPr>
          <a:xfrm>
            <a:off x="4032448" y="4653136"/>
            <a:ext cx="4572000" cy="1323439"/>
          </a:xfrm>
          <a:prstGeom prst="rect">
            <a:avLst/>
          </a:prstGeom>
        </p:spPr>
        <p:txBody>
          <a:bodyPr>
            <a:spAutoFit/>
          </a:bodyPr>
          <a:lstStyle/>
          <a:p>
            <a:r>
              <a:rPr lang="ru-RU" sz="2000" b="1" dirty="0" err="1"/>
              <a:t>Кієнко</a:t>
            </a:r>
            <a:r>
              <a:rPr lang="ru-RU" sz="2000" b="1" dirty="0"/>
              <a:t> Людмила </a:t>
            </a:r>
            <a:r>
              <a:rPr lang="ru-RU" sz="2000" b="1" dirty="0" err="1"/>
              <a:t>Петрівна</a:t>
            </a:r>
            <a:r>
              <a:rPr lang="ru-RU" sz="2000" b="1" dirty="0"/>
              <a:t> , </a:t>
            </a:r>
            <a:r>
              <a:rPr lang="ru-RU" sz="2000" b="1" dirty="0" err="1"/>
              <a:t>вчитель</a:t>
            </a:r>
            <a:r>
              <a:rPr lang="ru-RU" sz="2000" b="1" dirty="0"/>
              <a:t> </a:t>
            </a:r>
            <a:r>
              <a:rPr lang="ru-RU" sz="2000" b="1" dirty="0" err="1"/>
              <a:t>англійської</a:t>
            </a:r>
            <a:r>
              <a:rPr lang="ru-RU" sz="2000" b="1" dirty="0"/>
              <a:t> та </a:t>
            </a:r>
            <a:r>
              <a:rPr lang="ru-RU" sz="2000" b="1" dirty="0" err="1"/>
              <a:t>німецької</a:t>
            </a:r>
            <a:r>
              <a:rPr lang="ru-RU" sz="2000" b="1" dirty="0"/>
              <a:t> </a:t>
            </a:r>
            <a:r>
              <a:rPr lang="ru-RU" sz="2000" b="1" dirty="0" err="1"/>
              <a:t>мови</a:t>
            </a:r>
            <a:r>
              <a:rPr lang="ru-RU" sz="2000" b="1" dirty="0"/>
              <a:t>, НВК «</a:t>
            </a:r>
            <a:r>
              <a:rPr lang="ru-RU" sz="2000" b="1" dirty="0" err="1"/>
              <a:t>Загальноосвітня</a:t>
            </a:r>
            <a:r>
              <a:rPr lang="ru-RU" sz="2000" b="1" dirty="0"/>
              <a:t> школа І-ІІІ </a:t>
            </a:r>
            <a:r>
              <a:rPr lang="ru-RU" sz="2000" b="1" dirty="0" err="1"/>
              <a:t>ступенів</a:t>
            </a:r>
            <a:r>
              <a:rPr lang="ru-RU" sz="2000" b="1" dirty="0"/>
              <a:t> №3-колегіум»</a:t>
            </a:r>
          </a:p>
        </p:txBody>
      </p:sp>
    </p:spTree>
    <p:extLst>
      <p:ext uri="{BB962C8B-B14F-4D97-AF65-F5344CB8AC3E}">
        <p14:creationId xmlns:p14="http://schemas.microsoft.com/office/powerpoint/2010/main" val="24497671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84710" y="452718"/>
            <a:ext cx="6648349" cy="744034"/>
          </a:xfrm>
        </p:spPr>
        <p:txBody>
          <a:bodyPr/>
          <a:lstStyle/>
          <a:p>
            <a:r>
              <a:rPr lang="en-US" dirty="0" smtClean="0"/>
              <a:t>PET Speaking (part 2)</a:t>
            </a:r>
            <a:endParaRPr lang="ru-RU" dirty="0"/>
          </a:p>
        </p:txBody>
      </p:sp>
      <p:pic>
        <p:nvPicPr>
          <p:cNvPr id="6" name="PET SPEAKING PART 2">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398588" y="1417508"/>
            <a:ext cx="6413772" cy="4830892"/>
          </a:xfrm>
        </p:spPr>
      </p:pic>
    </p:spTree>
    <p:extLst>
      <p:ext uri="{BB962C8B-B14F-4D97-AF65-F5344CB8AC3E}">
        <p14:creationId xmlns:p14="http://schemas.microsoft.com/office/powerpoint/2010/main" val="275512960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a:t>There are two versions of the PET test:</a:t>
            </a:r>
            <a:endParaRPr lang="ru-RU" dirty="0"/>
          </a:p>
        </p:txBody>
      </p:sp>
      <p:sp>
        <p:nvSpPr>
          <p:cNvPr id="3" name="Объект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smtClean="0"/>
          </a:p>
          <a:p>
            <a:pPr marL="0" indent="0">
              <a:buNone/>
            </a:pPr>
            <a:endParaRPr lang="en-US" dirty="0"/>
          </a:p>
          <a:p>
            <a:pPr marL="0" indent="0">
              <a:buNone/>
            </a:pPr>
            <a:r>
              <a:rPr lang="en-US" dirty="0" smtClean="0"/>
              <a:t>Both </a:t>
            </a:r>
            <a:r>
              <a:rPr lang="en-US" dirty="0"/>
              <a:t>versions have the same type of questions. The PET for schools test has content of interest to school-age learners.</a:t>
            </a:r>
            <a:endParaRPr lang="ru-RU" dirty="0"/>
          </a:p>
        </p:txBody>
      </p:sp>
      <p:sp>
        <p:nvSpPr>
          <p:cNvPr id="4" name="Стрелка вниз 3"/>
          <p:cNvSpPr/>
          <p:nvPr/>
        </p:nvSpPr>
        <p:spPr>
          <a:xfrm rot="1839597">
            <a:off x="2637686" y="1754915"/>
            <a:ext cx="360040" cy="90946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Стрелка вниз 4"/>
          <p:cNvSpPr/>
          <p:nvPr/>
        </p:nvSpPr>
        <p:spPr>
          <a:xfrm rot="19420644">
            <a:off x="5210446" y="1708078"/>
            <a:ext cx="322909" cy="92203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Капля 5"/>
          <p:cNvSpPr/>
          <p:nvPr/>
        </p:nvSpPr>
        <p:spPr>
          <a:xfrm>
            <a:off x="194747" y="2780928"/>
            <a:ext cx="2942850" cy="2307886"/>
          </a:xfrm>
          <a:prstGeom prst="teardro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chemeClr val="tx1">
                    <a:lumMod val="95000"/>
                    <a:lumOff val="5000"/>
                  </a:schemeClr>
                </a:solidFill>
                <a:latin typeface="Times New Roman" panose="02020603050405020304" pitchFamily="18" charset="0"/>
                <a:cs typeface="Times New Roman" panose="02020603050405020304" pitchFamily="18" charset="0"/>
              </a:rPr>
              <a:t>PET</a:t>
            </a:r>
            <a:endParaRPr lang="ru-RU" sz="4000" dirty="0">
              <a:solidFill>
                <a:schemeClr val="tx1">
                  <a:lumMod val="95000"/>
                  <a:lumOff val="5000"/>
                </a:schemeClr>
              </a:solidFill>
              <a:latin typeface="Times New Roman" panose="02020603050405020304" pitchFamily="18" charset="0"/>
              <a:cs typeface="Times New Roman" panose="02020603050405020304" pitchFamily="18" charset="0"/>
            </a:endParaRPr>
          </a:p>
        </p:txBody>
      </p:sp>
      <p:sp>
        <p:nvSpPr>
          <p:cNvPr id="7" name="Капля 6"/>
          <p:cNvSpPr/>
          <p:nvPr/>
        </p:nvSpPr>
        <p:spPr>
          <a:xfrm rot="16200000">
            <a:off x="5254144" y="2435327"/>
            <a:ext cx="2524558" cy="2926234"/>
          </a:xfrm>
          <a:prstGeom prst="teardrop">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4000" dirty="0">
                <a:solidFill>
                  <a:schemeClr val="tx1">
                    <a:lumMod val="95000"/>
                    <a:lumOff val="5000"/>
                  </a:schemeClr>
                </a:solidFill>
              </a:rPr>
              <a:t>PET for Schools</a:t>
            </a:r>
            <a:endParaRPr lang="ru-RU" sz="4000" dirty="0">
              <a:solidFill>
                <a:schemeClr val="tx1">
                  <a:lumMod val="95000"/>
                  <a:lumOff val="5000"/>
                </a:schemeClr>
              </a:solidFill>
            </a:endParaRPr>
          </a:p>
        </p:txBody>
      </p:sp>
    </p:spTree>
    <p:extLst>
      <p:ext uri="{BB962C8B-B14F-4D97-AF65-F5344CB8AC3E}">
        <p14:creationId xmlns:p14="http://schemas.microsoft.com/office/powerpoint/2010/main" val="42384889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Paper-based or computer-based exams</a:t>
            </a:r>
            <a:endParaRPr lang="ru-RU" dirty="0"/>
          </a:p>
        </p:txBody>
      </p:sp>
      <p:sp>
        <p:nvSpPr>
          <p:cNvPr id="3" name="Объект 2"/>
          <p:cNvSpPr>
            <a:spLocks noGrp="1"/>
          </p:cNvSpPr>
          <p:nvPr>
            <p:ph idx="1"/>
          </p:nvPr>
        </p:nvSpPr>
        <p:spPr/>
        <p:txBody>
          <a:bodyPr/>
          <a:lstStyle/>
          <a:p>
            <a:pPr marL="0" indent="0">
              <a:buNone/>
            </a:pPr>
            <a:r>
              <a:rPr lang="en-US" dirty="0"/>
              <a:t>You can do the PET exam on a computer or on paper. The computer-based exam is available once a month. The paper-based exam is only available six times a year.</a:t>
            </a:r>
            <a:endParaRPr lang="ru-RU" dirty="0"/>
          </a:p>
        </p:txBody>
      </p:sp>
      <p:pic>
        <p:nvPicPr>
          <p:cNvPr id="5" name="Рисунок 4"/>
          <p:cNvPicPr>
            <a:picLocks noChangeAspect="1"/>
          </p:cNvPicPr>
          <p:nvPr/>
        </p:nvPicPr>
        <p:blipFill>
          <a:blip r:embed="rId2"/>
          <a:stretch>
            <a:fillRect/>
          </a:stretch>
        </p:blipFill>
        <p:spPr>
          <a:xfrm>
            <a:off x="2555776" y="3140968"/>
            <a:ext cx="4697546" cy="3523160"/>
          </a:xfrm>
          <a:prstGeom prst="rect">
            <a:avLst/>
          </a:prstGeom>
        </p:spPr>
      </p:pic>
    </p:spTree>
    <p:extLst>
      <p:ext uri="{BB962C8B-B14F-4D97-AF65-F5344CB8AC3E}">
        <p14:creationId xmlns:p14="http://schemas.microsoft.com/office/powerpoint/2010/main" val="16162031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a:t>When can I take the test?</a:t>
            </a:r>
            <a:endParaRPr lang="ru-RU" dirty="0"/>
          </a:p>
        </p:txBody>
      </p:sp>
      <p:sp>
        <p:nvSpPr>
          <p:cNvPr id="3" name="Объект 2"/>
          <p:cNvSpPr>
            <a:spLocks noGrp="1"/>
          </p:cNvSpPr>
          <p:nvPr>
            <p:ph idx="1"/>
          </p:nvPr>
        </p:nvSpPr>
        <p:spPr/>
        <p:txBody>
          <a:bodyPr>
            <a:normAutofit/>
          </a:bodyPr>
          <a:lstStyle/>
          <a:p>
            <a:pPr marL="0" indent="0">
              <a:buNone/>
            </a:pPr>
            <a:r>
              <a:rPr lang="en-US" sz="2400" dirty="0"/>
              <a:t>Arrange </a:t>
            </a:r>
            <a:r>
              <a:rPr lang="en-US" sz="2400" dirty="0" smtClean="0"/>
              <a:t>with the closest test </a:t>
            </a:r>
            <a:r>
              <a:rPr lang="en-US" sz="2400" dirty="0" err="1" smtClean="0"/>
              <a:t>centre</a:t>
            </a:r>
            <a:r>
              <a:rPr lang="en-US" sz="2400" dirty="0" smtClean="0"/>
              <a:t>. The paper-based test can be </a:t>
            </a:r>
            <a:r>
              <a:rPr lang="en-US" sz="2400" dirty="0"/>
              <a:t>taken 6 times a year. The computer-based test is available once a month.</a:t>
            </a:r>
            <a:endParaRPr lang="ru-RU" sz="2400" dirty="0"/>
          </a:p>
        </p:txBody>
      </p:sp>
      <p:pic>
        <p:nvPicPr>
          <p:cNvPr id="4" name="Рисунок 3"/>
          <p:cNvPicPr>
            <a:picLocks noChangeAspect="1"/>
          </p:cNvPicPr>
          <p:nvPr/>
        </p:nvPicPr>
        <p:blipFill>
          <a:blip r:embed="rId2"/>
          <a:stretch>
            <a:fillRect/>
          </a:stretch>
        </p:blipFill>
        <p:spPr>
          <a:xfrm>
            <a:off x="1115616" y="3933056"/>
            <a:ext cx="6804156" cy="1656184"/>
          </a:xfrm>
          <a:prstGeom prst="rect">
            <a:avLst/>
          </a:prstGeom>
        </p:spPr>
      </p:pic>
    </p:spTree>
    <p:extLst>
      <p:ext uri="{BB962C8B-B14F-4D97-AF65-F5344CB8AC3E}">
        <p14:creationId xmlns:p14="http://schemas.microsoft.com/office/powerpoint/2010/main" val="5944719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How much does it cost to take PET?</a:t>
            </a:r>
            <a:endParaRPr lang="ru-RU" dirty="0"/>
          </a:p>
        </p:txBody>
      </p:sp>
      <p:sp>
        <p:nvSpPr>
          <p:cNvPr id="3" name="Объект 2"/>
          <p:cNvSpPr>
            <a:spLocks noGrp="1"/>
          </p:cNvSpPr>
          <p:nvPr>
            <p:ph idx="1"/>
          </p:nvPr>
        </p:nvSpPr>
        <p:spPr>
          <a:xfrm>
            <a:off x="484710" y="1866932"/>
            <a:ext cx="6711654" cy="4195481"/>
          </a:xfrm>
        </p:spPr>
        <p:txBody>
          <a:bodyPr>
            <a:normAutofit/>
          </a:bodyPr>
          <a:lstStyle/>
          <a:p>
            <a:pPr marL="0" indent="0">
              <a:buNone/>
            </a:pPr>
            <a:r>
              <a:rPr lang="en-US" sz="2400" dirty="0"/>
              <a:t>Fees are set by test </a:t>
            </a:r>
            <a:r>
              <a:rPr lang="en-US" sz="2400" dirty="0" err="1"/>
              <a:t>centres</a:t>
            </a:r>
            <a:r>
              <a:rPr lang="en-US" sz="2400" dirty="0"/>
              <a:t>. Expect to pay around €130 euros</a:t>
            </a:r>
            <a:r>
              <a:rPr lang="en-US" sz="2400" dirty="0" smtClean="0"/>
              <a:t>.</a:t>
            </a:r>
          </a:p>
          <a:p>
            <a:pPr marL="0" indent="0">
              <a:buNone/>
            </a:pPr>
            <a:r>
              <a:rPr lang="en-US" sz="2400" dirty="0"/>
              <a:t>This exam can be taken in </a:t>
            </a:r>
            <a:r>
              <a:rPr lang="en-US" sz="2400" dirty="0" smtClean="0"/>
              <a:t>Odessa</a:t>
            </a:r>
          </a:p>
          <a:p>
            <a:pPr marL="0" indent="0">
              <a:buNone/>
            </a:pPr>
            <a:r>
              <a:rPr lang="en-US" sz="2400" dirty="0" smtClean="0"/>
              <a:t> </a:t>
            </a:r>
            <a:r>
              <a:rPr lang="en-US" sz="2400" dirty="0"/>
              <a:t>or Kiev. </a:t>
            </a:r>
            <a:endParaRPr lang="en-US" sz="2400" dirty="0" smtClean="0"/>
          </a:p>
          <a:p>
            <a:pPr marL="0" indent="0">
              <a:buNone/>
            </a:pPr>
            <a:r>
              <a:rPr lang="en-US" sz="2400" dirty="0" smtClean="0"/>
              <a:t>The </a:t>
            </a:r>
            <a:r>
              <a:rPr lang="en-US" sz="2400" dirty="0"/>
              <a:t>cost of the exam PET </a:t>
            </a:r>
            <a:r>
              <a:rPr lang="en-US" sz="2400" dirty="0" smtClean="0"/>
              <a:t>– </a:t>
            </a:r>
            <a:r>
              <a:rPr lang="en-US" sz="2400" dirty="0"/>
              <a:t>645 USD.</a:t>
            </a:r>
          </a:p>
          <a:p>
            <a:pPr marL="0" indent="0">
              <a:buNone/>
            </a:pPr>
            <a:endParaRPr lang="en-US" sz="2400" dirty="0"/>
          </a:p>
          <a:p>
            <a:pPr marL="0" indent="0">
              <a:buNone/>
            </a:pPr>
            <a:endParaRPr lang="ru-RU" sz="2400" dirty="0"/>
          </a:p>
        </p:txBody>
      </p:sp>
      <p:pic>
        <p:nvPicPr>
          <p:cNvPr id="4" name="Рисунок 3"/>
          <p:cNvPicPr>
            <a:picLocks noChangeAspect="1"/>
          </p:cNvPicPr>
          <p:nvPr/>
        </p:nvPicPr>
        <p:blipFill>
          <a:blip r:embed="rId2"/>
          <a:stretch>
            <a:fillRect/>
          </a:stretch>
        </p:blipFill>
        <p:spPr>
          <a:xfrm>
            <a:off x="5868144" y="2420888"/>
            <a:ext cx="2962960" cy="3875261"/>
          </a:xfrm>
          <a:prstGeom prst="rect">
            <a:avLst/>
          </a:prstGeom>
        </p:spPr>
      </p:pic>
    </p:spTree>
    <p:extLst>
      <p:ext uri="{BB962C8B-B14F-4D97-AF65-F5344CB8AC3E}">
        <p14:creationId xmlns:p14="http://schemas.microsoft.com/office/powerpoint/2010/main" val="37337114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127479" y="974255"/>
            <a:ext cx="2376264" cy="613872"/>
          </a:xfrm>
        </p:spPr>
        <p:txBody>
          <a:bodyPr>
            <a:normAutofit fontScale="90000"/>
          </a:bodyPr>
          <a:lstStyle/>
          <a:p>
            <a:r>
              <a:rPr lang="en-US" dirty="0"/>
              <a:t>Assessing</a:t>
            </a:r>
            <a:endParaRPr lang="ru-RU" dirty="0"/>
          </a:p>
        </p:txBody>
      </p:sp>
      <p:sp>
        <p:nvSpPr>
          <p:cNvPr id="3" name="Объект 2"/>
          <p:cNvSpPr>
            <a:spLocks noGrp="1"/>
          </p:cNvSpPr>
          <p:nvPr>
            <p:ph idx="1"/>
          </p:nvPr>
        </p:nvSpPr>
        <p:spPr>
          <a:xfrm>
            <a:off x="1835696" y="2104191"/>
            <a:ext cx="6711654" cy="4195481"/>
          </a:xfrm>
        </p:spPr>
        <p:txBody>
          <a:bodyPr>
            <a:normAutofit/>
          </a:bodyPr>
          <a:lstStyle/>
          <a:p>
            <a:r>
              <a:rPr lang="en-US" dirty="0"/>
              <a:t>Assessing your skills and abilities in the field of English, which correspond to the level of international PET exam passes on the amount of points you get for each stage of testing. Depending on the percentage of correct assignments, you can get an estimate: pass with merit (85% -100%) - passed well, pass (70% -84%) - passed well, level A2 (45% -69%) - satisfactorily and that the certificate exam KET, or not passed - fail (0-44%). Assessment of </a:t>
            </a:r>
            <a:r>
              <a:rPr lang="en-US" dirty="0" smtClean="0"/>
              <a:t>your </a:t>
            </a:r>
            <a:r>
              <a:rPr lang="en-US" dirty="0"/>
              <a:t>knowledge of the exam, you get two months </a:t>
            </a:r>
            <a:r>
              <a:rPr lang="en-US" dirty="0" smtClean="0"/>
              <a:t>after its passing</a:t>
            </a:r>
            <a:r>
              <a:rPr lang="en-US" dirty="0"/>
              <a:t>. And if successful, the task in another 2-3 months you are awarded a certificate of welcome</a:t>
            </a:r>
            <a:r>
              <a:rPr lang="en-US" dirty="0" smtClean="0"/>
              <a:t>.</a:t>
            </a:r>
            <a:endParaRPr lang="ru-RU" dirty="0"/>
          </a:p>
        </p:txBody>
      </p:sp>
      <p:pic>
        <p:nvPicPr>
          <p:cNvPr id="4" name="Рисунок 3"/>
          <p:cNvPicPr>
            <a:picLocks noChangeAspect="1"/>
          </p:cNvPicPr>
          <p:nvPr/>
        </p:nvPicPr>
        <p:blipFill>
          <a:blip r:embed="rId2"/>
          <a:stretch>
            <a:fillRect/>
          </a:stretch>
        </p:blipFill>
        <p:spPr>
          <a:xfrm>
            <a:off x="539552" y="351136"/>
            <a:ext cx="1760344" cy="1753055"/>
          </a:xfrm>
          <a:prstGeom prst="rect">
            <a:avLst/>
          </a:prstGeom>
        </p:spPr>
      </p:pic>
    </p:spTree>
    <p:extLst>
      <p:ext uri="{BB962C8B-B14F-4D97-AF65-F5344CB8AC3E}">
        <p14:creationId xmlns:p14="http://schemas.microsoft.com/office/powerpoint/2010/main" val="22518166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dirty="0"/>
              <a:t>What </a:t>
            </a:r>
            <a:r>
              <a:rPr lang="en-US" dirty="0" smtClean="0"/>
              <a:t>are the advantages of </a:t>
            </a:r>
            <a:r>
              <a:rPr lang="en-US" dirty="0"/>
              <a:t>the test </a:t>
            </a:r>
            <a:r>
              <a:rPr lang="en-US" dirty="0" smtClean="0"/>
              <a:t>PET</a:t>
            </a:r>
            <a:r>
              <a:rPr lang="uk-UA" dirty="0"/>
              <a:t>?</a:t>
            </a:r>
            <a:endParaRPr lang="ru-RU" dirty="0"/>
          </a:p>
        </p:txBody>
      </p:sp>
      <p:sp>
        <p:nvSpPr>
          <p:cNvPr id="3" name="Объект 2"/>
          <p:cNvSpPr>
            <a:spLocks noGrp="1"/>
          </p:cNvSpPr>
          <p:nvPr>
            <p:ph idx="1"/>
          </p:nvPr>
        </p:nvSpPr>
        <p:spPr/>
        <p:txBody>
          <a:bodyPr>
            <a:normAutofit fontScale="77500" lnSpcReduction="20000"/>
          </a:bodyPr>
          <a:lstStyle/>
          <a:p>
            <a:pPr marL="0" indent="0" algn="ctr">
              <a:buNone/>
            </a:pPr>
            <a:r>
              <a:rPr lang="en-US" dirty="0" smtClean="0"/>
              <a:t>Having </a:t>
            </a:r>
            <a:r>
              <a:rPr lang="en-US" dirty="0"/>
              <a:t>prepared and successfully </a:t>
            </a:r>
            <a:r>
              <a:rPr lang="en-US" dirty="0" smtClean="0"/>
              <a:t>passed </a:t>
            </a:r>
            <a:r>
              <a:rPr lang="en-US" dirty="0"/>
              <a:t>the exam PET, you can count on the fact that you will: </a:t>
            </a:r>
          </a:p>
          <a:p>
            <a:endParaRPr lang="en-US" dirty="0"/>
          </a:p>
          <a:p>
            <a:r>
              <a:rPr lang="en-US" dirty="0"/>
              <a:t>understand the main points when listening to the news, advertisements, public statements;</a:t>
            </a:r>
          </a:p>
          <a:p>
            <a:r>
              <a:rPr lang="en-US" dirty="0"/>
              <a:t>understand the main ideas when reading articles from magazines and newspapers; </a:t>
            </a:r>
          </a:p>
          <a:p>
            <a:r>
              <a:rPr lang="en-US" dirty="0"/>
              <a:t>great feel to travel, so as you can understand </a:t>
            </a:r>
            <a:r>
              <a:rPr lang="en-US" dirty="0" smtClean="0"/>
              <a:t>a </a:t>
            </a:r>
            <a:r>
              <a:rPr lang="en-US" dirty="0"/>
              <a:t>guide to obtain the necessary information in a way, be able to navigate in troubled situations and skillfully out of them; </a:t>
            </a:r>
          </a:p>
          <a:p>
            <a:r>
              <a:rPr lang="en-US" dirty="0"/>
              <a:t>be able to write properly structured letters and make notes on familiar </a:t>
            </a:r>
            <a:r>
              <a:rPr lang="en-US" dirty="0" smtClean="0"/>
              <a:t>topics; </a:t>
            </a:r>
            <a:endParaRPr lang="en-US" dirty="0"/>
          </a:p>
          <a:p>
            <a:r>
              <a:rPr lang="en-US" dirty="0" smtClean="0"/>
              <a:t> be able </a:t>
            </a:r>
            <a:r>
              <a:rPr lang="en-US" dirty="0"/>
              <a:t>to maintain a dialogue, ask questions, and be able to answer them, showing their best side. </a:t>
            </a:r>
          </a:p>
          <a:p>
            <a:r>
              <a:rPr lang="en-US" dirty="0"/>
              <a:t>PET exam will open your doors to the world of new opportunities for study, work and travel.</a:t>
            </a:r>
            <a:endParaRPr lang="ru-RU" dirty="0"/>
          </a:p>
        </p:txBody>
      </p:sp>
    </p:spTree>
    <p:extLst>
      <p:ext uri="{BB962C8B-B14F-4D97-AF65-F5344CB8AC3E}">
        <p14:creationId xmlns:p14="http://schemas.microsoft.com/office/powerpoint/2010/main" val="11370578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a:t>SOUR</a:t>
            </a:r>
            <a:r>
              <a:rPr lang="ru-RU" dirty="0"/>
              <a:t>СЕ</a:t>
            </a:r>
            <a:r>
              <a:rPr lang="en-US" dirty="0"/>
              <a:t>S</a:t>
            </a:r>
            <a:endParaRPr lang="ru-RU" dirty="0"/>
          </a:p>
        </p:txBody>
      </p:sp>
      <p:sp>
        <p:nvSpPr>
          <p:cNvPr id="3" name="Объект 2"/>
          <p:cNvSpPr>
            <a:spLocks noGrp="1"/>
          </p:cNvSpPr>
          <p:nvPr>
            <p:ph idx="1"/>
          </p:nvPr>
        </p:nvSpPr>
        <p:spPr>
          <a:xfrm>
            <a:off x="1043608" y="1772816"/>
            <a:ext cx="6711654" cy="4195481"/>
          </a:xfrm>
        </p:spPr>
        <p:txBody>
          <a:bodyPr>
            <a:normAutofit lnSpcReduction="10000"/>
          </a:bodyPr>
          <a:lstStyle/>
          <a:p>
            <a:r>
              <a:rPr lang="en-US" u="sng" dirty="0"/>
              <a:t>www.cambridgeenglish.org</a:t>
            </a:r>
          </a:p>
          <a:p>
            <a:r>
              <a:rPr lang="en-US" u="sng" dirty="0"/>
              <a:t>www.grade.ua</a:t>
            </a:r>
          </a:p>
          <a:p>
            <a:r>
              <a:rPr lang="en-US" u="sng" dirty="0"/>
              <a:t>www.examenglish.com</a:t>
            </a:r>
          </a:p>
          <a:p>
            <a:r>
              <a:rPr lang="en-US" u="sng" dirty="0"/>
              <a:t>www.ihbristol.com/exam/cambridge-esol-exams</a:t>
            </a:r>
          </a:p>
          <a:p>
            <a:r>
              <a:rPr lang="en-US" u="sng" dirty="0"/>
              <a:t>en.wikipedia.org/.../</a:t>
            </a:r>
            <a:r>
              <a:rPr lang="en-US" u="sng" dirty="0" err="1"/>
              <a:t>Cambridge_English</a:t>
            </a:r>
            <a:endParaRPr lang="en-US" u="sng" dirty="0"/>
          </a:p>
          <a:p>
            <a:r>
              <a:rPr lang="en-US" u="sng" dirty="0"/>
              <a:t>www.wow.com</a:t>
            </a:r>
          </a:p>
          <a:p>
            <a:r>
              <a:rPr lang="en-US" u="sng" dirty="0"/>
              <a:t>www.cambridgeassessment.org.uk/</a:t>
            </a:r>
          </a:p>
          <a:p>
            <a:r>
              <a:rPr lang="en-US" u="sng" dirty="0">
                <a:hlinkClick r:id="rId2"/>
              </a:rPr>
              <a:t>www.ielts.org.ua/http://www.ets.org</a:t>
            </a:r>
            <a:r>
              <a:rPr lang="en-US" u="sng" dirty="0" smtClean="0">
                <a:hlinkClick r:id="rId2"/>
              </a:rPr>
              <a:t>/</a:t>
            </a:r>
            <a:endParaRPr lang="en-US" u="sng" dirty="0" smtClean="0"/>
          </a:p>
          <a:p>
            <a:r>
              <a:rPr lang="en-US" u="sng" dirty="0" smtClean="0">
                <a:hlinkClick r:id="rId3"/>
              </a:rPr>
              <a:t>www.youtube.com/watch?v=MjIYSM27z_U</a:t>
            </a:r>
            <a:endParaRPr lang="en-US" u="sng" dirty="0" smtClean="0"/>
          </a:p>
          <a:p>
            <a:r>
              <a:rPr lang="en-US" u="sng" dirty="0"/>
              <a:t>www.youtube.com/watch?v=ASdBL1Rb30k</a:t>
            </a:r>
            <a:endParaRPr lang="ru-RU" u="sng" dirty="0"/>
          </a:p>
        </p:txBody>
      </p:sp>
    </p:spTree>
    <p:extLst>
      <p:ext uri="{BB962C8B-B14F-4D97-AF65-F5344CB8AC3E}">
        <p14:creationId xmlns:p14="http://schemas.microsoft.com/office/powerpoint/2010/main" val="35540316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43808" y="404664"/>
            <a:ext cx="3312486" cy="638944"/>
          </a:xfrm>
        </p:spPr>
        <p:txBody>
          <a:bodyPr>
            <a:normAutofit fontScale="90000"/>
          </a:bodyPr>
          <a:lstStyle/>
          <a:p>
            <a:r>
              <a:rPr lang="en-US" dirty="0"/>
              <a:t>What is </a:t>
            </a:r>
            <a:r>
              <a:rPr lang="en-US" dirty="0" smtClean="0"/>
              <a:t>PET</a:t>
            </a:r>
            <a:r>
              <a:rPr lang="uk-UA" dirty="0" smtClean="0"/>
              <a:t>?</a:t>
            </a:r>
            <a:endParaRPr lang="ru-RU" dirty="0"/>
          </a:p>
        </p:txBody>
      </p:sp>
      <p:sp>
        <p:nvSpPr>
          <p:cNvPr id="3" name="Объект 2"/>
          <p:cNvSpPr>
            <a:spLocks noGrp="1"/>
          </p:cNvSpPr>
          <p:nvPr>
            <p:ph idx="1"/>
          </p:nvPr>
        </p:nvSpPr>
        <p:spPr>
          <a:xfrm>
            <a:off x="539552" y="1700808"/>
            <a:ext cx="7924800" cy="4114800"/>
          </a:xfrm>
        </p:spPr>
        <p:txBody>
          <a:bodyPr>
            <a:normAutofit/>
          </a:bodyPr>
          <a:lstStyle/>
          <a:p>
            <a:r>
              <a:rPr lang="en-US" sz="2400" dirty="0"/>
              <a:t>PET (Preliminary English Test) - This is the second in a series of test of the Cambridge exams, which assesses proficiency in English at the secondary level (Intermediate) and corresponds to the B1 level of the global scale of the Council of Europe. PET certificate confirms your fluency in the English language in everyday life. </a:t>
            </a:r>
          </a:p>
          <a:p>
            <a:endParaRPr lang="en-US" dirty="0"/>
          </a:p>
          <a:p>
            <a:endParaRPr lang="en-US" dirty="0"/>
          </a:p>
        </p:txBody>
      </p:sp>
    </p:spTree>
    <p:extLst>
      <p:ext uri="{BB962C8B-B14F-4D97-AF65-F5344CB8AC3E}">
        <p14:creationId xmlns:p14="http://schemas.microsoft.com/office/powerpoint/2010/main" val="7937252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dirty="0"/>
              <a:t>At this level, candidates should be able to : </a:t>
            </a:r>
            <a:br>
              <a:rPr lang="en-US" dirty="0"/>
            </a:br>
            <a:endParaRPr lang="ru-RU" dirty="0"/>
          </a:p>
        </p:txBody>
      </p:sp>
      <p:sp>
        <p:nvSpPr>
          <p:cNvPr id="3" name="Объект 2"/>
          <p:cNvSpPr>
            <a:spLocks noGrp="1"/>
          </p:cNvSpPr>
          <p:nvPr>
            <p:ph idx="1"/>
          </p:nvPr>
        </p:nvSpPr>
        <p:spPr/>
        <p:txBody>
          <a:bodyPr/>
          <a:lstStyle/>
          <a:p>
            <a:r>
              <a:rPr lang="en-US" dirty="0"/>
              <a:t>use English in everyday situations; </a:t>
            </a:r>
          </a:p>
          <a:p>
            <a:r>
              <a:rPr lang="en-US" dirty="0"/>
              <a:t>understand simple articles from magazines and newspapers; </a:t>
            </a:r>
          </a:p>
          <a:p>
            <a:r>
              <a:rPr lang="en-US" dirty="0"/>
              <a:t>write letters on familiar topics; </a:t>
            </a:r>
          </a:p>
          <a:p>
            <a:r>
              <a:rPr lang="en-US" dirty="0"/>
              <a:t>deal with situations that arise in the course of a trip, or in preparation for it; </a:t>
            </a:r>
          </a:p>
          <a:p>
            <a:r>
              <a:rPr lang="en-US" dirty="0"/>
              <a:t>tell us about yourself, your plans, dreams or goals.</a:t>
            </a:r>
          </a:p>
          <a:p>
            <a:endParaRPr lang="ru-RU" dirty="0"/>
          </a:p>
        </p:txBody>
      </p:sp>
    </p:spTree>
    <p:extLst>
      <p:ext uri="{BB962C8B-B14F-4D97-AF65-F5344CB8AC3E}">
        <p14:creationId xmlns:p14="http://schemas.microsoft.com/office/powerpoint/2010/main" val="7312545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96013" y="260648"/>
            <a:ext cx="2304374" cy="757888"/>
          </a:xfrm>
        </p:spPr>
        <p:txBody>
          <a:bodyPr>
            <a:normAutofit/>
          </a:bodyPr>
          <a:lstStyle/>
          <a:p>
            <a:r>
              <a:rPr lang="en-US" dirty="0" smtClean="0"/>
              <a:t>HISTORY</a:t>
            </a:r>
            <a:endParaRPr lang="ru-RU" dirty="0"/>
          </a:p>
        </p:txBody>
      </p:sp>
      <p:sp>
        <p:nvSpPr>
          <p:cNvPr id="3" name="Объект 2"/>
          <p:cNvSpPr>
            <a:spLocks noGrp="1"/>
          </p:cNvSpPr>
          <p:nvPr>
            <p:ph idx="1"/>
          </p:nvPr>
        </p:nvSpPr>
        <p:spPr>
          <a:xfrm>
            <a:off x="304800" y="1033131"/>
            <a:ext cx="8686800" cy="4525963"/>
          </a:xfrm>
        </p:spPr>
        <p:txBody>
          <a:bodyPr>
            <a:noAutofit/>
          </a:bodyPr>
          <a:lstStyle/>
          <a:p>
            <a:r>
              <a:rPr lang="en-US" dirty="0"/>
              <a:t>International PET exam was created by the University of Cambridge Department of Examinations (Cambridge ESOL) in the early 1970s. Significantly improved and redesigned it was nearly thirty years later, a new version of the exam in force since 2004. As well as in the international exam KET, in 2009 it became possible to choose between a simple test of PET and PET for schools. Opposed in principle to the one - subject, content of the </a:t>
            </a:r>
            <a:r>
              <a:rPr lang="en-US" dirty="0" smtClean="0"/>
              <a:t>second is </a:t>
            </a:r>
            <a:r>
              <a:rPr lang="en-US" dirty="0"/>
              <a:t>more focused on the knowledge, interests and experiences of students, and in general both exams are identical. International exam PET </a:t>
            </a:r>
            <a:r>
              <a:rPr lang="en-US" dirty="0" smtClean="0"/>
              <a:t>is a </a:t>
            </a:r>
            <a:r>
              <a:rPr lang="en-US" dirty="0"/>
              <a:t>"pre-history" of the first Cambridge Certificate (FCE). And the fact that the certificate PET also is valid for life and recognized by various organizations and companies, making this one of the popular </a:t>
            </a:r>
            <a:r>
              <a:rPr lang="en-US" dirty="0" smtClean="0"/>
              <a:t>exams </a:t>
            </a:r>
            <a:r>
              <a:rPr lang="en-US" dirty="0"/>
              <a:t>of English language learners. Therefore, each year it </a:t>
            </a:r>
            <a:r>
              <a:rPr lang="en-US" dirty="0" smtClean="0"/>
              <a:t>sits </a:t>
            </a:r>
            <a:r>
              <a:rPr lang="en-US" dirty="0"/>
              <a:t>for about 80 000 people from 80 countries.</a:t>
            </a:r>
            <a:endParaRPr lang="ru-RU" dirty="0"/>
          </a:p>
        </p:txBody>
      </p:sp>
    </p:spTree>
    <p:extLst>
      <p:ext uri="{BB962C8B-B14F-4D97-AF65-F5344CB8AC3E}">
        <p14:creationId xmlns:p14="http://schemas.microsoft.com/office/powerpoint/2010/main" val="22855923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764704"/>
            <a:ext cx="8208912" cy="1143000"/>
          </a:xfrm>
        </p:spPr>
        <p:txBody>
          <a:bodyPr>
            <a:normAutofit fontScale="90000"/>
          </a:bodyPr>
          <a:lstStyle/>
          <a:p>
            <a:pPr algn="ctr"/>
            <a:r>
              <a:rPr lang="en-US" dirty="0"/>
              <a:t>The structure of the international exam PET</a:t>
            </a:r>
            <a:endParaRPr lang="ru-RU" dirty="0"/>
          </a:p>
        </p:txBody>
      </p:sp>
      <p:sp>
        <p:nvSpPr>
          <p:cNvPr id="3" name="Объект 2"/>
          <p:cNvSpPr>
            <a:spLocks noGrp="1"/>
          </p:cNvSpPr>
          <p:nvPr>
            <p:ph idx="1"/>
          </p:nvPr>
        </p:nvSpPr>
        <p:spPr>
          <a:xfrm>
            <a:off x="467544" y="1916832"/>
            <a:ext cx="8208912" cy="4608512"/>
          </a:xfrm>
        </p:spPr>
        <p:txBody>
          <a:bodyPr>
            <a:normAutofit/>
          </a:bodyPr>
          <a:lstStyle/>
          <a:p>
            <a:pPr marL="0" indent="0">
              <a:buNone/>
            </a:pPr>
            <a:r>
              <a:rPr lang="en-US" dirty="0"/>
              <a:t>PET exam consists of three components: Reading and Writing (Reading and Writing), Listening (Listening) and </a:t>
            </a:r>
            <a:r>
              <a:rPr lang="en-US" dirty="0" smtClean="0"/>
              <a:t>Speaking </a:t>
            </a:r>
            <a:r>
              <a:rPr lang="en-US" dirty="0"/>
              <a:t>(Speaking). </a:t>
            </a:r>
          </a:p>
          <a:p>
            <a:endParaRPr lang="en-US" dirty="0"/>
          </a:p>
          <a:p>
            <a:endParaRPr lang="en-US" dirty="0"/>
          </a:p>
          <a:p>
            <a:endParaRPr lang="en-US" dirty="0"/>
          </a:p>
        </p:txBody>
      </p:sp>
      <p:pic>
        <p:nvPicPr>
          <p:cNvPr id="4" name="Рисунок 3"/>
          <p:cNvPicPr>
            <a:picLocks noChangeAspect="1"/>
          </p:cNvPicPr>
          <p:nvPr/>
        </p:nvPicPr>
        <p:blipFill>
          <a:blip r:embed="rId2"/>
          <a:stretch>
            <a:fillRect/>
          </a:stretch>
        </p:blipFill>
        <p:spPr>
          <a:xfrm>
            <a:off x="2627784" y="3645024"/>
            <a:ext cx="3694146" cy="2738318"/>
          </a:xfrm>
          <a:prstGeom prst="rect">
            <a:avLst/>
          </a:prstGeom>
        </p:spPr>
      </p:pic>
    </p:spTree>
    <p:extLst>
      <p:ext uri="{BB962C8B-B14F-4D97-AF65-F5344CB8AC3E}">
        <p14:creationId xmlns:p14="http://schemas.microsoft.com/office/powerpoint/2010/main" val="18227252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a:t>Reading and Writing </a:t>
            </a:r>
            <a:endParaRPr lang="ru-RU" dirty="0"/>
          </a:p>
        </p:txBody>
      </p:sp>
      <p:sp>
        <p:nvSpPr>
          <p:cNvPr id="3" name="Объект 2"/>
          <p:cNvSpPr>
            <a:spLocks noGrp="1"/>
          </p:cNvSpPr>
          <p:nvPr>
            <p:ph idx="1"/>
          </p:nvPr>
        </p:nvSpPr>
        <p:spPr/>
        <p:txBody>
          <a:bodyPr/>
          <a:lstStyle/>
          <a:p>
            <a:r>
              <a:rPr lang="en-US" dirty="0"/>
              <a:t>Reading and Writing - shows that you are able to read and understand the main idea of ​​articles from magazines and newspapers. You should also be able to use their vocabulary and be able to make suggestions. To perform this part of the test </a:t>
            </a:r>
            <a:r>
              <a:rPr lang="en-US" dirty="0" smtClean="0"/>
              <a:t>PET students </a:t>
            </a:r>
            <a:r>
              <a:rPr lang="en-US" dirty="0"/>
              <a:t>have 1 hour 30 minutes. </a:t>
            </a:r>
          </a:p>
          <a:p>
            <a:endParaRPr lang="ru-RU" dirty="0"/>
          </a:p>
        </p:txBody>
      </p:sp>
    </p:spTree>
    <p:extLst>
      <p:ext uri="{BB962C8B-B14F-4D97-AF65-F5344CB8AC3E}">
        <p14:creationId xmlns:p14="http://schemas.microsoft.com/office/powerpoint/2010/main" val="41224042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a:t>Listening </a:t>
            </a:r>
            <a:endParaRPr lang="ru-RU" dirty="0"/>
          </a:p>
        </p:txBody>
      </p:sp>
      <p:sp>
        <p:nvSpPr>
          <p:cNvPr id="3" name="Объект 2"/>
          <p:cNvSpPr>
            <a:spLocks noGrp="1"/>
          </p:cNvSpPr>
          <p:nvPr>
            <p:ph idx="1"/>
          </p:nvPr>
        </p:nvSpPr>
        <p:spPr/>
        <p:txBody>
          <a:bodyPr/>
          <a:lstStyle/>
          <a:p>
            <a:pPr marL="0" indent="0">
              <a:buNone/>
            </a:pPr>
            <a:r>
              <a:rPr lang="en-US" dirty="0"/>
              <a:t>Y</a:t>
            </a:r>
            <a:r>
              <a:rPr lang="en-US" dirty="0" smtClean="0"/>
              <a:t>ou </a:t>
            </a:r>
            <a:r>
              <a:rPr lang="en-US" dirty="0"/>
              <a:t>have to listen to some audio and answer the questions to them. This part of the test PET demonstrates the candidate's ability to understand spoken language from various sources and to understand people's attitudes to what they say is their attitude. Time </a:t>
            </a:r>
            <a:r>
              <a:rPr lang="en-US" dirty="0" smtClean="0"/>
              <a:t>allowed </a:t>
            </a:r>
            <a:r>
              <a:rPr lang="en-US" dirty="0"/>
              <a:t>for the implementation of this section PET </a:t>
            </a:r>
            <a:r>
              <a:rPr lang="en-US" dirty="0" smtClean="0"/>
              <a:t>is </a:t>
            </a:r>
            <a:r>
              <a:rPr lang="en-US" dirty="0"/>
              <a:t>about 35 minutes. </a:t>
            </a:r>
          </a:p>
          <a:p>
            <a:endParaRPr lang="ru-RU" dirty="0"/>
          </a:p>
        </p:txBody>
      </p:sp>
    </p:spTree>
    <p:extLst>
      <p:ext uri="{BB962C8B-B14F-4D97-AF65-F5344CB8AC3E}">
        <p14:creationId xmlns:p14="http://schemas.microsoft.com/office/powerpoint/2010/main" val="14834463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a:t>Speaking </a:t>
            </a:r>
            <a:endParaRPr lang="ru-RU" dirty="0"/>
          </a:p>
        </p:txBody>
      </p:sp>
      <p:sp>
        <p:nvSpPr>
          <p:cNvPr id="3" name="Объект 2"/>
          <p:cNvSpPr>
            <a:spLocks noGrp="1"/>
          </p:cNvSpPr>
          <p:nvPr>
            <p:ph idx="1"/>
          </p:nvPr>
        </p:nvSpPr>
        <p:spPr/>
        <p:txBody>
          <a:bodyPr>
            <a:normAutofit/>
          </a:bodyPr>
          <a:lstStyle/>
          <a:p>
            <a:pPr marL="0" indent="0">
              <a:buNone/>
            </a:pPr>
            <a:r>
              <a:rPr lang="en-US" dirty="0" smtClean="0"/>
              <a:t>This </a:t>
            </a:r>
            <a:r>
              <a:rPr lang="en-US" dirty="0"/>
              <a:t>part of the test PET is a conversation between the examiner and the two candidates. Here you will need to demonstrate </a:t>
            </a:r>
            <a:r>
              <a:rPr lang="en-US" dirty="0" smtClean="0"/>
              <a:t>your </a:t>
            </a:r>
            <a:r>
              <a:rPr lang="en-US" dirty="0"/>
              <a:t>communication skills, to show that you can participate in conversational situations, to ask questions, to be able to answer them. You should also be able to express </a:t>
            </a:r>
            <a:r>
              <a:rPr lang="en-US" dirty="0" smtClean="0"/>
              <a:t>your </a:t>
            </a:r>
            <a:r>
              <a:rPr lang="en-US" dirty="0"/>
              <a:t>opinions, for example, be able to talk about what you like and do not like. Due to the fact that you are taking this part of the test in a pair with the other candidate, the exam becomes more realistic and close to the real-life situations. For each candidate is given 10 - 12 minutes.</a:t>
            </a:r>
          </a:p>
          <a:p>
            <a:pPr marL="0" indent="0">
              <a:buNone/>
            </a:pPr>
            <a:endParaRPr lang="ru-RU" dirty="0"/>
          </a:p>
        </p:txBody>
      </p:sp>
    </p:spTree>
    <p:extLst>
      <p:ext uri="{BB962C8B-B14F-4D97-AF65-F5344CB8AC3E}">
        <p14:creationId xmlns:p14="http://schemas.microsoft.com/office/powerpoint/2010/main" val="7760461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84710" y="452718"/>
            <a:ext cx="7055380" cy="672026"/>
          </a:xfrm>
        </p:spPr>
        <p:txBody>
          <a:bodyPr/>
          <a:lstStyle/>
          <a:p>
            <a:r>
              <a:rPr lang="en-US" dirty="0"/>
              <a:t>PET Speaking (part </a:t>
            </a:r>
            <a:r>
              <a:rPr lang="en-US" dirty="0" smtClean="0"/>
              <a:t>1)</a:t>
            </a:r>
            <a:endParaRPr lang="ru-RU" dirty="0"/>
          </a:p>
        </p:txBody>
      </p:sp>
      <p:pic>
        <p:nvPicPr>
          <p:cNvPr id="4" name="PET SPEAKING PART 1">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427163" y="1556792"/>
            <a:ext cx="6164947" cy="4691608"/>
          </a:xfrm>
        </p:spPr>
      </p:pic>
    </p:spTree>
    <p:extLst>
      <p:ext uri="{BB962C8B-B14F-4D97-AF65-F5344CB8AC3E}">
        <p14:creationId xmlns:p14="http://schemas.microsoft.com/office/powerpoint/2010/main" val="64890998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он">
  <a:themeElements>
    <a:clrScheme name="Ион">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F9C9D"/>
      </a:accent5>
      <a:accent6>
        <a:srgbClr val="9E5E9B"/>
      </a:accent6>
      <a:hlink>
        <a:srgbClr val="58C1BA"/>
      </a:hlink>
      <a:folHlink>
        <a:srgbClr val="9DD0CB"/>
      </a:folHlink>
    </a:clrScheme>
    <a:fontScheme name="Ион">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Ион">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151</TotalTime>
  <Words>1045</Words>
  <Application>Microsoft Office PowerPoint</Application>
  <PresentationFormat>Экран (4:3)</PresentationFormat>
  <Paragraphs>66</Paragraphs>
  <Slides>17</Slides>
  <Notes>0</Notes>
  <HiddenSlides>0</HiddenSlides>
  <MMClips>2</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17</vt:i4>
      </vt:variant>
    </vt:vector>
  </HeadingPairs>
  <TitlesOfParts>
    <vt:vector size="22" baseType="lpstr">
      <vt:lpstr>Arial</vt:lpstr>
      <vt:lpstr>Century Gothic</vt:lpstr>
      <vt:lpstr>Times New Roman</vt:lpstr>
      <vt:lpstr>Wingdings 3</vt:lpstr>
      <vt:lpstr>Ион</vt:lpstr>
      <vt:lpstr>   </vt:lpstr>
      <vt:lpstr>What is PET?</vt:lpstr>
      <vt:lpstr>At this level, candidates should be able to :  </vt:lpstr>
      <vt:lpstr>HISTORY</vt:lpstr>
      <vt:lpstr>The structure of the international exam PET</vt:lpstr>
      <vt:lpstr>Reading and Writing </vt:lpstr>
      <vt:lpstr>Listening </vt:lpstr>
      <vt:lpstr>Speaking </vt:lpstr>
      <vt:lpstr>PET Speaking (part 1)</vt:lpstr>
      <vt:lpstr>PET Speaking (part 2)</vt:lpstr>
      <vt:lpstr>There are two versions of the PET test:</vt:lpstr>
      <vt:lpstr>Paper-based or computer-based exams</vt:lpstr>
      <vt:lpstr>When can I take the test?</vt:lpstr>
      <vt:lpstr>How much does it cost to take PET?</vt:lpstr>
      <vt:lpstr>Assessing</vt:lpstr>
      <vt:lpstr>What are the advantages of the test PET?</vt:lpstr>
      <vt:lpstr>SOURСЕS</vt:lpstr>
    </vt:vector>
  </TitlesOfParts>
  <Company>Home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PЕT</dc:title>
  <dc:creator>Пользователь Windows</dc:creator>
  <cp:lastModifiedBy>Пользователь Windows</cp:lastModifiedBy>
  <cp:revision>20</cp:revision>
  <dcterms:created xsi:type="dcterms:W3CDTF">2014-10-13T14:32:34Z</dcterms:created>
  <dcterms:modified xsi:type="dcterms:W3CDTF">2015-02-25T20:52:11Z</dcterms:modified>
</cp:coreProperties>
</file>