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65" r:id="rId3"/>
    <p:sldId id="291" r:id="rId4"/>
    <p:sldId id="292" r:id="rId5"/>
    <p:sldId id="293" r:id="rId6"/>
    <p:sldId id="296" r:id="rId7"/>
    <p:sldId id="294" r:id="rId8"/>
    <p:sldId id="283" r:id="rId9"/>
    <p:sldId id="276" r:id="rId10"/>
    <p:sldId id="278" r:id="rId11"/>
    <p:sldId id="280" r:id="rId12"/>
    <p:sldId id="281" r:id="rId13"/>
    <p:sldId id="282" r:id="rId14"/>
    <p:sldId id="256" r:id="rId15"/>
    <p:sldId id="295" r:id="rId16"/>
    <p:sldId id="275" r:id="rId17"/>
    <p:sldId id="289" r:id="rId18"/>
    <p:sldId id="284" r:id="rId19"/>
    <p:sldId id="285" r:id="rId20"/>
    <p:sldId id="286" r:id="rId21"/>
    <p:sldId id="287" r:id="rId22"/>
    <p:sldId id="288" r:id="rId23"/>
    <p:sldId id="274" r:id="rId24"/>
    <p:sldId id="279" r:id="rId25"/>
    <p:sldId id="268" r:id="rId26"/>
    <p:sldId id="29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S" initials="L" lastIdx="2" clrIdx="0">
    <p:extLst>
      <p:ext uri="{19B8F6BF-5375-455C-9EA6-DF929625EA0E}">
        <p15:presenceInfo xmlns:p15="http://schemas.microsoft.com/office/powerpoint/2012/main" userId="Le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402"/>
    <a:srgbClr val="FF00FF"/>
    <a:srgbClr val="660066"/>
    <a:srgbClr val="990033"/>
    <a:srgbClr val="0000FF"/>
    <a:srgbClr val="FF6600"/>
    <a:srgbClr val="0066CC"/>
    <a:srgbClr val="CC3300"/>
    <a:srgbClr val="00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04T17:09:59.299" idx="1">
    <p:pos x="5636" y="73"/>
    <p:text/>
    <p:extLst>
      <p:ext uri="{C676402C-5697-4E1C-873F-D02D1690AC5C}">
        <p15:threadingInfo xmlns:p15="http://schemas.microsoft.com/office/powerpoint/2012/main" timeZoneBias="-120"/>
      </p:ext>
    </p:extLst>
  </p:cm>
  <p:cm authorId="1" dt="2018-01-04T17:10:03.574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8EC8A-AF5D-4098-A3FF-E3EECA4F8E0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72399-63B2-4F16-B9E4-EDA15C240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8EC8A-AF5D-4098-A3FF-E3EECA4F8E0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72399-63B2-4F16-B9E4-EDA15C240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8EC8A-AF5D-4098-A3FF-E3EECA4F8E0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72399-63B2-4F16-B9E4-EDA15C240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8EC8A-AF5D-4098-A3FF-E3EECA4F8E0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72399-63B2-4F16-B9E4-EDA15C240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8EC8A-AF5D-4098-A3FF-E3EECA4F8E0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72399-63B2-4F16-B9E4-EDA15C240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8EC8A-AF5D-4098-A3FF-E3EECA4F8E0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72399-63B2-4F16-B9E4-EDA15C240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8EC8A-AF5D-4098-A3FF-E3EECA4F8E0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72399-63B2-4F16-B9E4-EDA15C240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8EC8A-AF5D-4098-A3FF-E3EECA4F8E0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72399-63B2-4F16-B9E4-EDA15C240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8EC8A-AF5D-4098-A3FF-E3EECA4F8E0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72399-63B2-4F16-B9E4-EDA15C240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8EC8A-AF5D-4098-A3FF-E3EECA4F8E0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72399-63B2-4F16-B9E4-EDA15C2400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8EC8A-AF5D-4098-A3FF-E3EECA4F8E0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72399-63B2-4F16-B9E4-EDA15C2400D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48EC8A-AF5D-4098-A3FF-E3EECA4F8E0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FB72399-63B2-4F16-B9E4-EDA15C2400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960" y="908720"/>
            <a:ext cx="8027232" cy="19481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uk-UA" sz="3600" b="0" i="1" u="sng" dirty="0" smtClean="0">
                <a:solidFill>
                  <a:srgbClr val="1B8402"/>
                </a:solidFill>
                <a:effectLst/>
                <a:latin typeface="+mn-lt"/>
                <a:cs typeface="Arial" panose="020B0604020202020204" pitchFamily="34" charset="0"/>
              </a:rPr>
              <a:t>Тема уроку</a:t>
            </a:r>
            <a:r>
              <a:rPr lang="uk-UA" sz="3600" b="0" i="1" dirty="0" smtClean="0">
                <a:solidFill>
                  <a:srgbClr val="1B8402"/>
                </a:solidFill>
                <a:effectLst/>
                <a:latin typeface="+mn-lt"/>
                <a:cs typeface="Arial" panose="020B0604020202020204" pitchFamily="34" charset="0"/>
              </a:rPr>
              <a:t>:</a:t>
            </a:r>
            <a:r>
              <a:rPr lang="uk-UA" sz="3600" i="1" dirty="0" smtClean="0">
                <a:solidFill>
                  <a:srgbClr val="1B8402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uk-UA" sz="3600" i="1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Побудова графіків </a:t>
            </a:r>
            <a:r>
              <a:rPr lang="uk-UA" sz="3600" i="1" dirty="0" smtClean="0">
                <a:solidFill>
                  <a:srgbClr val="0066CC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           </a:t>
            </a:r>
            <a:br>
              <a:rPr lang="uk-UA" sz="3600" i="1" dirty="0" smtClean="0">
                <a:solidFill>
                  <a:srgbClr val="0066CC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</a:br>
            <a:r>
              <a:rPr lang="uk-UA" sz="3600" i="1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uk-UA" sz="3600" i="1" dirty="0" smtClean="0">
                <a:solidFill>
                  <a:srgbClr val="0066CC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                  функцій за </a:t>
            </a:r>
            <a:r>
              <a:rPr lang="uk-UA" sz="3600" i="1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допомогою </a:t>
            </a:r>
            <a:r>
              <a:rPr lang="uk-UA" sz="3600" i="1" dirty="0" smtClean="0">
                <a:solidFill>
                  <a:srgbClr val="0066CC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lang="uk-UA" sz="3600" i="1" dirty="0" smtClean="0">
                <a:solidFill>
                  <a:srgbClr val="0066CC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</a:br>
            <a:r>
              <a:rPr lang="uk-UA" sz="3600" i="1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uk-UA" sz="3600" i="1" dirty="0" smtClean="0">
                <a:solidFill>
                  <a:srgbClr val="0066CC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                  перетворень</a:t>
            </a:r>
            <a:r>
              <a:rPr lang="uk-UA" sz="3600" b="0" u="sng" dirty="0" smtClean="0">
                <a:solidFill>
                  <a:srgbClr val="0070C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endParaRPr lang="ru-RU" sz="3600" b="0" u="sng" dirty="0">
              <a:solidFill>
                <a:srgbClr val="0070C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8208912" cy="28083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algn="l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uk-UA" sz="2800" i="1" dirty="0">
                <a:ln>
                  <a:solidFill>
                    <a:srgbClr val="CC3300"/>
                  </a:solidFill>
                </a:ln>
                <a:solidFill>
                  <a:srgbClr val="FF6600"/>
                </a:solidFill>
                <a:cs typeface="Times New Roman" pitchFamily="18" charset="0"/>
              </a:rPr>
              <a:t>Автори:</a:t>
            </a:r>
            <a:r>
              <a:rPr lang="uk-UA" sz="2800" b="1" i="1" dirty="0">
                <a:solidFill>
                  <a:srgbClr val="1B8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rgbClr val="1B84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err="1" smtClean="0">
                <a:solidFill>
                  <a:srgbClr val="CC3300"/>
                </a:solidFill>
                <a:cs typeface="Times New Roman" pitchFamily="18" charset="0"/>
              </a:rPr>
              <a:t>Діляєва</a:t>
            </a:r>
            <a:r>
              <a:rPr lang="uk-UA" sz="2400" i="1" dirty="0" smtClean="0">
                <a:solidFill>
                  <a:srgbClr val="CC3300"/>
                </a:solidFill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rgbClr val="CC3300"/>
                </a:solidFill>
                <a:cs typeface="Times New Roman" pitchFamily="18" charset="0"/>
              </a:rPr>
              <a:t>С. Ю., </a:t>
            </a:r>
            <a:r>
              <a:rPr lang="ru-RU" sz="2400" i="1" dirty="0" err="1">
                <a:solidFill>
                  <a:srgbClr val="CC3300"/>
                </a:solidFill>
                <a:cs typeface="Times New Roman" pitchFamily="18" charset="0"/>
              </a:rPr>
              <a:t>вчитель</a:t>
            </a:r>
            <a:r>
              <a:rPr lang="ru-RU" sz="2400" i="1" dirty="0">
                <a:solidFill>
                  <a:srgbClr val="CC3300"/>
                </a:solidFill>
                <a:cs typeface="Times New Roman" pitchFamily="18" charset="0"/>
              </a:rPr>
              <a:t> математики </a:t>
            </a:r>
          </a:p>
          <a:p>
            <a:pPr marL="0" lvl="0" algn="l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400" i="1" dirty="0">
                <a:solidFill>
                  <a:srgbClr val="CC3300"/>
                </a:solidFill>
                <a:cs typeface="Times New Roman" pitchFamily="18" charset="0"/>
              </a:rPr>
              <a:t>                  </a:t>
            </a:r>
            <a:r>
              <a:rPr lang="ru-RU" sz="2400" i="1" dirty="0" err="1">
                <a:solidFill>
                  <a:srgbClr val="CC3300"/>
                </a:solidFill>
                <a:cs typeface="Times New Roman" pitchFamily="18" charset="0"/>
              </a:rPr>
              <a:t>Черкаської</a:t>
            </a:r>
            <a:r>
              <a:rPr lang="ru-RU" sz="2400" i="1" dirty="0">
                <a:solidFill>
                  <a:srgbClr val="CC3300"/>
                </a:solidFill>
                <a:cs typeface="Times New Roman" pitchFamily="18" charset="0"/>
              </a:rPr>
              <a:t> ЗОШ І-ІІІ </a:t>
            </a:r>
            <a:r>
              <a:rPr lang="ru-RU" sz="2400" i="1" dirty="0" err="1">
                <a:solidFill>
                  <a:srgbClr val="CC3300"/>
                </a:solidFill>
                <a:cs typeface="Times New Roman" pitchFamily="18" charset="0"/>
              </a:rPr>
              <a:t>ступенів</a:t>
            </a:r>
            <a:r>
              <a:rPr lang="ru-RU" sz="2400" i="1" dirty="0">
                <a:solidFill>
                  <a:srgbClr val="CC3300"/>
                </a:solidFill>
                <a:cs typeface="Times New Roman" pitchFamily="18" charset="0"/>
              </a:rPr>
              <a:t> №4;    </a:t>
            </a:r>
          </a:p>
          <a:p>
            <a:pPr marL="0" lvl="0" algn="l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400" i="1" dirty="0">
                <a:solidFill>
                  <a:srgbClr val="CC3300"/>
                </a:solidFill>
                <a:cs typeface="Times New Roman" pitchFamily="18" charset="0"/>
              </a:rPr>
              <a:t>                  </a:t>
            </a:r>
            <a:r>
              <a:rPr lang="ru-RU" sz="2400" i="1" dirty="0" err="1">
                <a:solidFill>
                  <a:srgbClr val="CC3300"/>
                </a:solidFill>
                <a:cs typeface="Times New Roman" pitchFamily="18" charset="0"/>
              </a:rPr>
              <a:t>Конавець</a:t>
            </a:r>
            <a:r>
              <a:rPr lang="ru-RU" sz="2400" i="1" dirty="0">
                <a:solidFill>
                  <a:srgbClr val="CC3300"/>
                </a:solidFill>
                <a:cs typeface="Times New Roman" pitchFamily="18" charset="0"/>
              </a:rPr>
              <a:t> Л.І., </a:t>
            </a:r>
            <a:r>
              <a:rPr lang="ru-RU" sz="2400" i="1" dirty="0" err="1">
                <a:solidFill>
                  <a:srgbClr val="CC3300"/>
                </a:solidFill>
                <a:cs typeface="Times New Roman" pitchFamily="18" charset="0"/>
              </a:rPr>
              <a:t>вчитель</a:t>
            </a:r>
            <a:r>
              <a:rPr lang="ru-RU" sz="2400" i="1" dirty="0">
                <a:solidFill>
                  <a:srgbClr val="CC3300"/>
                </a:solidFill>
                <a:cs typeface="Times New Roman" pitchFamily="18" charset="0"/>
              </a:rPr>
              <a:t> математики,              </a:t>
            </a:r>
          </a:p>
          <a:p>
            <a:pPr marL="0" lvl="0" algn="l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400" i="1" dirty="0">
                <a:solidFill>
                  <a:srgbClr val="CC3300"/>
                </a:solidFill>
                <a:cs typeface="Times New Roman" pitchFamily="18" charset="0"/>
              </a:rPr>
              <a:t>                  заступник директора з НВР </a:t>
            </a:r>
          </a:p>
          <a:p>
            <a:pPr marL="0" lvl="0" algn="l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400" i="1" dirty="0">
                <a:solidFill>
                  <a:srgbClr val="CC3300"/>
                </a:solidFill>
                <a:cs typeface="Times New Roman" pitchFamily="18" charset="0"/>
              </a:rPr>
              <a:t>                  </a:t>
            </a:r>
            <a:r>
              <a:rPr lang="ru-RU" sz="2400" i="1" dirty="0" err="1">
                <a:solidFill>
                  <a:srgbClr val="CC3300"/>
                </a:solidFill>
                <a:cs typeface="Times New Roman" pitchFamily="18" charset="0"/>
              </a:rPr>
              <a:t>Черкаської</a:t>
            </a:r>
            <a:r>
              <a:rPr lang="ru-RU" sz="2400" i="1" dirty="0">
                <a:solidFill>
                  <a:srgbClr val="CC3300"/>
                </a:solidFill>
                <a:cs typeface="Times New Roman" pitchFamily="18" charset="0"/>
              </a:rPr>
              <a:t>  ЗОШ І-ІІІ </a:t>
            </a:r>
            <a:r>
              <a:rPr lang="ru-RU" sz="2400" i="1" dirty="0" err="1">
                <a:solidFill>
                  <a:srgbClr val="CC3300"/>
                </a:solidFill>
                <a:cs typeface="Times New Roman" pitchFamily="18" charset="0"/>
              </a:rPr>
              <a:t>ступенів</a:t>
            </a:r>
            <a:r>
              <a:rPr lang="ru-RU" sz="2400" i="1" dirty="0">
                <a:solidFill>
                  <a:srgbClr val="CC3300"/>
                </a:solidFill>
                <a:cs typeface="Times New Roman" pitchFamily="18" charset="0"/>
              </a:rPr>
              <a:t> №4</a:t>
            </a:r>
          </a:p>
          <a:p>
            <a:pPr algn="l"/>
            <a:endParaRPr lang="ru-RU" sz="24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9700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16016" y="44624"/>
                <a:ext cx="809837" cy="714683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008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8000"/>
                    </a:solidFill>
                    <a:latin typeface="+mj-lt"/>
                  </a:rPr>
                  <a:t>y=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4624"/>
                <a:ext cx="809837" cy="714683"/>
              </a:xfrm>
              <a:prstGeom prst="rect">
                <a:avLst/>
              </a:prstGeom>
              <a:blipFill rotWithShape="1">
                <a:blip r:embed="rId3"/>
                <a:stretch>
                  <a:fillRect l="-14815" b="-8264"/>
                </a:stretch>
              </a:blipFill>
              <a:ln w="1905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60812" y="69058"/>
                <a:ext cx="1215397" cy="714683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990033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990033"/>
                    </a:solidFill>
                    <a:latin typeface="+mj-lt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9900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ru-RU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812" y="69058"/>
                <a:ext cx="1215397" cy="714683"/>
              </a:xfrm>
              <a:prstGeom prst="rect">
                <a:avLst/>
              </a:prstGeom>
              <a:blipFill rotWithShape="1">
                <a:blip r:embed="rId4"/>
                <a:stretch>
                  <a:fillRect l="-9901" b="-8264"/>
                </a:stretch>
              </a:blipFill>
              <a:ln w="19050">
                <a:solidFill>
                  <a:srgbClr val="99003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4869160"/>
                <a:ext cx="1643399" cy="71994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808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808000"/>
                    </a:solidFill>
                    <a:latin typeface="+mj-lt"/>
                  </a:rPr>
                  <a:t>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8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808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808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808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808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808000"/>
                    </a:solidFill>
                    <a:latin typeface="+mj-lt"/>
                  </a:rPr>
                  <a:t> - 4</a:t>
                </a:r>
                <a:endParaRPr lang="ru-RU" sz="2800" b="1" dirty="0">
                  <a:solidFill>
                    <a:srgbClr val="808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869160"/>
                <a:ext cx="1643399" cy="719941"/>
              </a:xfrm>
              <a:prstGeom prst="rect">
                <a:avLst/>
              </a:prstGeom>
              <a:blipFill rotWithShape="1">
                <a:blip r:embed="rId5"/>
                <a:stretch>
                  <a:fillRect l="-6960" r="-5861" b="-8264"/>
                </a:stretch>
              </a:blipFill>
              <a:ln w="19050">
                <a:solidFill>
                  <a:srgbClr val="808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89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9700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79712" y="1124744"/>
                <a:ext cx="1957587" cy="714683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008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8000"/>
                    </a:solidFill>
                  </a:rPr>
                  <a:t>y=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400" b="1" dirty="0" smtClean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400" b="1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008000"/>
                    </a:solidFill>
                  </a:rPr>
                  <a:t>2</a:t>
                </a:r>
                <a:endParaRPr lang="ru-RU" sz="20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124744"/>
                <a:ext cx="1957587" cy="714683"/>
              </a:xfrm>
              <a:prstGeom prst="rect">
                <a:avLst/>
              </a:prstGeom>
              <a:blipFill rotWithShape="1">
                <a:blip r:embed="rId3"/>
                <a:stretch>
                  <a:fillRect l="-4630" r="-1235" b="-1667"/>
                </a:stretch>
              </a:blipFill>
              <a:ln w="1905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1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9700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378030"/>
                <a:ext cx="2055371" cy="46166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008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y= (x + 3)</a:t>
                </a:r>
                <a:r>
                  <a:rPr lang="en-US" sz="2400" baseline="30000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sz="24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78030"/>
                <a:ext cx="205537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412" t="-7595" r="-2941" b="-26582"/>
                </a:stretch>
              </a:blipFill>
              <a:ln w="1905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06153" y="6197853"/>
                <a:ext cx="2303387" cy="46166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990033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990033"/>
                    </a:solidFill>
                  </a:rPr>
                  <a:t>y= 6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990033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  <m:t>−4</m:t>
                        </m:r>
                      </m:e>
                    </m:d>
                    <m:r>
                      <a:rPr lang="en-US" sz="2400" b="0" i="1" baseline="30000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2  </m:t>
                    </m:r>
                  </m:oMath>
                </a14:m>
                <a:endParaRPr lang="ru-RU" sz="2400" baseline="-250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153" y="6197853"/>
                <a:ext cx="230338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675" t="-7692" b="-28205"/>
                </a:stretch>
              </a:blipFill>
              <a:ln w="19050">
                <a:solidFill>
                  <a:srgbClr val="99003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6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9700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404663"/>
                <a:ext cx="1827744" cy="46166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008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8000"/>
                    </a:solidFill>
                  </a:rPr>
                  <a:t>y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= (x+4)</a:t>
                </a:r>
                <a:r>
                  <a:rPr lang="en-US" sz="2400" b="1" baseline="30000" dirty="0" smtClean="0">
                    <a:solidFill>
                      <a:srgbClr val="00800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srgbClr val="008000"/>
                    </a:solidFill>
                  </a:rPr>
                  <a:t>8</a:t>
                </a:r>
                <a:endParaRPr lang="ru-RU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4663"/>
                <a:ext cx="182774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950" t="-7595" r="-2970" b="-26582"/>
                </a:stretch>
              </a:blipFill>
              <a:ln w="1905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5877272"/>
                <a:ext cx="2026517" cy="46166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y=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(x+3)</a:t>
                </a:r>
                <a:r>
                  <a:rPr lang="en-US" sz="2800" b="1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+2</a:t>
                </a:r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877272"/>
                <a:ext cx="202651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478" t="-12658" r="-2985" b="-26582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16216" y="404662"/>
                <a:ext cx="2507546" cy="46166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FF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FF"/>
                    </a:solidFill>
                  </a:rPr>
                  <a:t>y=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</m:d>
                    <m:r>
                      <a:rPr lang="en-US" sz="2400" b="1" i="1" baseline="30000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𝟖</m:t>
                    </m:r>
                  </m:oMath>
                </a14:m>
                <a:endParaRPr lang="ru-RU" sz="2400" b="1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04662"/>
                <a:ext cx="250754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623" t="-7595" b="-26582"/>
                </a:stretch>
              </a:blipFill>
              <a:ln w="19050">
                <a:solidFill>
                  <a:srgbClr val="FF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7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796" y="764704"/>
            <a:ext cx="7844408" cy="21168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6600" dirty="0" smtClean="0">
                <a:solidFill>
                  <a:srgbClr val="0066CC"/>
                </a:solidFill>
                <a:effectLst/>
              </a:rPr>
              <a:t>Перетворення графіків функцій</a:t>
            </a:r>
            <a:endParaRPr lang="ru-RU" sz="6600" dirty="0">
              <a:solidFill>
                <a:srgbClr val="0066CC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3645024"/>
                <a:ext cx="8352928" cy="2448272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Autofit/>
              </a:bodyPr>
              <a:lstStyle/>
              <a:p>
                <a:pPr algn="ctr"/>
                <a:r>
                  <a:rPr lang="en-US" sz="5400" b="1" dirty="0" smtClean="0">
                    <a:latin typeface="Monotype Corsiva" panose="03010101010201010101" pitchFamily="66" charset="0"/>
                  </a:rPr>
                  <a:t>   </a:t>
                </a:r>
                <a:r>
                  <a:rPr lang="en-US" sz="5400" b="1" dirty="0" smtClean="0">
                    <a:solidFill>
                      <a:srgbClr val="FF6600"/>
                    </a:solidFill>
                    <a:latin typeface="Monotype Corsiva" panose="03010101010201010101" pitchFamily="66" charset="0"/>
                  </a:rPr>
                  <a:t>y = f ( x )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66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5400" b="1" dirty="0" smtClean="0">
                    <a:solidFill>
                      <a:srgbClr val="FF6600"/>
                    </a:solidFill>
                    <a:latin typeface="Monotype Corsiva" panose="03010101010201010101" pitchFamily="66" charset="0"/>
                  </a:rPr>
                  <a:t> y = k ∙ f ( x ) </a:t>
                </a:r>
              </a:p>
              <a:p>
                <a:pPr algn="ctr"/>
                <a:r>
                  <a:rPr lang="en-US" sz="5400" b="1" dirty="0" smtClean="0">
                    <a:solidFill>
                      <a:srgbClr val="FF6600"/>
                    </a:solidFill>
                    <a:latin typeface="Monotype Corsiva" panose="03010101010201010101" pitchFamily="66" charset="0"/>
                  </a:rPr>
                  <a:t>  y = f ( x )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66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5400" b="1" dirty="0" smtClean="0">
                    <a:solidFill>
                      <a:srgbClr val="FF6600"/>
                    </a:solidFill>
                    <a:latin typeface="Monotype Corsiva" panose="03010101010201010101" pitchFamily="66" charset="0"/>
                  </a:rPr>
                  <a:t> y = f (k ∙ x )</a:t>
                </a:r>
                <a:endParaRPr lang="ru-RU" sz="5400" b="1" dirty="0">
                  <a:solidFill>
                    <a:srgbClr val="FF6600"/>
                  </a:solidFill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3645024"/>
                <a:ext cx="8352928" cy="244827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76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620382" y="-1107504"/>
            <a:ext cx="16002000" cy="100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6971" y="265176"/>
            <a:ext cx="853119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y</a:t>
            </a:r>
            <a:r>
              <a:rPr lang="en-US" b="1" dirty="0" smtClean="0">
                <a:solidFill>
                  <a:srgbClr val="C00000"/>
                </a:solidFill>
              </a:rPr>
              <a:t> = x </a:t>
            </a:r>
            <a:r>
              <a:rPr lang="en-US" b="1" baseline="30000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12160" y="1345084"/>
                <a:ext cx="1271502" cy="50629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solidFill>
                  <a:srgbClr val="FF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FF"/>
                    </a:solidFill>
                  </a:rPr>
                  <a:t>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b="1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b="1" dirty="0" smtClean="0">
                    <a:solidFill>
                      <a:srgbClr val="FF00FF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FF"/>
                    </a:solidFill>
                  </a:rPr>
                  <a:t>x </a:t>
                </a:r>
                <a:r>
                  <a:rPr lang="en-US" sz="2400" baseline="30000" dirty="0" smtClean="0">
                    <a:solidFill>
                      <a:srgbClr val="FF00FF"/>
                    </a:solidFill>
                  </a:rPr>
                  <a:t>2</a:t>
                </a:r>
                <a:endParaRPr lang="ru-RU" sz="2400" baseline="300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345084"/>
                <a:ext cx="1271502" cy="506292"/>
              </a:xfrm>
              <a:prstGeom prst="rect">
                <a:avLst/>
              </a:prstGeom>
              <a:blipFill rotWithShape="0">
                <a:blip r:embed="rId3"/>
                <a:stretch>
                  <a:fillRect l="-6604" t="-6977" b="-16279"/>
                </a:stretch>
              </a:blipFill>
              <a:ln w="19050">
                <a:solidFill>
                  <a:srgbClr val="FF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339752" y="980728"/>
            <a:ext cx="1332416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y</a:t>
            </a:r>
            <a:r>
              <a:rPr lang="en-US" sz="2400" b="1" dirty="0" smtClean="0">
                <a:solidFill>
                  <a:srgbClr val="008000"/>
                </a:solidFill>
              </a:rPr>
              <a:t> = 2 x </a:t>
            </a:r>
            <a:r>
              <a:rPr lang="en-US" sz="2400" b="1" baseline="30000" dirty="0" smtClean="0">
                <a:solidFill>
                  <a:srgbClr val="008000"/>
                </a:solidFill>
              </a:rPr>
              <a:t>2</a:t>
            </a:r>
            <a:endParaRPr lang="ru-RU" sz="2400" b="1" baseline="30000" dirty="0">
              <a:solidFill>
                <a:srgbClr val="008000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820389" y="3665358"/>
            <a:ext cx="72008" cy="78848"/>
          </a:xfrm>
          <a:prstGeom prst="flowChartConnector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815771" y="3863940"/>
            <a:ext cx="72008" cy="78848"/>
          </a:xfrm>
          <a:prstGeom prst="flowChartConnector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825007" y="3282049"/>
            <a:ext cx="72008" cy="78848"/>
          </a:xfrm>
          <a:prstGeom prst="flowChartConnector">
            <a:avLst/>
          </a:prstGeom>
          <a:solidFill>
            <a:srgbClr val="1B8402"/>
          </a:solidFill>
          <a:ln>
            <a:solidFill>
              <a:srgbClr val="1B8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0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9700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6170686"/>
            <a:ext cx="955711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+mj-lt"/>
              </a:rPr>
              <a:t>y= -x</a:t>
            </a:r>
            <a:r>
              <a:rPr lang="en-US" sz="2400" b="1" baseline="30000" dirty="0" smtClean="0">
                <a:solidFill>
                  <a:srgbClr val="008000"/>
                </a:solidFill>
                <a:latin typeface="+mj-lt"/>
              </a:rPr>
              <a:t>2</a:t>
            </a:r>
            <a:endParaRPr lang="ru-RU" sz="2400" b="1" dirty="0">
              <a:solidFill>
                <a:srgbClr val="008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24128" y="4725144"/>
                <a:ext cx="1176925" cy="64453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80008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800080"/>
                    </a:solidFill>
                    <a:latin typeface="+mj-lt"/>
                  </a:rPr>
                  <a:t>y=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b="1" i="1" smtClean="0">
                            <a:solidFill>
                              <a:srgbClr val="80008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800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80008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80008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b="1" dirty="0" smtClean="0">
                    <a:solidFill>
                      <a:srgbClr val="800080"/>
                    </a:solidFill>
                    <a:latin typeface="+mj-lt"/>
                  </a:rPr>
                  <a:t>x</a:t>
                </a:r>
                <a:r>
                  <a:rPr lang="en-US" sz="2400" b="1" baseline="30000" dirty="0" smtClean="0">
                    <a:solidFill>
                      <a:srgbClr val="800080"/>
                    </a:solidFill>
                    <a:latin typeface="+mj-lt"/>
                  </a:rPr>
                  <a:t>2</a:t>
                </a:r>
                <a:endParaRPr lang="ru-RU" sz="2400" b="1" dirty="0">
                  <a:solidFill>
                    <a:srgbClr val="80008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725144"/>
                <a:ext cx="1176925" cy="644535"/>
              </a:xfrm>
              <a:prstGeom prst="rect">
                <a:avLst/>
              </a:prstGeom>
              <a:blipFill rotWithShape="1">
                <a:blip r:embed="rId3"/>
                <a:stretch>
                  <a:fillRect l="-7653" r="-1020" b="-7339"/>
                </a:stretch>
              </a:blipFill>
              <a:ln w="19050">
                <a:solidFill>
                  <a:srgbClr val="80008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19605" y="5863036"/>
            <a:ext cx="110479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990033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90033"/>
                </a:solidFill>
                <a:latin typeface="+mj-lt"/>
              </a:rPr>
              <a:t>y</a:t>
            </a:r>
            <a:r>
              <a:rPr lang="en-US" sz="2400" b="1" dirty="0" smtClean="0">
                <a:solidFill>
                  <a:srgbClr val="990033"/>
                </a:solidFill>
                <a:latin typeface="+mj-lt"/>
              </a:rPr>
              <a:t>= -2x</a:t>
            </a:r>
            <a:r>
              <a:rPr lang="en-US" sz="2400" b="1" baseline="30000" dirty="0" smtClean="0">
                <a:solidFill>
                  <a:srgbClr val="990033"/>
                </a:solidFill>
                <a:latin typeface="+mj-lt"/>
              </a:rPr>
              <a:t>2</a:t>
            </a:r>
            <a:endParaRPr lang="ru-RU" sz="2400" b="1" dirty="0">
              <a:solidFill>
                <a:srgbClr val="990033"/>
              </a:solidFill>
              <a:latin typeface="+mj-lt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865656" y="4045603"/>
            <a:ext cx="72008" cy="78848"/>
          </a:xfrm>
          <a:prstGeom prst="flowChartConnector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865656" y="3717032"/>
            <a:ext cx="72008" cy="78848"/>
          </a:xfrm>
          <a:prstGeom prst="flowChartConnector">
            <a:avLst/>
          </a:prstGeom>
          <a:solidFill>
            <a:srgbClr val="1B8402"/>
          </a:solidFill>
          <a:ln>
            <a:solidFill>
              <a:srgbClr val="1B8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865656" y="3552747"/>
            <a:ext cx="72008" cy="78848"/>
          </a:xfrm>
          <a:prstGeom prst="flowChartConnector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5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817" y="4774369"/>
            <a:ext cx="8519311" cy="18664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6600" i="1" dirty="0" smtClean="0">
                <a:solidFill>
                  <a:srgbClr val="FF6600"/>
                </a:solidFill>
              </a:rPr>
              <a:t>Чекаю правильних відповідей!!!                       </a:t>
            </a:r>
            <a:endParaRPr lang="ru-RU" sz="6600" i="1" dirty="0">
              <a:solidFill>
                <a:srgbClr val="FF66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6" y="395579"/>
            <a:ext cx="4378790" cy="43787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928963" y="476672"/>
            <a:ext cx="375936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що, </a:t>
            </a:r>
          </a:p>
          <a:p>
            <a:pPr algn="ctr"/>
            <a:r>
              <a:rPr lang="uk-UA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Розумники</a:t>
            </a:r>
          </a:p>
          <a:p>
            <a:pPr algn="ctr"/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й</a:t>
            </a:r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uk-UA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Розумниці!!!</a:t>
            </a:r>
          </a:p>
          <a:p>
            <a:pPr algn="ctr"/>
            <a:r>
              <a:rPr lang="uk-UA" sz="4400" b="1" dirty="0" smtClean="0">
                <a:solidFill>
                  <a:srgbClr val="0066FF"/>
                </a:solidFill>
                <a:latin typeface="+mj-lt"/>
              </a:rPr>
              <a:t>Готові себе </a:t>
            </a:r>
          </a:p>
          <a:p>
            <a:pPr algn="ctr"/>
            <a:r>
              <a:rPr lang="uk-UA" sz="4400" b="1" dirty="0" smtClean="0">
                <a:solidFill>
                  <a:srgbClr val="0066FF"/>
                </a:solidFill>
                <a:latin typeface="+mj-lt"/>
              </a:rPr>
              <a:t>перевірити?</a:t>
            </a:r>
            <a:r>
              <a:rPr lang="uk-UA" sz="44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585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9700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292831"/>
            <a:ext cx="785793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008000"/>
                </a:solidFill>
              </a:rPr>
              <a:t>у=х</a:t>
            </a:r>
            <a:r>
              <a:rPr lang="uk-UA" sz="2400" b="1" baseline="30000" dirty="0" smtClean="0">
                <a:solidFill>
                  <a:srgbClr val="008000"/>
                </a:solidFill>
              </a:rPr>
              <a:t>2</a:t>
            </a:r>
            <a:endParaRPr lang="ru-RU" sz="2400" b="1" baseline="300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336660"/>
            <a:ext cx="957313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у=2х</a:t>
            </a:r>
            <a:r>
              <a:rPr lang="uk-UA" sz="2400" b="1" baseline="30000" dirty="0" smtClean="0">
                <a:solidFill>
                  <a:srgbClr val="FF0000"/>
                </a:solidFill>
              </a:rPr>
              <a:t>2</a:t>
            </a:r>
            <a:endParaRPr lang="ru-RU" sz="2400" b="1" baseline="30000" dirty="0">
              <a:solidFill>
                <a:srgbClr val="FF0000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4860032" y="2762821"/>
            <a:ext cx="72008" cy="7884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1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9700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88224" y="404664"/>
                <a:ext cx="1164101" cy="61388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FF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2400" dirty="0" smtClean="0">
                    <a:solidFill>
                      <a:srgbClr val="FF00FF"/>
                    </a:solidFill>
                  </a:rPr>
                  <a:t>у=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1 </m:t>
                        </m:r>
                      </m:num>
                      <m:den>
                        <m:r>
                          <a:rPr lang="uk-UA" sz="24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uk-UA" sz="2400" b="0" i="1" smtClean="0">
                        <a:solidFill>
                          <a:srgbClr val="FF00FF"/>
                        </a:solidFill>
                        <a:latin typeface="Cambria Math"/>
                      </a:rPr>
                      <m:t> х</m:t>
                    </m:r>
                    <m:r>
                      <a:rPr lang="uk-UA" sz="2400" b="0" i="1" baseline="30000" smtClean="0">
                        <a:solidFill>
                          <a:srgbClr val="FF00FF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ru-RU" sz="2400" baseline="300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04664"/>
                <a:ext cx="1164101" cy="613886"/>
              </a:xfrm>
              <a:prstGeom prst="rect">
                <a:avLst/>
              </a:prstGeom>
              <a:blipFill rotWithShape="0">
                <a:blip r:embed="rId3"/>
                <a:stretch>
                  <a:fillRect l="-7732" b="-6731"/>
                </a:stretch>
              </a:blipFill>
              <a:ln w="19050">
                <a:solidFill>
                  <a:srgbClr val="FF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Блок-схема: узел 3"/>
          <p:cNvSpPr/>
          <p:nvPr/>
        </p:nvSpPr>
        <p:spPr>
          <a:xfrm>
            <a:off x="5173475" y="3076883"/>
            <a:ext cx="72008" cy="78848"/>
          </a:xfrm>
          <a:prstGeom prst="flowChartConnector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173831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dirty="0">
                <a:solidFill>
                  <a:srgbClr val="008000"/>
                </a:solidFill>
              </a:rPr>
              <a:t>у=х</a:t>
            </a:r>
            <a:r>
              <a:rPr lang="uk-UA" sz="2400" b="1" baseline="30000" dirty="0">
                <a:solidFill>
                  <a:srgbClr val="008000"/>
                </a:solidFill>
              </a:rPr>
              <a:t>2</a:t>
            </a:r>
            <a:endParaRPr lang="ru-RU" sz="2400" b="1" baseline="30000" dirty="0">
              <a:solidFill>
                <a:srgbClr val="008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14687" y="173830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dirty="0">
                <a:solidFill>
                  <a:srgbClr val="FF0000"/>
                </a:solidFill>
              </a:rPr>
              <a:t>у</a:t>
            </a:r>
            <a:r>
              <a:rPr lang="uk-UA" sz="2400" dirty="0" smtClean="0">
                <a:solidFill>
                  <a:srgbClr val="FF0000"/>
                </a:solidFill>
              </a:rPr>
              <a:t> =</a:t>
            </a:r>
            <a:r>
              <a:rPr lang="uk-UA" sz="2400" dirty="0">
                <a:solidFill>
                  <a:srgbClr val="FF0000"/>
                </a:solidFill>
              </a:rPr>
              <a:t>2х</a:t>
            </a:r>
            <a:r>
              <a:rPr lang="uk-UA" sz="2400" b="1" baseline="30000" dirty="0">
                <a:solidFill>
                  <a:srgbClr val="FF0000"/>
                </a:solidFill>
              </a:rPr>
              <a:t>2</a:t>
            </a:r>
            <a:endParaRPr lang="ru-RU" sz="24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1455440"/>
          </a:xfrm>
          <a:gradFill flip="none" rotWithShape="1">
            <a:gsLst>
              <a:gs pos="0">
                <a:schemeClr val="accent5">
                  <a:tint val="15000"/>
                  <a:satMod val="250000"/>
                </a:schemeClr>
              </a:gs>
              <a:gs pos="49000">
                <a:schemeClr val="accent5">
                  <a:tint val="50000"/>
                  <a:satMod val="200000"/>
                </a:schemeClr>
              </a:gs>
              <a:gs pos="49100">
                <a:schemeClr val="accent5">
                  <a:tint val="64000"/>
                  <a:satMod val="160000"/>
                </a:schemeClr>
              </a:gs>
              <a:gs pos="92000">
                <a:schemeClr val="accent5">
                  <a:tint val="50000"/>
                  <a:satMod val="200000"/>
                </a:schemeClr>
              </a:gs>
              <a:gs pos="100000">
                <a:schemeClr val="accent5">
                  <a:tint val="43000"/>
                  <a:satMod val="19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000" i="1" dirty="0" smtClean="0">
                <a:solidFill>
                  <a:srgbClr val="0066CC"/>
                </a:solidFill>
                <a:effectLst/>
              </a:rPr>
              <a:t>Побудова графіків функцій </a:t>
            </a:r>
            <a:br>
              <a:rPr lang="uk-UA" sz="4000" i="1" dirty="0" smtClean="0">
                <a:solidFill>
                  <a:srgbClr val="0066CC"/>
                </a:solidFill>
                <a:effectLst/>
              </a:rPr>
            </a:br>
            <a:r>
              <a:rPr lang="uk-UA" sz="4000" i="1" dirty="0" smtClean="0">
                <a:solidFill>
                  <a:srgbClr val="0066CC"/>
                </a:solidFill>
                <a:effectLst/>
              </a:rPr>
              <a:t>за допомогою перетворень</a:t>
            </a:r>
            <a:endParaRPr lang="ru-RU" sz="4000" i="1" dirty="0">
              <a:solidFill>
                <a:srgbClr val="0066CC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2"/>
              </p:nvPr>
            </p:nvSpPr>
            <p:spPr>
              <a:xfrm>
                <a:off x="5580112" y="1916832"/>
                <a:ext cx="3240360" cy="3816424"/>
              </a:xfrm>
            </p:spPr>
            <p:txBody>
              <a:bodyPr>
                <a:normAutofit lnSpcReduction="10000"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1" dirty="0" smtClean="0">
                    <a:solidFill>
                      <a:srgbClr val="008000"/>
                    </a:solidFill>
                    <a:latin typeface="Monotype Corsiva" panose="03010101010201010101" pitchFamily="66" charset="0"/>
                  </a:rPr>
                  <a:t>y = x </a:t>
                </a:r>
                <a:r>
                  <a:rPr lang="en-US" sz="4400" b="1" baseline="30000" dirty="0" smtClean="0">
                    <a:solidFill>
                      <a:srgbClr val="008000"/>
                    </a:solidFill>
                    <a:latin typeface="Monotype Corsiva" panose="03010101010201010101" pitchFamily="66" charset="0"/>
                  </a:rPr>
                  <a:t>2</a:t>
                </a:r>
                <a:endParaRPr lang="en-US" sz="4400" dirty="0">
                  <a:latin typeface="Monotype Corsiva" panose="03010101010201010101" pitchFamily="66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400" b="1" dirty="0" smtClean="0">
                    <a:solidFill>
                      <a:srgbClr val="00B050"/>
                    </a:solidFill>
                    <a:latin typeface="Monotype Corsiva" panose="03010101010201010101" pitchFamily="66" charset="0"/>
                  </a:rPr>
                  <a:t>y = x </a:t>
                </a:r>
                <a:r>
                  <a:rPr lang="en-US" sz="4400" b="1" baseline="30000" dirty="0" smtClean="0">
                    <a:solidFill>
                      <a:srgbClr val="00B050"/>
                    </a:solidFill>
                    <a:latin typeface="Monotype Corsiva" panose="03010101010201010101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sz="4400" b="1" dirty="0" smtClean="0">
                    <a:solidFill>
                      <a:srgbClr val="FF0000"/>
                    </a:solidFill>
                    <a:latin typeface="Monotype Corsiva" panose="03010101010201010101" pitchFamily="66" charset="0"/>
                  </a:rPr>
                  <a:t>n</a:t>
                </a:r>
                <a:endParaRPr lang="en-US" sz="4400" b="1" dirty="0" smtClean="0">
                  <a:latin typeface="Monotype Corsiva" panose="03010101010201010101" pitchFamily="66" charset="0"/>
                </a:endParaRPr>
              </a:p>
              <a:p>
                <a:pPr lvl="0" algn="ctr">
                  <a:lnSpc>
                    <a:spcPct val="150000"/>
                  </a:lnSpc>
                  <a:buClr>
                    <a:srgbClr val="7E97AD"/>
                  </a:buClr>
                </a:pPr>
                <a:r>
                  <a:rPr lang="en-US" sz="4400" b="1" dirty="0">
                    <a:solidFill>
                      <a:srgbClr val="00B050"/>
                    </a:solidFill>
                    <a:latin typeface="Monotype Corsiva" panose="03010101010201010101" pitchFamily="66" charset="0"/>
                  </a:rPr>
                  <a:t>y = </a:t>
                </a:r>
                <a:r>
                  <a:rPr lang="en-US" sz="4400" b="1" dirty="0" smtClean="0">
                    <a:solidFill>
                      <a:srgbClr val="00B050"/>
                    </a:solidFill>
                    <a:latin typeface="Monotype Corsiva" panose="03010101010201010101" pitchFamily="66" charset="0"/>
                  </a:rPr>
                  <a:t>(x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sz="4400" b="1" dirty="0" smtClean="0">
                    <a:solidFill>
                      <a:srgbClr val="00B0F0"/>
                    </a:solidFill>
                    <a:latin typeface="Monotype Corsiva" panose="03010101010201010101" pitchFamily="66" charset="0"/>
                  </a:rPr>
                  <a:t>m</a:t>
                </a:r>
                <a:r>
                  <a:rPr lang="en-US" sz="4400" b="1" dirty="0" smtClean="0">
                    <a:solidFill>
                      <a:srgbClr val="00B050"/>
                    </a:solidFill>
                    <a:latin typeface="Monotype Corsiva" panose="03010101010201010101" pitchFamily="66" charset="0"/>
                  </a:rPr>
                  <a:t>)</a:t>
                </a:r>
                <a:r>
                  <a:rPr lang="en-US" sz="4400" b="1" baseline="30000" dirty="0" smtClean="0">
                    <a:solidFill>
                      <a:srgbClr val="00B050"/>
                    </a:solidFill>
                    <a:latin typeface="Monotype Corsiva" panose="03010101010201010101" pitchFamily="66" charset="0"/>
                  </a:rPr>
                  <a:t> </a:t>
                </a:r>
                <a:r>
                  <a:rPr lang="en-US" sz="4400" b="1" baseline="30000" dirty="0">
                    <a:solidFill>
                      <a:srgbClr val="00B050"/>
                    </a:solidFill>
                    <a:latin typeface="Monotype Corsiva" panose="03010101010201010101" pitchFamily="66" charset="0"/>
                  </a:rPr>
                  <a:t>2</a:t>
                </a:r>
                <a:endParaRPr lang="en-US" sz="4400" b="1" dirty="0">
                  <a:latin typeface="Monotype Corsiva" panose="03010101010201010101" pitchFamily="66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atin typeface="Monotype Corsiva" panose="03010101010201010101" pitchFamily="66" charset="0"/>
                  </a:rPr>
                  <a:t>y</a:t>
                </a:r>
                <a:r>
                  <a:rPr lang="en-US" sz="3600" b="1" dirty="0" smtClean="0">
                    <a:latin typeface="Monotype Corsiva" panose="03010101010201010101" pitchFamily="66" charset="0"/>
                  </a:rPr>
                  <a:t> = (x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sz="36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600" b="1" baseline="30000" dirty="0" smtClean="0">
                    <a:latin typeface="Monotype Corsiva" panose="03010101010201010101" pitchFamily="66" charset="0"/>
                  </a:rPr>
                  <a:t>2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Monotype Corsiva" panose="03010101010201010101" pitchFamily="66" charset="0"/>
                  </a:rPr>
                  <a:t> n</a:t>
                </a:r>
                <a:endParaRPr lang="ru-RU" sz="3600" b="1" dirty="0"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5580112" y="1916832"/>
                <a:ext cx="3240360" cy="3816424"/>
              </a:xfrm>
              <a:blipFill rotWithShape="1">
                <a:blip r:embed="rId2"/>
                <a:stretch>
                  <a:fillRect l="-3571" r="-3571" b="-2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5220072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866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9700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84368" y="2060848"/>
                <a:ext cx="954236" cy="46570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990033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2400" dirty="0" smtClean="0">
                    <a:solidFill>
                      <a:srgbClr val="990033"/>
                    </a:solidFill>
                  </a:rPr>
                  <a:t>у=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400" i="1" smtClean="0">
                            <a:solidFill>
                              <a:srgbClr val="990033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х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060848"/>
                <a:ext cx="954236" cy="465705"/>
              </a:xfrm>
              <a:prstGeom prst="rect">
                <a:avLst/>
              </a:prstGeom>
              <a:blipFill rotWithShape="1">
                <a:blip r:embed="rId3"/>
                <a:stretch>
                  <a:fillRect l="-8750" t="-7595" b="-26582"/>
                </a:stretch>
              </a:blipFill>
              <a:ln w="19050">
                <a:solidFill>
                  <a:srgbClr val="99003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84368" y="1052736"/>
                <a:ext cx="1241174" cy="496483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008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2400" dirty="0" smtClean="0">
                    <a:solidFill>
                      <a:srgbClr val="008000"/>
                    </a:solidFill>
                  </a:rPr>
                  <a:t>у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4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uk-UA" sz="2400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х</m:t>
                        </m:r>
                      </m:e>
                    </m:ra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1052736"/>
                <a:ext cx="1241174" cy="496483"/>
              </a:xfrm>
              <a:prstGeom prst="rect">
                <a:avLst/>
              </a:prstGeom>
              <a:blipFill rotWithShape="1">
                <a:blip r:embed="rId4"/>
                <a:stretch>
                  <a:fillRect l="-6763" t="-1190" b="-25000"/>
                </a:stretch>
              </a:blipFill>
              <a:ln w="1905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Блок-схема: узел 4"/>
          <p:cNvSpPr/>
          <p:nvPr/>
        </p:nvSpPr>
        <p:spPr>
          <a:xfrm>
            <a:off x="4860032" y="3068960"/>
            <a:ext cx="72008" cy="78848"/>
          </a:xfrm>
          <a:prstGeom prst="flowChartConnector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825324" y="2750958"/>
            <a:ext cx="72008" cy="78848"/>
          </a:xfrm>
          <a:prstGeom prst="flowChartConnector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499399" y="2434087"/>
            <a:ext cx="72008" cy="78848"/>
          </a:xfrm>
          <a:prstGeom prst="flowChartConnector">
            <a:avLst/>
          </a:prstGeom>
          <a:solidFill>
            <a:srgbClr val="1B8402"/>
          </a:solidFill>
          <a:ln>
            <a:solidFill>
              <a:srgbClr val="1B8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4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9700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44735" y="2276872"/>
                <a:ext cx="1253998" cy="84388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FF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2400" dirty="0" smtClean="0">
                    <a:solidFill>
                      <a:srgbClr val="FF00FF"/>
                    </a:solidFill>
                  </a:rPr>
                  <a:t>у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40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uk-UA" sz="2400" b="1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24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24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uk-UA" sz="24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х</m:t>
                        </m:r>
                      </m:e>
                    </m:rad>
                  </m:oMath>
                </a14:m>
                <a:endParaRPr lang="ru-RU" sz="2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735" y="2276872"/>
                <a:ext cx="1253998" cy="843885"/>
              </a:xfrm>
              <a:prstGeom prst="rect">
                <a:avLst/>
              </a:prstGeom>
              <a:blipFill rotWithShape="1">
                <a:blip r:embed="rId3"/>
                <a:stretch>
                  <a:fillRect l="-7177"/>
                </a:stretch>
              </a:blipFill>
              <a:ln w="19050">
                <a:solidFill>
                  <a:srgbClr val="FF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6649109" y="1089409"/>
                <a:ext cx="1241174" cy="496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dirty="0">
                    <a:solidFill>
                      <a:srgbClr val="008000"/>
                    </a:solidFill>
                  </a:rPr>
                  <a:t>у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b="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3х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109" y="1089409"/>
                <a:ext cx="1241174" cy="496483"/>
              </a:xfrm>
              <a:prstGeom prst="rect">
                <a:avLst/>
              </a:prstGeom>
              <a:blipFill rotWithShape="0">
                <a:blip r:embed="rId4"/>
                <a:stretch>
                  <a:fillRect l="-7882" t="-2469" b="-28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Блок-схема: узел 4"/>
          <p:cNvSpPr/>
          <p:nvPr/>
        </p:nvSpPr>
        <p:spPr>
          <a:xfrm>
            <a:off x="5499399" y="2434087"/>
            <a:ext cx="72008" cy="78848"/>
          </a:xfrm>
          <a:prstGeom prst="flowChartConnector">
            <a:avLst/>
          </a:prstGeom>
          <a:solidFill>
            <a:srgbClr val="1B8402"/>
          </a:solidFill>
          <a:ln>
            <a:solidFill>
              <a:srgbClr val="1B8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6632261" y="2044019"/>
                <a:ext cx="954236" cy="465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dirty="0">
                    <a:solidFill>
                      <a:srgbClr val="990033"/>
                    </a:solidFill>
                  </a:rPr>
                  <a:t>у=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400" i="1">
                            <a:solidFill>
                              <a:srgbClr val="990033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i="1">
                            <a:solidFill>
                              <a:srgbClr val="990033"/>
                            </a:solidFill>
                            <a:latin typeface="Cambria Math"/>
                          </a:rPr>
                          <m:t>х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261" y="2044019"/>
                <a:ext cx="954236" cy="465705"/>
              </a:xfrm>
              <a:prstGeom prst="rect">
                <a:avLst/>
              </a:prstGeom>
              <a:blipFill rotWithShape="0">
                <a:blip r:embed="rId5"/>
                <a:stretch>
                  <a:fillRect l="-10191" t="-9091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лок-схема: узел 6"/>
          <p:cNvSpPr/>
          <p:nvPr/>
        </p:nvSpPr>
        <p:spPr>
          <a:xfrm>
            <a:off x="4860032" y="3068960"/>
            <a:ext cx="72008" cy="78848"/>
          </a:xfrm>
          <a:prstGeom prst="flowChartConnector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809137" y="2741526"/>
            <a:ext cx="72008" cy="78848"/>
          </a:xfrm>
          <a:prstGeom prst="flowChartConnector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505724" y="3068960"/>
            <a:ext cx="72008" cy="78848"/>
          </a:xfrm>
          <a:prstGeom prst="flowChartConnector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16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4" grpId="0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9700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26260" y="1916832"/>
                <a:ext cx="1039195" cy="46570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008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2400" dirty="0" smtClean="0">
                    <a:solidFill>
                      <a:srgbClr val="008000"/>
                    </a:solidFill>
                  </a:rPr>
                  <a:t>у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х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260" y="1916832"/>
                <a:ext cx="1039195" cy="465705"/>
              </a:xfrm>
              <a:prstGeom prst="rect">
                <a:avLst/>
              </a:prstGeom>
              <a:blipFill rotWithShape="1">
                <a:blip r:embed="rId3"/>
                <a:stretch>
                  <a:fillRect l="-8671" t="-7500" b="-25000"/>
                </a:stretch>
              </a:blipFill>
              <a:ln w="1905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321" y="1889672"/>
                <a:ext cx="1268424" cy="46570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FF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2400" dirty="0" smtClean="0">
                    <a:solidFill>
                      <a:srgbClr val="FF00FF"/>
                    </a:solidFill>
                  </a:rPr>
                  <a:t>у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sz="240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uk-UA" sz="2400" b="0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х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" y="1889672"/>
                <a:ext cx="1268424" cy="465705"/>
              </a:xfrm>
              <a:prstGeom prst="rect">
                <a:avLst/>
              </a:prstGeom>
              <a:blipFill rotWithShape="1">
                <a:blip r:embed="rId4"/>
                <a:stretch>
                  <a:fillRect l="-7109" t="-7595" b="-26582"/>
                </a:stretch>
              </a:blipFill>
              <a:ln w="19050">
                <a:solidFill>
                  <a:srgbClr val="FF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08335" y="4475463"/>
                <a:ext cx="1268424" cy="46570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2400" dirty="0" smtClean="0">
                    <a:solidFill>
                      <a:srgbClr val="FF0000"/>
                    </a:solidFill>
                  </a:rPr>
                  <a:t>у = </a:t>
                </a:r>
                <a14:m>
                  <m:oMath xmlns:m="http://schemas.openxmlformats.org/officeDocument/2006/math">
                    <m:r>
                      <a:rPr lang="uk-UA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uk-UA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uk-UA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х</m:t>
                        </m:r>
                      </m:e>
                    </m:rad>
                  </m:oMath>
                </a14:m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335" y="4475463"/>
                <a:ext cx="1268424" cy="465705"/>
              </a:xfrm>
              <a:prstGeom prst="rect">
                <a:avLst/>
              </a:prstGeom>
              <a:blipFill rotWithShape="1">
                <a:blip r:embed="rId5"/>
                <a:stretch>
                  <a:fillRect l="-7109" t="-7500" b="-25000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Блок-схема: узел 5"/>
          <p:cNvSpPr/>
          <p:nvPr/>
        </p:nvSpPr>
        <p:spPr>
          <a:xfrm>
            <a:off x="4860032" y="3717032"/>
            <a:ext cx="72008" cy="78848"/>
          </a:xfrm>
          <a:prstGeom prst="flowChartConnector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828753" y="4046734"/>
            <a:ext cx="72008" cy="78848"/>
          </a:xfrm>
          <a:prstGeom prst="flowChartConnector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860032" y="3068960"/>
            <a:ext cx="72008" cy="78848"/>
          </a:xfrm>
          <a:prstGeom prst="flowChartConnector">
            <a:avLst/>
          </a:prstGeom>
          <a:solidFill>
            <a:srgbClr val="1B8402"/>
          </a:solidFill>
          <a:ln>
            <a:solidFill>
              <a:srgbClr val="1B8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818190" y="2750579"/>
            <a:ext cx="72008" cy="78848"/>
          </a:xfrm>
          <a:prstGeom prst="flowChartConnector">
            <a:avLst/>
          </a:prstGeom>
          <a:solidFill>
            <a:srgbClr val="1B8402"/>
          </a:solidFill>
          <a:ln>
            <a:solidFill>
              <a:srgbClr val="1B8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197620" y="3067451"/>
            <a:ext cx="72008" cy="78848"/>
          </a:xfrm>
          <a:prstGeom prst="flowChartConnector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247006" y="2750580"/>
            <a:ext cx="72008" cy="78848"/>
          </a:xfrm>
          <a:prstGeom prst="flowChartConnector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2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9700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4883" y="3923822"/>
                <a:ext cx="2166164" cy="49334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FF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FF"/>
                    </a:solidFill>
                  </a:rPr>
                  <a:t>y</a:t>
                </a:r>
                <a:r>
                  <a:rPr lang="en-US" sz="2400" dirty="0" smtClean="0">
                    <a:solidFill>
                      <a:srgbClr val="FF00FF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𝟗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rgbClr val="FF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400" dirty="0" smtClean="0">
                    <a:solidFill>
                      <a:srgbClr val="FF00FF"/>
                    </a:solidFill>
                  </a:rPr>
                  <a:t>4</a:t>
                </a:r>
                <a:endParaRPr lang="ru-RU" sz="2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83" y="3923822"/>
                <a:ext cx="2166164" cy="493340"/>
              </a:xfrm>
              <a:prstGeom prst="rect">
                <a:avLst/>
              </a:prstGeom>
              <a:blipFill rotWithShape="1">
                <a:blip r:embed="rId3"/>
                <a:stretch>
                  <a:fillRect l="-3900" t="-1190" r="-3343" b="-25000"/>
                </a:stretch>
              </a:blipFill>
              <a:ln w="19050">
                <a:solidFill>
                  <a:srgbClr val="FF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84368" y="1988840"/>
                <a:ext cx="893001" cy="46576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990033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990033"/>
                    </a:solidFill>
                  </a:rPr>
                  <a:t>y=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990033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ru-RU" sz="24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1988840"/>
                <a:ext cx="893001" cy="465769"/>
              </a:xfrm>
              <a:prstGeom prst="rect">
                <a:avLst/>
              </a:prstGeom>
              <a:blipFill rotWithShape="1">
                <a:blip r:embed="rId4"/>
                <a:stretch>
                  <a:fillRect l="-9333" t="-7500" b="-25000"/>
                </a:stretch>
              </a:blipFill>
              <a:ln w="19050">
                <a:solidFill>
                  <a:srgbClr val="99003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29552" y="1016942"/>
                <a:ext cx="1949957" cy="49641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008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8000"/>
                    </a:solidFill>
                  </a:rPr>
                  <a:t>y=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−2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008000"/>
                    </a:solidFill>
                  </a:rPr>
                  <a:t> + 3</a:t>
                </a:r>
                <a:endParaRPr lang="ru-RU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552" y="1016942"/>
                <a:ext cx="1949957" cy="496418"/>
              </a:xfrm>
              <a:prstGeom prst="rect">
                <a:avLst/>
              </a:prstGeom>
              <a:blipFill rotWithShape="1">
                <a:blip r:embed="rId5"/>
                <a:stretch>
                  <a:fillRect l="-4658" t="-1190" r="-3416" b="-25000"/>
                </a:stretch>
              </a:blipFill>
              <a:ln w="1905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36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9700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1326832"/>
                <a:ext cx="2169889" cy="49334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008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8000"/>
                    </a:solidFill>
                  </a:rPr>
                  <a:t>y=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008000"/>
                    </a:solidFill>
                  </a:rPr>
                  <a:t> +1</a:t>
                </a:r>
                <a:endParaRPr lang="ru-RU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326832"/>
                <a:ext cx="2169889" cy="493340"/>
              </a:xfrm>
              <a:prstGeom prst="rect">
                <a:avLst/>
              </a:prstGeom>
              <a:blipFill rotWithShape="1">
                <a:blip r:embed="rId3"/>
                <a:stretch>
                  <a:fillRect l="-4178" t="-1190" r="-2786" b="-25000"/>
                </a:stretch>
              </a:blipFill>
              <a:ln w="1905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20072" y="2636912"/>
                <a:ext cx="2547108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8000"/>
                    </a:solidFill>
                  </a:rPr>
                  <a:t>y=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−(</m:t>
                        </m:r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−1)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008000"/>
                    </a:solidFill>
                  </a:rPr>
                  <a:t> + 1</a:t>
                </a:r>
                <a:endParaRPr lang="ru-RU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636912"/>
                <a:ext cx="2547108" cy="539571"/>
              </a:xfrm>
              <a:prstGeom prst="rect">
                <a:avLst/>
              </a:prstGeom>
              <a:blipFill rotWithShape="1">
                <a:blip r:embed="rId4"/>
                <a:stretch>
                  <a:fillRect l="-3589" r="-2871" b="-215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04248" y="5517232"/>
                <a:ext cx="2232248" cy="49269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rgbClr val="99003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990033"/>
                    </a:solidFill>
                  </a:rPr>
                  <a:t>y=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990033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+4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99003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dirty="0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ru-RU" sz="24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517232"/>
                <a:ext cx="2232248" cy="492699"/>
              </a:xfrm>
              <a:prstGeom prst="rect">
                <a:avLst/>
              </a:prstGeom>
              <a:blipFill rotWithShape="1">
                <a:blip r:embed="rId5"/>
                <a:stretch>
                  <a:fillRect l="-3794" t="-1190" b="-25000"/>
                </a:stretch>
              </a:blipFill>
              <a:ln w="19050">
                <a:solidFill>
                  <a:srgbClr val="99003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71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004" y="3861048"/>
            <a:ext cx="8183880" cy="2016224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FF00FF"/>
                </a:solidFill>
              </a:rPr>
              <a:t>Молодці!!! </a:t>
            </a:r>
            <a:br>
              <a:rPr lang="uk-UA" sz="6600" dirty="0" smtClean="0">
                <a:solidFill>
                  <a:srgbClr val="FF00FF"/>
                </a:solidFill>
              </a:rPr>
            </a:br>
            <a:r>
              <a:rPr lang="uk-UA" sz="6600" dirty="0" smtClean="0">
                <a:solidFill>
                  <a:srgbClr val="FF00FF"/>
                </a:solidFill>
              </a:rPr>
              <a:t>Блискуча робота!!!</a:t>
            </a:r>
            <a:endParaRPr lang="ru-RU" sz="6600" dirty="0">
              <a:solidFill>
                <a:srgbClr val="FF00FF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31" y="404664"/>
            <a:ext cx="3420153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87624" y="692696"/>
            <a:ext cx="30801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i="1" dirty="0" smtClean="0">
                <a:solidFill>
                  <a:srgbClr val="FF0000"/>
                </a:solidFill>
                <a:latin typeface="+mj-lt"/>
              </a:rPr>
              <a:t>Це було</a:t>
            </a:r>
          </a:p>
          <a:p>
            <a:r>
              <a:rPr lang="uk-UA" sz="6000" b="1" i="1" dirty="0">
                <a:solidFill>
                  <a:srgbClr val="FF0000"/>
                </a:solidFill>
                <a:latin typeface="+mj-lt"/>
              </a:rPr>
              <a:t>к</a:t>
            </a:r>
            <a:r>
              <a:rPr lang="uk-UA" sz="6000" b="1" i="1" dirty="0" smtClean="0">
                <a:solidFill>
                  <a:srgbClr val="FF0000"/>
                </a:solidFill>
                <a:latin typeface="+mj-lt"/>
              </a:rPr>
              <a:t>ласно!</a:t>
            </a:r>
            <a:endParaRPr lang="ru-RU" sz="60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484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8976" y="620688"/>
            <a:ext cx="7666048" cy="1584176"/>
          </a:xfrm>
        </p:spPr>
        <p:txBody>
          <a:bodyPr anchor="ctr">
            <a:no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uk-UA" altLang="ru-RU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Використані джерела:</a:t>
            </a:r>
            <a:br>
              <a:rPr lang="uk-UA" altLang="ru-RU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altLang="ru-RU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altLang="ru-RU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540" y="1340768"/>
            <a:ext cx="8280920" cy="43204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93776" indent="-457200" algn="l">
              <a:buFont typeface="+mj-lt"/>
              <a:buAutoNum type="arabicPeriod"/>
            </a:pPr>
            <a:r>
              <a:rPr lang="uk-UA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Мерзляк А. Г. Алгебра : </a:t>
            </a:r>
            <a:r>
              <a:rPr lang="uk-UA" alt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підруч</a:t>
            </a:r>
            <a:r>
              <a:rPr lang="uk-UA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для 9 </a:t>
            </a:r>
            <a:r>
              <a:rPr lang="uk-UA" alt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</a:t>
            </a:r>
            <a:r>
              <a:rPr lang="uk-UA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uk-UA" alt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загальноосвіт</a:t>
            </a:r>
            <a:r>
              <a:rPr lang="uk-UA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uk-UA" alt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навч</a:t>
            </a:r>
            <a:r>
              <a:rPr lang="uk-UA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закладів / А. Г. Мерзляк, В. Б. Полонський, М. С. Якір. – Х. : Гімназія, 2017 . – 272 с. : </a:t>
            </a:r>
            <a:r>
              <a:rPr lang="uk-UA" alt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іл</a:t>
            </a:r>
            <a:r>
              <a:rPr lang="uk-UA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493776" indent="-457200" algn="l">
              <a:buFont typeface="+mj-lt"/>
              <a:buAutoNum type="arabicPeriod"/>
            </a:pPr>
            <a:r>
              <a:rPr lang="uk-UA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Мерзляк </a:t>
            </a:r>
            <a:r>
              <a:rPr lang="uk-UA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А. Г. Алгебра для загальноосвітніх навчальних закладів з поглибленим вивченням математики: </a:t>
            </a:r>
            <a:r>
              <a:rPr lang="uk-UA" alt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підруч</a:t>
            </a:r>
            <a:r>
              <a:rPr lang="uk-UA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для 9 </a:t>
            </a:r>
            <a:r>
              <a:rPr lang="uk-UA" alt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</a:t>
            </a:r>
            <a:r>
              <a:rPr lang="uk-UA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uk-UA" alt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загальноосвіт</a:t>
            </a:r>
            <a:r>
              <a:rPr lang="uk-UA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uk-UA" alt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навч</a:t>
            </a:r>
            <a:r>
              <a:rPr lang="uk-UA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закладів / А. Г. Мерзляк, В. Б. Полонський, М. С. Якір. – Х. : Гімназія, 2017 . – 416 с. : </a:t>
            </a:r>
            <a:r>
              <a:rPr lang="uk-UA" alt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іл</a:t>
            </a:r>
            <a:r>
              <a:rPr lang="uk-UA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br>
              <a:rPr lang="uk-UA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/>
          <a:stretch/>
        </p:blipFill>
        <p:spPr>
          <a:xfrm>
            <a:off x="196888" y="116632"/>
            <a:ext cx="8750221" cy="662473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36296" y="410375"/>
                <a:ext cx="1369221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="1" dirty="0" smtClean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 smtClean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 smtClean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b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10375"/>
                <a:ext cx="1369221" cy="470000"/>
              </a:xfrm>
              <a:prstGeom prst="rect">
                <a:avLst/>
              </a:prstGeom>
              <a:blipFill rotWithShape="0">
                <a:blip r:embed="rId3"/>
                <a:stretch>
                  <a:fillRect l="-6667" t="-7792" b="-29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644008" y="410375"/>
                <a:ext cx="1705852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i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+ 3</a:t>
                </a:r>
                <a:endParaRPr lang="ru-RU" sz="24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10375"/>
                <a:ext cx="1705852" cy="470000"/>
              </a:xfrm>
              <a:prstGeom prst="rect">
                <a:avLst/>
              </a:prstGeom>
              <a:blipFill rotWithShape="0">
                <a:blip r:embed="rId4"/>
                <a:stretch>
                  <a:fillRect l="-5714" t="-7792" r="-4286" b="-29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17904" y="2959000"/>
                <a:ext cx="2172326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uk-UA" sz="24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lang="en-US" sz="24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- 3</a:t>
                </a:r>
                <a:r>
                  <a:rPr lang="uk-UA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04" y="2959000"/>
                <a:ext cx="2172326" cy="470000"/>
              </a:xfrm>
              <a:prstGeom prst="rect">
                <a:avLst/>
              </a:prstGeom>
              <a:blipFill rotWithShape="0">
                <a:blip r:embed="rId5"/>
                <a:stretch>
                  <a:fillRect l="-4494" t="-7692" r="-3652" b="-28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94661" y="2425580"/>
                <a:ext cx="214186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i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f</a:t>
                </a:r>
                <a:r>
                  <a:rPr lang="en-US" sz="24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uk-UA" sz="24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4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61" y="2425580"/>
                <a:ext cx="2141868" cy="470000"/>
              </a:xfrm>
              <a:prstGeom prst="rect">
                <a:avLst/>
              </a:prstGeom>
              <a:blipFill rotWithShape="0">
                <a:blip r:embed="rId6"/>
                <a:stretch>
                  <a:fillRect l="-4558" t="-7792" r="-3419" b="-29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83568" y="1916832"/>
                <a:ext cx="178439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h(x</a:t>
                </a:r>
                <a:r>
                  <a:rPr lang="en-US" sz="2400" b="1" dirty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uk-UA" sz="2400" b="0" i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16832"/>
                <a:ext cx="1784399" cy="470000"/>
              </a:xfrm>
              <a:prstGeom prst="rect">
                <a:avLst/>
              </a:prstGeom>
              <a:blipFill rotWithShape="0">
                <a:blip r:embed="rId7"/>
                <a:stretch>
                  <a:fillRect l="-5119" t="-7692" b="-28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691019" y="3105871"/>
                <a:ext cx="1761957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- 3</a:t>
                </a:r>
                <a:endParaRPr lang="ru-RU" sz="2400" b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019" y="3105871"/>
                <a:ext cx="1761957" cy="470000"/>
              </a:xfrm>
              <a:prstGeom prst="rect">
                <a:avLst/>
              </a:prstGeom>
              <a:blipFill rotWithShape="0">
                <a:blip r:embed="rId8"/>
                <a:stretch>
                  <a:fillRect l="-5172" t="-7692" r="-4138" b="-28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88867" y="1516722"/>
            <a:ext cx="2401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графіків: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7504" y="188640"/>
            <a:ext cx="8928992" cy="638620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364088" y="1321604"/>
                <a:ext cx="22418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h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x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) = </a:t>
                </a:r>
                <a:r>
                  <a:rPr lang="uk-UA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𝒙</m:t>
                        </m:r>
                        <m:r>
                          <a:rPr lang="uk-UA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  <m:r>
                          <a:rPr lang="uk-UA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𝟐</m:t>
                        </m:r>
                        <m:r>
                          <a:rPr lang="uk-UA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𝟐</m:t>
                        </m:r>
                      </m:sup>
                    </m:sSup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321604"/>
                <a:ext cx="2241832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4348" t="-12791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907704" y="620688"/>
                <a:ext cx="1385251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24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m:t>) = 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620688"/>
                <a:ext cx="1385251" cy="470000"/>
              </a:xfrm>
              <a:prstGeom prst="rect">
                <a:avLst/>
              </a:prstGeom>
              <a:blipFill rotWithShape="0">
                <a:blip r:embed="rId5"/>
                <a:stretch>
                  <a:fillRect l="-441" b="-19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39552" y="1844824"/>
                <a:ext cx="23011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g</a:t>
                </a:r>
                <a:r>
                  <a:rPr lang="en-US" sz="24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x</a:t>
                </a:r>
                <a:r>
                  <a:rPr lang="en-US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uk-UA" sz="2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𝒙</m:t>
                        </m:r>
                        <m:r>
                          <a:rPr lang="uk-UA" sz="2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  <m:r>
                          <a:rPr lang="uk-UA" sz="2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𝟐</m:t>
                        </m:r>
                        <m:r>
                          <a:rPr lang="uk-UA" sz="2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𝟐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844824"/>
                <a:ext cx="2301143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4244" t="-12941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139952" y="4005064"/>
                <a:ext cx="3960440" cy="1987664"/>
              </a:xfrm>
            </p:spPr>
            <p:txBody>
              <a:bodyPr>
                <a:noAutofit/>
              </a:bodyPr>
              <a:lstStyle/>
              <a:p>
                <a:pPr lvl="0">
                  <a:spcBef>
                    <a:spcPts val="0"/>
                  </a:spcBef>
                </a:pPr>
                <a:r>
                  <a:rPr lang="uk-UA" sz="20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Побудова графіків:</a:t>
                </a:r>
                <a:r>
                  <a:rPr lang="uk-UA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uk-UA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 dirty="0" smtClean="0">
                    <a:solidFill>
                      <a:srgbClr val="FF660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  <a:r>
                  <a:rPr lang="en-US" sz="2800" i="1" dirty="0">
                    <a:solidFill>
                      <a:srgbClr val="FF660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 </a:t>
                </a:r>
                <a:r>
                  <a:rPr lang="en-US" sz="2800" i="1" dirty="0" smtClean="0">
                    <a:solidFill>
                      <a:srgbClr val="FF660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f(x</a:t>
                </a:r>
                <a:r>
                  <a:rPr lang="en-US" sz="2800" dirty="0">
                    <a:solidFill>
                      <a:srgbClr val="FF660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66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66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66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lang="uk-UA" sz="2800" b="0">
                        <a:solidFill>
                          <a:srgbClr val="FF6600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;</m:t>
                    </m:r>
                  </m:oMath>
                </a14:m>
                <a:r>
                  <a:rPr lang="ru-RU" sz="2000" b="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+mn-cs"/>
                  </a:rPr>
                  <a:t/>
                </a:r>
                <a:br>
                  <a:rPr lang="ru-RU" sz="2000" b="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+mn-cs"/>
                  </a:rPr>
                </a:br>
                <a:r>
                  <a:rPr lang="en-US" sz="2800" i="1" dirty="0" smtClean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en-US" sz="2800" i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 </a:t>
                </a:r>
                <a:r>
                  <a:rPr lang="en-US" sz="2800" i="1" dirty="0" smtClean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  <a:r>
                  <a:rPr lang="en-US" sz="2800" dirty="0" smtClean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 smtClean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lang="en-US" sz="2800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uk-UA" sz="2800" b="1" i="1" smtClean="0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lang="uk-UA" sz="2800" b="1" i="1" smtClean="0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lang="uk-UA" sz="2800" b="1" i="1" smtClean="0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lang="uk-UA" sz="2800" b="1" i="1" smtClean="0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sz="2800" dirty="0" smtClean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;</a:t>
                </a:r>
                <a:r>
                  <a:rPr lang="ru-RU" sz="2800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/>
                </a:r>
                <a:br>
                  <a:rPr lang="ru-RU" sz="2800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</a:br>
                <a:r>
                  <a:rPr lang="uk-UA" sz="28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3) </a:t>
                </a:r>
                <a:r>
                  <a:rPr lang="en-US" sz="2800" i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</a:t>
                </a:r>
                <a:r>
                  <a:rPr lang="en-US" sz="28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 = </a:t>
                </a:r>
                <a:r>
                  <a:rPr lang="uk-UA" sz="28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lang="uk-UA" sz="28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lang="uk-UA" sz="28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lang="uk-UA" sz="28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sz="28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  <a:r>
                  <a:rPr lang="ru-RU" sz="2800" dirty="0">
                    <a:solidFill>
                      <a:srgbClr val="FF660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/>
                </a:r>
                <a:br>
                  <a:rPr lang="ru-RU" sz="2800" dirty="0">
                    <a:solidFill>
                      <a:srgbClr val="FF660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</a:br>
                <a:endParaRPr lang="ru-RU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39952" y="4005064"/>
                <a:ext cx="3960440" cy="1987664"/>
              </a:xfrm>
              <a:blipFill rotWithShape="0">
                <a:blip r:embed="rId7"/>
                <a:stretch>
                  <a:fillRect l="-3077" t="-58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7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9512" y="146188"/>
            <a:ext cx="8784976" cy="6646924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332656"/>
                <a:ext cx="3067443" cy="1051560"/>
              </a:xfrm>
            </p:spPr>
            <p:txBody>
              <a:bodyPr>
                <a:normAutofit/>
              </a:bodyPr>
              <a:lstStyle/>
              <a:p>
                <a:r>
                  <a:rPr lang="uk-UA" sz="24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Побудова графіка</a:t>
                </a:r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uk-UA" sz="24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 dirty="0" smtClean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800" dirty="0" smtClean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 smtClean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i="1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sz="2800" i="1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uk-UA" sz="2800" i="1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0" smtClean="0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0" smtClean="0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332656"/>
                <a:ext cx="3067443" cy="1051560"/>
              </a:xfrm>
              <a:blipFill rotWithShape="0">
                <a:blip r:embed="rId3"/>
                <a:stretch>
                  <a:fillRect l="-4175" b="-156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804248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35596" y="4866709"/>
                <a:ext cx="7272808" cy="53296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28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b="1" i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FF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= 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28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nor/>
                            </m:rPr>
                            <a:rPr lang="ru-RU" sz="2800" b="1" dirty="0"/>
                            <m:t> </m:t>
                          </m:r>
                          <m:r>
                            <a:rPr lang="uk-UA" sz="2800" b="1" i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О</m:t>
                          </m:r>
                        </m:e>
                        <m:sup>
                          <m:r>
                            <a:rPr lang="en-US" sz="2800" b="1" i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uk-UA" sz="28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800" b="1" i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uk-UA" sz="2800" b="1" i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uk-UA" sz="2800" b="1" i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800" b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2800" b="1" i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b="1" i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= 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uk-UA" sz="28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uk-UA" sz="28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4866709"/>
                <a:ext cx="7272808" cy="5329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613068" y="2329788"/>
                <a:ext cx="1251689" cy="454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300" b="1" i="1" dirty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</a:t>
                </a:r>
                <a:r>
                  <a:rPr lang="en-US" sz="2300" b="1" dirty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3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068" y="2329788"/>
                <a:ext cx="1251689" cy="454292"/>
              </a:xfrm>
              <a:prstGeom prst="rect">
                <a:avLst/>
              </a:prstGeom>
              <a:blipFill rotWithShape="0">
                <a:blip r:embed="rId5"/>
                <a:stretch>
                  <a:fillRect l="-7317" t="-8000" b="-2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652120" y="2287994"/>
                <a:ext cx="15079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О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uk-UA" sz="28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800" b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uk-UA" sz="2800" b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uk-UA" sz="2800" b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287994"/>
                <a:ext cx="1507977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161629" y="413790"/>
                <a:ext cx="2970365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b="1" i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uk-UA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629" y="413790"/>
                <a:ext cx="2970365" cy="532966"/>
              </a:xfrm>
              <a:prstGeom prst="rect">
                <a:avLst/>
              </a:prstGeom>
              <a:blipFill rotWithShape="0">
                <a:blip r:embed="rId7"/>
                <a:stretch>
                  <a:fillRect l="-4312" t="-10345" b="-321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4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8494"/>
            <a:ext cx="8946099" cy="620280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430472" y="620688"/>
                <a:ext cx="4572000" cy="8099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800" b="1" i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f</a:t>
                </a:r>
                <a:r>
                  <a:rPr lang="en-US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(</a:t>
                </a:r>
                <a:r>
                  <a:rPr lang="en-US" sz="2800" b="1" i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x</a:t>
                </a:r>
                <a:r>
                  <a:rPr lang="en-US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uk-UA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𝒙</m:t>
                        </m:r>
                        <m:r>
                          <a:rPr lang="uk-UA" sz="28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  <m:r>
                          <a:rPr lang="uk-UA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𝟑</m:t>
                        </m:r>
                        <m:r>
                          <a:rPr lang="uk-UA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𝟐</m:t>
                        </m:r>
                      </m:sup>
                    </m:sSup>
                    <m:r>
                      <a:rPr lang="uk-UA" sz="2800" b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−</m:t>
                    </m:r>
                    <m:r>
                      <a:rPr lang="uk-UA" sz="2800" b="1" i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𝟓</m:t>
                    </m:r>
                  </m:oMath>
                </a14:m>
                <a:r>
                  <a:rPr lang="ru-RU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/>
                </a:r>
                <a:br>
                  <a:rPr lang="ru-RU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</a:br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472" y="620688"/>
                <a:ext cx="4572000" cy="809965"/>
              </a:xfrm>
              <a:prstGeom prst="rect">
                <a:avLst/>
              </a:prstGeom>
              <a:blipFill rotWithShape="0">
                <a:blip r:embed="rId3"/>
                <a:stretch>
                  <a:fillRect l="-2800" t="-6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114633" y="5373216"/>
                <a:ext cx="17756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О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uk-UA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uk-UA" sz="2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uk-UA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uk-UA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633" y="5373216"/>
                <a:ext cx="177567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Блок-схема: узел 1"/>
          <p:cNvSpPr/>
          <p:nvPr/>
        </p:nvSpPr>
        <p:spPr>
          <a:xfrm>
            <a:off x="5556683" y="5086818"/>
            <a:ext cx="72008" cy="72008"/>
          </a:xfrm>
          <a:prstGeom prst="flowChartConnector">
            <a:avLst/>
          </a:prstGeom>
          <a:solidFill>
            <a:srgbClr val="1B8402"/>
          </a:solidFill>
          <a:ln>
            <a:solidFill>
              <a:srgbClr val="1B8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1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/>
          <a:stretch/>
        </p:blipFill>
        <p:spPr>
          <a:xfrm>
            <a:off x="107504" y="148845"/>
            <a:ext cx="8946099" cy="6502371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4247829"/>
                <a:ext cx="3235382" cy="1771640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sz="27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Побудова графіків:</a:t>
                </a:r>
                <a:br>
                  <a:rPr lang="uk-UA" sz="27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800" dirty="0" smtClean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 smtClean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i="1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uk-UA" sz="2800" i="1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uk-UA" sz="2800" b="1" i="1" smtClean="0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uk-UA" sz="2800" i="1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uk-UA" sz="2800" b="1" i="0" smtClean="0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0" smtClean="0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800" dirty="0" smtClean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</a:t>
                </a:r>
                <a:r>
                  <a:rPr lang="ru-RU" sz="2800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800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8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uk-UA" sz="28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8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uk-UA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uk-UA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+ 4</a:t>
                </a:r>
                <a:r>
                  <a:rPr lang="uk-UA" sz="28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4247829"/>
                <a:ext cx="3235382" cy="1771640"/>
              </a:xfrm>
              <a:blipFill rotWithShape="0">
                <a:blip r:embed="rId3"/>
                <a:stretch>
                  <a:fillRect l="-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355976" y="116632"/>
                <a:ext cx="4572000" cy="8099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800" b="1" i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f</a:t>
                </a:r>
                <a:r>
                  <a:rPr lang="en-US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(</a:t>
                </a:r>
                <a:r>
                  <a:rPr lang="en-US" sz="2800" b="1" i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x</a:t>
                </a:r>
                <a:r>
                  <a:rPr lang="en-US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uk-UA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𝒙</m:t>
                        </m:r>
                        <m:r>
                          <a:rPr lang="uk-UA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  <m:r>
                          <a:rPr lang="uk-UA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𝟑</m:t>
                        </m:r>
                        <m:r>
                          <a:rPr lang="uk-UA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𝟐</m:t>
                        </m:r>
                      </m:sup>
                    </m:sSup>
                    <m:r>
                      <a:rPr lang="uk-UA" sz="2800" b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−</m:t>
                    </m:r>
                    <m:r>
                      <a:rPr lang="en-US" sz="2800" b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</m:oMath>
                </a14:m>
                <a:r>
                  <a:rPr lang="uk-UA" sz="2800" b="1" dirty="0" smtClean="0">
                    <a:solidFill>
                      <a:srgbClr val="008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2</a:t>
                </a:r>
                <a:r>
                  <a:rPr lang="ru-RU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/>
                </a:r>
                <a:br>
                  <a:rPr lang="ru-RU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</a:br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16632"/>
                <a:ext cx="4572000" cy="809965"/>
              </a:xfrm>
              <a:prstGeom prst="rect">
                <a:avLst/>
              </a:prstGeom>
              <a:blipFill rotWithShape="0">
                <a:blip r:embed="rId4"/>
                <a:stretch>
                  <a:fillRect l="-2800" t="-60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220072" y="4653136"/>
                <a:ext cx="3707904" cy="809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(</a:t>
                </a:r>
                <a:r>
                  <a:rPr 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x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uk-UA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−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↓</m:t>
                    </m:r>
                  </m:oMath>
                </a14:m>
                <a:r>
                  <a:rPr lang="uk-UA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𝒙</m:t>
                        </m:r>
                        <m:r>
                          <a:rPr lang="uk-UA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  <m:r>
                          <a:rPr lang="uk-UA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𝟐</m:t>
                        </m:r>
                        <m:r>
                          <a:rPr lang="uk-UA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+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4</a:t>
                </a:r>
                <a:r>
                  <a:rPr lang="ru-RU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/>
                </a:r>
                <a:br>
                  <a:rPr lang="ru-RU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</a:br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653136"/>
                <a:ext cx="3707904" cy="809965"/>
              </a:xfrm>
              <a:prstGeom prst="rect">
                <a:avLst/>
              </a:prstGeom>
              <a:blipFill rotWithShape="0">
                <a:blip r:embed="rId5"/>
                <a:stretch>
                  <a:fillRect l="-3284" t="-60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95736" y="3284984"/>
                <a:ext cx="20337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О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uk-UA" sz="28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uk-UA" sz="2800" b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1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284984"/>
                <a:ext cx="2033762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598596" y="755758"/>
                <a:ext cx="15079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О</m:t>
                          </m:r>
                        </m:e>
                        <m:sup>
                          <m:r>
                            <a:rPr lang="en-US" sz="2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uk-UA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uk-UA" sz="2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596" y="755758"/>
                <a:ext cx="1507977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Овал 12"/>
          <p:cNvSpPr/>
          <p:nvPr/>
        </p:nvSpPr>
        <p:spPr>
          <a:xfrm>
            <a:off x="6280406" y="4806205"/>
            <a:ext cx="288032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2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04" y="4639705"/>
            <a:ext cx="8532832" cy="19290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6600" i="1" dirty="0" smtClean="0">
                <a:solidFill>
                  <a:srgbClr val="FF6600"/>
                </a:solidFill>
              </a:rPr>
              <a:t>Чекаю правильних відповідей!!!</a:t>
            </a:r>
            <a:endParaRPr lang="ru-RU" sz="6600" i="1" dirty="0">
              <a:solidFill>
                <a:srgbClr val="FF66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4" y="322535"/>
            <a:ext cx="4317170" cy="43171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16016" y="322535"/>
            <a:ext cx="420307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</a:t>
            </a:r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ривіт, </a:t>
            </a:r>
          </a:p>
          <a:p>
            <a:pPr algn="ctr"/>
            <a:r>
              <a:rPr lang="uk-UA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Розумники</a:t>
            </a:r>
          </a:p>
          <a:p>
            <a:pPr algn="ctr"/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й</a:t>
            </a:r>
          </a:p>
          <a:p>
            <a:pPr algn="ctr"/>
            <a:r>
              <a:rPr lang="uk-UA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Розумниці!!!</a:t>
            </a:r>
          </a:p>
          <a:p>
            <a:pPr algn="ctr"/>
            <a:r>
              <a:rPr lang="uk-UA" sz="4400" b="1" dirty="0" smtClean="0">
                <a:solidFill>
                  <a:srgbClr val="0066FF"/>
                </a:solidFill>
                <a:latin typeface="+mj-lt"/>
              </a:rPr>
              <a:t>Готові</a:t>
            </a:r>
          </a:p>
          <a:p>
            <a:pPr algn="ctr"/>
            <a:r>
              <a:rPr lang="uk-UA" sz="4400" b="1" dirty="0">
                <a:solidFill>
                  <a:srgbClr val="0066FF"/>
                </a:solidFill>
                <a:latin typeface="+mj-lt"/>
              </a:rPr>
              <a:t>д</a:t>
            </a:r>
            <a:r>
              <a:rPr lang="uk-UA" sz="4400" b="1" dirty="0" smtClean="0">
                <a:solidFill>
                  <a:srgbClr val="0066FF"/>
                </a:solidFill>
                <a:latin typeface="+mj-lt"/>
              </a:rPr>
              <a:t>о перевірки?</a:t>
            </a:r>
            <a:r>
              <a:rPr lang="uk-UA" sz="44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10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9700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742" y="417587"/>
            <a:ext cx="841897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y=</a:t>
            </a:r>
            <a:r>
              <a:rPr lang="en-US" sz="2400" dirty="0" err="1" smtClean="0">
                <a:solidFill>
                  <a:srgbClr val="008000"/>
                </a:solidFill>
              </a:rPr>
              <a:t>IxI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3530" y="561755"/>
            <a:ext cx="1116011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990033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90033"/>
                </a:solidFill>
              </a:rPr>
              <a:t>y=Ix-2I</a:t>
            </a:r>
            <a:endParaRPr lang="ru-RU" sz="2400" dirty="0">
              <a:solidFill>
                <a:srgbClr val="9900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56" y="1916832"/>
            <a:ext cx="1467068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</a:rPr>
              <a:t>y=Ix+3I-4</a:t>
            </a:r>
            <a:endParaRPr lang="ru-RU" sz="2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0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426</Words>
  <Application>Microsoft Office PowerPoint</Application>
  <PresentationFormat>Экран (4:3)</PresentationFormat>
  <Paragraphs>94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Cambria Math</vt:lpstr>
      <vt:lpstr>Constantia</vt:lpstr>
      <vt:lpstr>Franklin Gothic Book</vt:lpstr>
      <vt:lpstr>Monotype Corsiva</vt:lpstr>
      <vt:lpstr>Times New Roman</vt:lpstr>
      <vt:lpstr>Verdana</vt:lpstr>
      <vt:lpstr>Wingdings 2</vt:lpstr>
      <vt:lpstr>Аспект</vt:lpstr>
      <vt:lpstr>Тема уроку: Побудова графіків                                  функцій за допомогою                       перетворень </vt:lpstr>
      <vt:lpstr>Побудова графіків функцій  за допомогою перетворень</vt:lpstr>
      <vt:lpstr>Презентация PowerPoint</vt:lpstr>
      <vt:lpstr>Побудова графіків: 1) f(x) = x^2; 2) g(x) = 〖(x+2)〗^2; 3) h(x) = (〖x-2)〗^2. </vt:lpstr>
      <vt:lpstr>Побудова графіка  g(x) = 〖(x-2)〗^2+3</vt:lpstr>
      <vt:lpstr>Презентация PowerPoint</vt:lpstr>
      <vt:lpstr>Побудова графіків: f(x) = 〖(x+3)〗^2- 2; g(x) = - (〖x-2)〗^2 + 4. </vt:lpstr>
      <vt:lpstr>Чекаю правильних відповідей!!!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Перетворення графіків функцій</vt:lpstr>
      <vt:lpstr>Презентация PowerPoint</vt:lpstr>
      <vt:lpstr>Презентация PowerPoint</vt:lpstr>
      <vt:lpstr>Чекаю правильних відповідей!!!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Молодці!!!  Блискуча робота!!!</vt:lpstr>
      <vt:lpstr>Використані джерела: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Перетворення графіків функції</dc:title>
  <dc:creator>Sveta</dc:creator>
  <cp:lastModifiedBy>LenS</cp:lastModifiedBy>
  <cp:revision>73</cp:revision>
  <dcterms:created xsi:type="dcterms:W3CDTF">2013-11-02T17:46:04Z</dcterms:created>
  <dcterms:modified xsi:type="dcterms:W3CDTF">2018-01-11T11:47:22Z</dcterms:modified>
</cp:coreProperties>
</file>