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1E6814A-71B3-4AC1-B8A1-6D4036240C46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2EB801-A969-4FB1-863A-6A9D5179A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31543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800" b="0" dirty="0" smtClean="0">
                <a:solidFill>
                  <a:schemeClr val="tx1"/>
                </a:solidFill>
                <a:effectLst/>
              </a:rPr>
              <a:t>Я</a:t>
            </a:r>
            <a:r>
              <a:rPr lang="uk-UA" sz="2800" b="0" dirty="0">
                <a:solidFill>
                  <a:schemeClr val="tx1"/>
                </a:solidFill>
                <a:effectLst/>
              </a:rPr>
              <a:t>. Стельмах. «</a:t>
            </a:r>
            <a:r>
              <a:rPr lang="uk-UA" sz="2800" b="0" dirty="0" err="1">
                <a:solidFill>
                  <a:schemeClr val="tx1"/>
                </a:solidFill>
                <a:effectLst/>
              </a:rPr>
              <a:t>Митькозавр</a:t>
            </a:r>
            <a:r>
              <a:rPr lang="uk-UA" sz="2800" b="0" dirty="0">
                <a:solidFill>
                  <a:schemeClr val="tx1"/>
                </a:solidFill>
                <a:effectLst/>
              </a:rPr>
              <a:t> </a:t>
            </a:r>
            <a:r>
              <a:rPr lang="uk-UA" sz="2800" b="0" dirty="0" smtClean="0">
                <a:solidFill>
                  <a:schemeClr val="tx1"/>
                </a:solidFill>
                <a:effectLst/>
              </a:rPr>
              <a:t>із </a:t>
            </a:r>
            <a:r>
              <a:rPr lang="uk-UA" sz="2800" b="0" dirty="0" err="1">
                <a:solidFill>
                  <a:schemeClr val="tx1"/>
                </a:solidFill>
                <a:effectLst/>
              </a:rPr>
              <a:t>Юрківки</a:t>
            </a:r>
            <a:r>
              <a:rPr lang="uk-UA" sz="2800" b="0" dirty="0">
                <a:solidFill>
                  <a:schemeClr val="tx1"/>
                </a:solidFill>
                <a:effectLst/>
              </a:rPr>
              <a:t>...». Образи хлопчиків Сергія і Митька, їхня поведінка в складних </a:t>
            </a:r>
            <a:r>
              <a:rPr lang="uk-UA" sz="2800" b="0" dirty="0" smtClean="0">
                <a:solidFill>
                  <a:schemeClr val="tx1"/>
                </a:solidFill>
                <a:effectLst/>
              </a:rPr>
              <a:t>ситуаціях</a:t>
            </a:r>
            <a:r>
              <a:rPr lang="ru-RU" sz="2800" b="0" dirty="0">
                <a:solidFill>
                  <a:schemeClr val="tx1"/>
                </a:solidFill>
                <a:effectLst/>
              </a:rPr>
              <a:t/>
            </a:r>
            <a:br>
              <a:rPr lang="ru-RU" sz="2800" b="0" dirty="0">
                <a:solidFill>
                  <a:schemeClr val="tx1"/>
                </a:solidFill>
                <a:effectLst/>
              </a:rPr>
            </a:br>
            <a:endParaRPr lang="ru-RU" sz="28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95736" y="3140968"/>
            <a:ext cx="6400800" cy="3474720"/>
          </a:xfrm>
        </p:spPr>
        <p:txBody>
          <a:bodyPr/>
          <a:lstStyle/>
          <a:p>
            <a:pPr marL="0" indent="0" algn="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algn="r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ru-RU" dirty="0" err="1" smtClean="0">
                <a:solidFill>
                  <a:srgbClr val="FF0000"/>
                </a:solidFill>
              </a:rPr>
              <a:t>Мандрівка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довжиною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 err="1" smtClean="0">
                <a:solidFill>
                  <a:srgbClr val="FF0000"/>
                </a:solidFill>
              </a:rPr>
              <a:t>тисячі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кілометрів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 marL="0" indent="0" algn="r">
              <a:buNone/>
            </a:pPr>
            <a:r>
              <a:rPr lang="ru-RU" dirty="0" err="1" smtClean="0">
                <a:solidFill>
                  <a:srgbClr val="FF0000"/>
                </a:solidFill>
              </a:rPr>
              <a:t>починається</a:t>
            </a:r>
            <a:r>
              <a:rPr lang="ru-RU" dirty="0" smtClean="0">
                <a:solidFill>
                  <a:srgbClr val="FF0000"/>
                </a:solidFill>
              </a:rPr>
              <a:t> з одного </a:t>
            </a:r>
            <a:r>
              <a:rPr lang="ru-RU" dirty="0" err="1" smtClean="0">
                <a:solidFill>
                  <a:srgbClr val="FF0000"/>
                </a:solidFill>
              </a:rPr>
              <a:t>кроку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396552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5499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35716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b="0" dirty="0" err="1" smtClean="0">
                <a:solidFill>
                  <a:schemeClr val="tx1"/>
                </a:solidFill>
                <a:effectLst/>
              </a:rPr>
              <a:t>Ситуація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 1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55776" y="1772816"/>
            <a:ext cx="6192688" cy="4525963"/>
          </a:xfrm>
        </p:spPr>
        <p:txBody>
          <a:bodyPr/>
          <a:lstStyle/>
          <a:p>
            <a:pPr lvl="0"/>
            <a:endParaRPr lang="ru-RU" b="1" dirty="0" smtClean="0"/>
          </a:p>
          <a:p>
            <a:pPr marL="45720" lvl="0" indent="0">
              <a:buNone/>
            </a:pP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/>
              <a:t>відчув</a:t>
            </a:r>
            <a:r>
              <a:rPr lang="ru-RU" b="1" dirty="0"/>
              <a:t> Василь Трош, коли </a:t>
            </a:r>
            <a:r>
              <a:rPr lang="ru-RU" b="1" dirty="0" err="1"/>
              <a:t>хлопці</a:t>
            </a:r>
            <a:r>
              <a:rPr lang="ru-RU" b="1" dirty="0"/>
              <a:t> </a:t>
            </a:r>
            <a:r>
              <a:rPr lang="ru-RU" b="1" dirty="0" err="1"/>
              <a:t>витягли</a:t>
            </a:r>
            <a:r>
              <a:rPr lang="ru-RU" b="1" dirty="0"/>
              <a:t> </a:t>
            </a:r>
            <a:r>
              <a:rPr lang="ru-RU" b="1" dirty="0" err="1"/>
              <a:t>його</a:t>
            </a:r>
            <a:r>
              <a:rPr lang="ru-RU" b="1" dirty="0"/>
              <a:t> з води. </a:t>
            </a:r>
            <a:r>
              <a:rPr lang="ru-RU" b="1" dirty="0" err="1"/>
              <a:t>Чому</a:t>
            </a:r>
            <a:r>
              <a:rPr lang="ru-RU" b="1" dirty="0"/>
              <a:t> </a:t>
            </a:r>
            <a:r>
              <a:rPr lang="ru-RU" b="1" dirty="0" err="1"/>
              <a:t>Сергій</a:t>
            </a:r>
            <a:r>
              <a:rPr lang="ru-RU" b="1" dirty="0"/>
              <a:t> з Митьком не </a:t>
            </a:r>
            <a:r>
              <a:rPr lang="ru-RU" b="1" dirty="0" err="1"/>
              <a:t>помстилися</a:t>
            </a:r>
            <a:r>
              <a:rPr lang="ru-RU" b="1" dirty="0"/>
              <a:t> </a:t>
            </a:r>
            <a:r>
              <a:rPr lang="ru-RU" b="1" dirty="0" err="1"/>
              <a:t>йому</a:t>
            </a:r>
            <a:r>
              <a:rPr lang="ru-RU" b="1" dirty="0"/>
              <a:t> за те,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він</a:t>
            </a:r>
            <a:r>
              <a:rPr lang="ru-RU" b="1" dirty="0"/>
              <a:t> дурив і </a:t>
            </a:r>
            <a:r>
              <a:rPr lang="ru-RU" b="1" dirty="0" err="1"/>
              <a:t>насміхався</a:t>
            </a:r>
            <a:r>
              <a:rPr lang="ru-RU" b="1" dirty="0"/>
              <a:t> над ними? </a:t>
            </a:r>
            <a:r>
              <a:rPr lang="ru-RU" b="1" dirty="0" err="1"/>
              <a:t>Власні</a:t>
            </a:r>
            <a:r>
              <a:rPr lang="ru-RU" b="1" dirty="0"/>
              <a:t> </a:t>
            </a:r>
            <a:r>
              <a:rPr lang="ru-RU" b="1" dirty="0" err="1"/>
              <a:t>міркування</a:t>
            </a:r>
            <a:r>
              <a:rPr lang="ru-RU" b="1" dirty="0"/>
              <a:t> </a:t>
            </a:r>
            <a:r>
              <a:rPr lang="ru-RU" b="1" dirty="0" err="1"/>
              <a:t>доведіть</a:t>
            </a:r>
            <a:r>
              <a:rPr lang="ru-RU" b="1" dirty="0"/>
              <a:t>, </a:t>
            </a:r>
            <a:r>
              <a:rPr lang="ru-RU" b="1" dirty="0" err="1"/>
              <a:t>посилаючись</a:t>
            </a:r>
            <a:r>
              <a:rPr lang="ru-RU" b="1" dirty="0"/>
              <a:t> на </a:t>
            </a:r>
            <a:r>
              <a:rPr lang="ru-RU" b="1" dirty="0" err="1"/>
              <a:t>зміст</a:t>
            </a:r>
            <a:r>
              <a:rPr lang="ru-RU" b="1" dirty="0"/>
              <a:t> </a:t>
            </a:r>
            <a:r>
              <a:rPr lang="ru-RU" b="1" dirty="0" err="1"/>
              <a:t>твору</a:t>
            </a:r>
            <a:r>
              <a:rPr lang="ru-RU" b="1" dirty="0"/>
              <a:t>.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4458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42860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Ситуація</a:t>
            </a:r>
            <a:r>
              <a:rPr lang="uk-UA" dirty="0" smtClean="0"/>
              <a:t> </a:t>
            </a:r>
            <a:r>
              <a:rPr lang="uk-UA" b="0" dirty="0" smtClean="0">
                <a:solidFill>
                  <a:schemeClr val="tx1"/>
                </a:solidFill>
                <a:effectLst/>
              </a:rPr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67744" y="1772816"/>
            <a:ext cx="6400800" cy="3474720"/>
          </a:xfrm>
        </p:spPr>
        <p:txBody>
          <a:bodyPr/>
          <a:lstStyle/>
          <a:p>
            <a:pPr marL="45720" lvl="0" indent="0">
              <a:buNone/>
            </a:pPr>
            <a:r>
              <a:rPr lang="uk-UA" dirty="0"/>
              <a:t>Чому Сергію стало гірко-гірко, коли він пройнявся відчуттям власної мізерності у порівнянні </a:t>
            </a:r>
            <a:r>
              <a:rPr lang="uk-UA" dirty="0" smtClean="0"/>
              <a:t>зі </a:t>
            </a:r>
            <a:r>
              <a:rPr lang="uk-UA" dirty="0"/>
              <a:t>Всесвітом</a:t>
            </a:r>
            <a:r>
              <a:rPr lang="uk-UA" dirty="0" smtClean="0"/>
              <a:t>? Що навіяло такі думки?</a:t>
            </a:r>
            <a:endParaRPr lang="ru-RU" b="1" dirty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688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35716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Ситуація 3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11760" y="1772816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ru-RU" dirty="0" err="1" smtClean="0"/>
              <a:t>Чому</a:t>
            </a:r>
            <a:r>
              <a:rPr lang="ru-RU" dirty="0" smtClean="0"/>
              <a:t> Митько </a:t>
            </a:r>
            <a:r>
              <a:rPr lang="ru-RU" dirty="0" err="1" smtClean="0"/>
              <a:t>насварив</a:t>
            </a:r>
            <a:r>
              <a:rPr lang="ru-RU" dirty="0" smtClean="0"/>
              <a:t> </a:t>
            </a:r>
            <a:r>
              <a:rPr lang="ru-RU" dirty="0" err="1" smtClean="0"/>
              <a:t>Сергія</a:t>
            </a:r>
            <a:r>
              <a:rPr lang="ru-RU" dirty="0" smtClean="0"/>
              <a:t>, коли той заснув на посту?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почуття</a:t>
            </a:r>
            <a:r>
              <a:rPr lang="ru-RU" dirty="0" smtClean="0"/>
              <a:t> </a:t>
            </a:r>
            <a:r>
              <a:rPr lang="ru-RU" dirty="0" err="1" smtClean="0"/>
              <a:t>охопили</a:t>
            </a:r>
            <a:r>
              <a:rPr lang="ru-RU" dirty="0" smtClean="0"/>
              <a:t> </a:t>
            </a:r>
            <a:r>
              <a:rPr lang="ru-RU" dirty="0" err="1" smtClean="0"/>
              <a:t>Сергія</a:t>
            </a:r>
            <a:r>
              <a:rPr lang="ru-RU" dirty="0" smtClean="0"/>
              <a:t>?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кожен</a:t>
            </a:r>
            <a:r>
              <a:rPr lang="ru-RU" dirty="0" smtClean="0"/>
              <a:t> </a:t>
            </a:r>
            <a:r>
              <a:rPr lang="ru-RU" dirty="0" err="1" smtClean="0"/>
              <a:t>би</a:t>
            </a:r>
            <a:r>
              <a:rPr lang="ru-RU" dirty="0" smtClean="0"/>
              <a:t> так </a:t>
            </a:r>
            <a:r>
              <a:rPr lang="ru-RU" dirty="0" err="1" smtClean="0"/>
              <a:t>зреагував</a:t>
            </a:r>
            <a:r>
              <a:rPr lang="ru-RU" dirty="0" smtClean="0"/>
              <a:t>, як </a:t>
            </a:r>
            <a:r>
              <a:rPr lang="ru-RU" dirty="0" err="1" smtClean="0"/>
              <a:t>Сергій</a:t>
            </a:r>
            <a:r>
              <a:rPr lang="ru-RU" dirty="0" smtClean="0"/>
              <a:t>, </a:t>
            </a:r>
            <a:r>
              <a:rPr lang="ru-RU" dirty="0" err="1" smtClean="0"/>
              <a:t>після</a:t>
            </a:r>
            <a:r>
              <a:rPr lang="ru-RU" dirty="0" smtClean="0"/>
              <a:t> того, як </a:t>
            </a:r>
            <a:r>
              <a:rPr lang="ru-RU" dirty="0" err="1" smtClean="0"/>
              <a:t>побачив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Митько </a:t>
            </a:r>
            <a:r>
              <a:rPr lang="ru-RU" dirty="0" err="1" smtClean="0"/>
              <a:t>теж</a:t>
            </a:r>
            <a:r>
              <a:rPr lang="ru-RU" dirty="0" smtClean="0"/>
              <a:t> заснув?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хотіли</a:t>
            </a:r>
            <a:r>
              <a:rPr lang="ru-RU" dirty="0" smtClean="0"/>
              <a:t> б </a:t>
            </a:r>
            <a:r>
              <a:rPr lang="ru-RU" dirty="0" err="1" smtClean="0"/>
              <a:t>ви</a:t>
            </a:r>
            <a:r>
              <a:rPr lang="ru-RU" dirty="0" smtClean="0"/>
              <a:t>  </a:t>
            </a:r>
            <a:r>
              <a:rPr lang="ru-RU" dirty="0" err="1" smtClean="0"/>
              <a:t>мати</a:t>
            </a:r>
            <a:r>
              <a:rPr lang="ru-RU" dirty="0" smtClean="0"/>
              <a:t> такого друга, як </a:t>
            </a:r>
            <a:r>
              <a:rPr lang="ru-RU" dirty="0" err="1" smtClean="0"/>
              <a:t>Сергій</a:t>
            </a:r>
            <a:r>
              <a:rPr lang="ru-RU" dirty="0" smtClean="0"/>
              <a:t>?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7315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6512511" cy="208823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uk-UA" b="0" dirty="0">
                <a:solidFill>
                  <a:schemeClr val="tx1"/>
                </a:solidFill>
                <a:effectLst/>
              </a:rPr>
              <a:t>Робота над характеристикою </a:t>
            </a:r>
            <a:r>
              <a:rPr lang="en-US" b="0" dirty="0" smtClean="0">
                <a:solidFill>
                  <a:schemeClr val="tx1"/>
                </a:solidFill>
                <a:effectLst/>
              </a:rPr>
              <a:t/>
            </a:r>
            <a:br>
              <a:rPr lang="en-US" b="0" dirty="0" smtClean="0">
                <a:solidFill>
                  <a:schemeClr val="tx1"/>
                </a:solidFill>
                <a:effectLst/>
              </a:rPr>
            </a:br>
            <a:r>
              <a:rPr lang="uk-UA" b="0" dirty="0" smtClean="0">
                <a:solidFill>
                  <a:schemeClr val="tx1"/>
                </a:solidFill>
                <a:effectLst/>
              </a:rPr>
              <a:t>героїв </a:t>
            </a:r>
            <a:r>
              <a:rPr lang="uk-UA" b="0" dirty="0">
                <a:solidFill>
                  <a:schemeClr val="tx1"/>
                </a:solidFill>
                <a:effectLst/>
              </a:rPr>
              <a:t>з текстом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11760" y="2204864"/>
            <a:ext cx="6472808" cy="4392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В</a:t>
            </a:r>
            <a:r>
              <a:rPr lang="ru-RU" dirty="0" err="1" smtClean="0">
                <a:solidFill>
                  <a:srgbClr val="0070C0"/>
                </a:solidFill>
              </a:rPr>
              <a:t>икористовуючи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цитати</a:t>
            </a:r>
            <a:r>
              <a:rPr lang="ru-RU" dirty="0" smtClean="0">
                <a:solidFill>
                  <a:srgbClr val="0070C0"/>
                </a:solidFill>
              </a:rPr>
              <a:t> з тексту, довести:</a:t>
            </a:r>
          </a:p>
          <a:p>
            <a:pPr marL="45720" indent="0">
              <a:buNone/>
            </a:pPr>
            <a:r>
              <a:rPr lang="ru-RU" dirty="0" smtClean="0"/>
              <a:t>-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Сергій</a:t>
            </a:r>
            <a:r>
              <a:rPr lang="ru-RU" dirty="0" smtClean="0"/>
              <a:t> і Митько </a:t>
            </a:r>
            <a:r>
              <a:rPr lang="ru-RU" dirty="0" err="1" smtClean="0"/>
              <a:t>люблять</a:t>
            </a:r>
            <a:r>
              <a:rPr lang="ru-RU" dirty="0" smtClean="0"/>
              <a:t> природу;</a:t>
            </a:r>
          </a:p>
          <a:p>
            <a:pPr marL="45720" indent="0">
              <a:buNone/>
            </a:pPr>
            <a:r>
              <a:rPr lang="ru-RU" dirty="0" smtClean="0"/>
              <a:t>- </a:t>
            </a:r>
            <a:r>
              <a:rPr lang="ru-RU" dirty="0" err="1" smtClean="0"/>
              <a:t>що</a:t>
            </a:r>
            <a:r>
              <a:rPr lang="ru-RU" dirty="0" smtClean="0"/>
              <a:t> вони </a:t>
            </a:r>
            <a:r>
              <a:rPr lang="ru-RU" dirty="0" err="1" smtClean="0"/>
              <a:t>мають</a:t>
            </a:r>
            <a:r>
              <a:rPr lang="ru-RU" dirty="0" smtClean="0"/>
              <a:t> </a:t>
            </a:r>
            <a:r>
              <a:rPr lang="ru-RU" dirty="0" err="1" smtClean="0"/>
              <a:t>почуття</a:t>
            </a:r>
            <a:r>
              <a:rPr lang="ru-RU" dirty="0" smtClean="0"/>
              <a:t> </a:t>
            </a:r>
            <a:r>
              <a:rPr lang="ru-RU" dirty="0" err="1" smtClean="0"/>
              <a:t>гумору</a:t>
            </a:r>
            <a:r>
              <a:rPr lang="ru-RU" dirty="0" smtClean="0"/>
              <a:t>, </a:t>
            </a:r>
            <a:r>
              <a:rPr lang="ru-RU" dirty="0" err="1" smtClean="0"/>
              <a:t>вміють</a:t>
            </a:r>
            <a:r>
              <a:rPr lang="ru-RU" dirty="0" smtClean="0"/>
              <a:t>   </a:t>
            </a:r>
            <a:r>
              <a:rPr lang="ru-RU" dirty="0" err="1" smtClean="0"/>
              <a:t>покепкувати</a:t>
            </a:r>
            <a:r>
              <a:rPr lang="ru-RU" dirty="0" smtClean="0"/>
              <a:t> не </a:t>
            </a:r>
            <a:r>
              <a:rPr lang="ru-RU" dirty="0" err="1" smtClean="0"/>
              <a:t>лише</a:t>
            </a:r>
            <a:r>
              <a:rPr lang="ru-RU" dirty="0" smtClean="0"/>
              <a:t> з </a:t>
            </a:r>
            <a:r>
              <a:rPr lang="ru-RU" dirty="0" err="1" smtClean="0"/>
              <a:t>інших</a:t>
            </a:r>
            <a:r>
              <a:rPr lang="ru-RU" dirty="0" smtClean="0"/>
              <a:t>, а і з самих себе;</a:t>
            </a:r>
          </a:p>
          <a:p>
            <a:pPr marL="45720" indent="0">
              <a:buNone/>
            </a:pPr>
            <a:r>
              <a:rPr lang="ru-RU" dirty="0" smtClean="0"/>
              <a:t>- </a:t>
            </a:r>
            <a:r>
              <a:rPr lang="ru-RU" dirty="0" err="1" smtClean="0"/>
              <a:t>що</a:t>
            </a:r>
            <a:r>
              <a:rPr lang="ru-RU" dirty="0" smtClean="0"/>
              <a:t> вони </a:t>
            </a:r>
            <a:r>
              <a:rPr lang="ru-RU" dirty="0" err="1" smtClean="0"/>
              <a:t>розсудливі</a:t>
            </a:r>
            <a:r>
              <a:rPr lang="ru-RU" dirty="0" smtClean="0"/>
              <a:t>;</a:t>
            </a:r>
          </a:p>
          <a:p>
            <a:pPr marL="45720" indent="0">
              <a:buNone/>
            </a:pPr>
            <a:r>
              <a:rPr lang="ru-RU" dirty="0" smtClean="0"/>
              <a:t>- </a:t>
            </a:r>
            <a:r>
              <a:rPr lang="ru-RU" dirty="0" err="1" smtClean="0"/>
              <a:t>дружелюбні</a:t>
            </a:r>
            <a:r>
              <a:rPr lang="ru-RU" dirty="0" smtClean="0"/>
              <a:t>;</a:t>
            </a:r>
          </a:p>
          <a:p>
            <a:pPr marL="45720" indent="0">
              <a:buNone/>
            </a:pPr>
            <a:r>
              <a:rPr lang="ru-RU" dirty="0" smtClean="0"/>
              <a:t>- </a:t>
            </a:r>
            <a:r>
              <a:rPr lang="ru-RU" dirty="0" err="1" smtClean="0"/>
              <a:t>довірливі</a:t>
            </a:r>
            <a:r>
              <a:rPr lang="ru-RU" dirty="0" smtClean="0"/>
              <a:t>;</a:t>
            </a:r>
          </a:p>
          <a:p>
            <a:pPr marL="45720" indent="0">
              <a:buNone/>
            </a:pPr>
            <a:r>
              <a:rPr lang="ru-RU" dirty="0" smtClean="0"/>
              <a:t>- </a:t>
            </a:r>
            <a:r>
              <a:rPr lang="ru-RU" dirty="0" err="1" smtClean="0"/>
              <a:t>сміливі</a:t>
            </a:r>
            <a:r>
              <a:rPr lang="ru-RU" dirty="0" smtClean="0"/>
              <a:t> </a:t>
            </a:r>
            <a:r>
              <a:rPr lang="ru-RU" dirty="0" err="1" smtClean="0"/>
              <a:t>шукачі</a:t>
            </a:r>
            <a:r>
              <a:rPr lang="ru-RU" dirty="0" smtClean="0"/>
              <a:t> </a:t>
            </a:r>
            <a:r>
              <a:rPr lang="ru-RU" dirty="0" err="1" smtClean="0"/>
              <a:t>пригод</a:t>
            </a:r>
            <a:r>
              <a:rPr lang="ru-RU" dirty="0" smtClean="0"/>
              <a:t>;</a:t>
            </a:r>
          </a:p>
          <a:p>
            <a:pPr marL="45720" indent="0">
              <a:buNone/>
            </a:pPr>
            <a:r>
              <a:rPr lang="ru-RU" dirty="0" smtClean="0"/>
              <a:t>- </a:t>
            </a:r>
            <a:r>
              <a:rPr lang="ru-RU" dirty="0" err="1" smtClean="0"/>
              <a:t>допитливі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396552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802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357166"/>
            <a:ext cx="7272808" cy="15235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0" i="1" dirty="0" err="1" smtClean="0">
                <a:solidFill>
                  <a:schemeClr val="tx1"/>
                </a:solidFill>
                <a:effectLst/>
              </a:rPr>
              <a:t>Записати</a:t>
            </a:r>
            <a:r>
              <a:rPr lang="ru-RU" sz="3200" b="0" i="1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3200" b="0" i="1" dirty="0" err="1" smtClean="0">
                <a:solidFill>
                  <a:schemeClr val="tx1"/>
                </a:solidFill>
                <a:effectLst/>
              </a:rPr>
              <a:t>події</a:t>
            </a:r>
            <a:r>
              <a:rPr lang="ru-RU" sz="3200" b="0" i="1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3200" b="0" i="1" dirty="0" err="1" smtClean="0">
                <a:solidFill>
                  <a:schemeClr val="tx1"/>
                </a:solidFill>
                <a:effectLst/>
              </a:rPr>
              <a:t>твору</a:t>
            </a:r>
            <a:r>
              <a:rPr lang="ru-RU" sz="3200" b="0" i="1" dirty="0" smtClean="0">
                <a:solidFill>
                  <a:schemeClr val="tx1"/>
                </a:solidFill>
                <a:effectLst/>
              </a:rPr>
              <a:t> у  </a:t>
            </a:r>
            <a:r>
              <a:rPr lang="ru-RU" sz="3200" b="0" i="1" dirty="0" err="1" smtClean="0">
                <a:solidFill>
                  <a:schemeClr val="tx1"/>
                </a:solidFill>
                <a:effectLst/>
              </a:rPr>
              <a:t>хронологічній</a:t>
            </a:r>
            <a:r>
              <a:rPr lang="ru-RU" sz="3200" b="0" i="1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3200" b="0" i="1" dirty="0" err="1" smtClean="0">
                <a:solidFill>
                  <a:schemeClr val="tx1"/>
                </a:solidFill>
                <a:effectLst/>
              </a:rPr>
              <a:t>послідовності</a:t>
            </a:r>
            <a:endParaRPr lang="ru-RU" sz="32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83768" y="1988840"/>
            <a:ext cx="6400800" cy="4608512"/>
          </a:xfrm>
        </p:spPr>
        <p:txBody>
          <a:bodyPr>
            <a:normAutofit fontScale="77500" lnSpcReduction="20000"/>
          </a:bodyPr>
          <a:lstStyle/>
          <a:p>
            <a:pPr marL="45720" lvl="0" indent="0"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Перша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зустріч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Васею.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зоології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Бурштин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комахою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Відпочинок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біля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озера.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дістати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дозвіл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поїздку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село.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Чергування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біля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озера.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Пошук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книжках.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Вдячність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хлопців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науку.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Приманювання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звіра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провал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операції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Розвінчання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химери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indent="0">
              <a:buNone/>
            </a:pP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Гостина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добра бабуся та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сусіди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252536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2567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b="0" dirty="0" smtClean="0">
                <a:solidFill>
                  <a:schemeClr val="tx1"/>
                </a:solidFill>
                <a:effectLst/>
              </a:rPr>
              <a:t>Хронологічна </a:t>
            </a:r>
            <a:br>
              <a:rPr lang="uk-UA" sz="3200" b="0" dirty="0" smtClean="0">
                <a:solidFill>
                  <a:schemeClr val="tx1"/>
                </a:solidFill>
                <a:effectLst/>
              </a:rPr>
            </a:br>
            <a:r>
              <a:rPr lang="uk-UA" sz="3200" b="0" dirty="0" smtClean="0">
                <a:solidFill>
                  <a:schemeClr val="tx1"/>
                </a:solidFill>
                <a:effectLst/>
              </a:rPr>
              <a:t>послідовність твор</a:t>
            </a:r>
            <a:r>
              <a:rPr lang="uk-UA" sz="3600" b="0" dirty="0" smtClean="0">
                <a:solidFill>
                  <a:schemeClr val="tx1"/>
                </a:solidFill>
                <a:effectLst/>
              </a:rPr>
              <a:t>у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23728" y="1268760"/>
            <a:ext cx="6400800" cy="34747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зоології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дістати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дозвіл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поїздку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село.</a:t>
            </a:r>
          </a:p>
          <a:p>
            <a:pPr marL="4572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Перша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зустріч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Васею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-велосипедистом.</a:t>
            </a:r>
          </a:p>
          <a:p>
            <a:pPr marL="4572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Гостина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добра бабуся та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сусіди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Відпочинок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озера.</a:t>
            </a:r>
          </a:p>
          <a:p>
            <a:pPr marL="4572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Бурштин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комахою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Чергування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озера.</a:t>
            </a:r>
          </a:p>
          <a:p>
            <a:pPr marL="4572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Пошук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книжках.</a:t>
            </a:r>
          </a:p>
          <a:p>
            <a:pPr marL="4572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Приманювання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звіра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провал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операції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Розвінчання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химери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Вдячність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хлопців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науку.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756592" y="429309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252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216</Words>
  <Application>Microsoft Office PowerPoint</Application>
  <PresentationFormat>Экран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Я. Стельмах. «Митькозавр із Юрківки...». Образи хлопчиків Сергія і Митька, їхня поведінка в складних ситуаціях </vt:lpstr>
      <vt:lpstr>Ситуація 1</vt:lpstr>
      <vt:lpstr>Ситуація 2</vt:lpstr>
      <vt:lpstr>Ситуація 3</vt:lpstr>
      <vt:lpstr>Робота над характеристикою  героїв з текстом</vt:lpstr>
      <vt:lpstr>Записати події твору у  хронологічній послідовності</vt:lpstr>
      <vt:lpstr>Хронологічна  послідовність твору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Продовжити речення  «Як кого звали?» </dc:title>
  <dc:creator>vr6</dc:creator>
  <cp:lastModifiedBy>IMAGE</cp:lastModifiedBy>
  <cp:revision>32</cp:revision>
  <dcterms:created xsi:type="dcterms:W3CDTF">2017-02-11T11:45:20Z</dcterms:created>
  <dcterms:modified xsi:type="dcterms:W3CDTF">2017-02-20T17:36:49Z</dcterms:modified>
</cp:coreProperties>
</file>