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0E370-86EB-46E5-9609-02430265BB7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98B61-45F9-45F2-90FA-7ED6B3F83D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898D2-65AF-429C-9B9D-0372C1FD6C2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9103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480D635-D4C6-4DE8-A89C-B618F756D7FF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B4B636A-CFE6-4CDB-B6C7-C4EFA7410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581128"/>
            <a:ext cx="6400800" cy="1752600"/>
          </a:xfrm>
        </p:spPr>
        <p:txBody>
          <a:bodyPr>
            <a:normAutofit/>
          </a:bodyPr>
          <a:lstStyle/>
          <a:p>
            <a:r>
              <a:rPr lang="uk-UA" b="1" i="1" dirty="0">
                <a:solidFill>
                  <a:srgbClr val="FF0000"/>
                </a:solidFill>
              </a:rPr>
              <a:t>Дружба – 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uk-UA" b="1" i="1" dirty="0" smtClean="0">
                <a:solidFill>
                  <a:srgbClr val="FF0000"/>
                </a:solidFill>
              </a:rPr>
              <a:t>найнеобхідніше </a:t>
            </a:r>
            <a:r>
              <a:rPr lang="uk-UA" b="1" i="1" dirty="0">
                <a:solidFill>
                  <a:srgbClr val="FF0000"/>
                </a:solidFill>
              </a:rPr>
              <a:t>для життя</a:t>
            </a:r>
            <a:r>
              <a:rPr lang="uk-UA" dirty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  <a:p>
            <a:pPr algn="r"/>
            <a:r>
              <a:rPr lang="uk-UA" dirty="0">
                <a:solidFill>
                  <a:srgbClr val="FF0000"/>
                </a:solidFill>
              </a:rPr>
              <a:t>                                                             </a:t>
            </a:r>
            <a:r>
              <a:rPr lang="uk-UA" i="1" dirty="0">
                <a:solidFill>
                  <a:srgbClr val="FF0000"/>
                </a:solidFill>
              </a:rPr>
              <a:t>Аристотель 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332656"/>
            <a:ext cx="6480720" cy="3816424"/>
          </a:xfrm>
        </p:spPr>
        <p:txBody>
          <a:bodyPr>
            <a:noAutofit/>
          </a:bodyPr>
          <a:lstStyle/>
          <a:p>
            <a:pPr marL="182880" indent="0">
              <a:buNone/>
            </a:pPr>
            <a:r>
              <a:rPr lang="uk-UA" sz="2800" b="0" dirty="0" smtClean="0">
                <a:solidFill>
                  <a:schemeClr val="tx1"/>
                </a:solidFill>
                <a:effectLst/>
              </a:rPr>
              <a:t>Я.Стельмах </a:t>
            </a:r>
            <a:r>
              <a:rPr lang="uk-UA" sz="2800" b="0" dirty="0">
                <a:solidFill>
                  <a:schemeClr val="tx1"/>
                </a:solidFill>
                <a:effectLst/>
              </a:rPr>
              <a:t>«Химера лісового озера, або </a:t>
            </a:r>
            <a:r>
              <a:rPr lang="uk-UA" sz="2800" b="0" dirty="0" err="1">
                <a:solidFill>
                  <a:schemeClr val="tx1"/>
                </a:solidFill>
                <a:effectLst/>
              </a:rPr>
              <a:t>Митькозавр</a:t>
            </a:r>
            <a:r>
              <a:rPr lang="uk-UA" sz="2800" b="0" dirty="0">
                <a:solidFill>
                  <a:schemeClr val="tx1"/>
                </a:solidFill>
                <a:effectLst/>
              </a:rPr>
              <a:t> з </a:t>
            </a:r>
            <a:r>
              <a:rPr lang="uk-UA" sz="2800" b="0" dirty="0" err="1">
                <a:solidFill>
                  <a:schemeClr val="tx1"/>
                </a:solidFill>
                <a:effectLst/>
              </a:rPr>
              <a:t>Юрківки</a:t>
            </a:r>
            <a:r>
              <a:rPr lang="uk-UA" sz="2800" b="0" dirty="0">
                <a:solidFill>
                  <a:schemeClr val="tx1"/>
                </a:solidFill>
                <a:effectLst/>
              </a:rPr>
              <a:t>». Допитливість, винахідливість, кмітливість хлопчиків – головних героїв </a:t>
            </a:r>
            <a:r>
              <a:rPr lang="uk-UA" sz="2800" b="0" dirty="0" smtClean="0">
                <a:solidFill>
                  <a:schemeClr val="tx1"/>
                </a:solidFill>
                <a:effectLst/>
              </a:rPr>
              <a:t>повісті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324544" y="4509119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555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620688"/>
            <a:ext cx="6512511" cy="1143000"/>
          </a:xfrm>
          <a:ln>
            <a:noFill/>
          </a:ln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uk-UA" b="0" dirty="0" smtClean="0">
                <a:solidFill>
                  <a:schemeClr val="tx1"/>
                </a:solidFill>
                <a:effectLst/>
              </a:rPr>
              <a:t>Характеристика образів </a:t>
            </a:r>
            <a:br>
              <a:rPr lang="uk-UA" b="0" dirty="0" smtClean="0">
                <a:solidFill>
                  <a:schemeClr val="tx1"/>
                </a:solidFill>
                <a:effectLst/>
              </a:rPr>
            </a:br>
            <a:r>
              <a:rPr lang="uk-UA" b="0" dirty="0" smtClean="0">
                <a:solidFill>
                  <a:schemeClr val="tx1"/>
                </a:solidFill>
                <a:effectLst/>
              </a:rPr>
              <a:t>Митька та Сергія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83768" y="2636912"/>
            <a:ext cx="6400800" cy="3474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1</a:t>
            </a:r>
            <a:r>
              <a:rPr lang="uk-UA" dirty="0"/>
              <a:t>) Місце персонажа у творі</a:t>
            </a:r>
            <a:r>
              <a:rPr lang="uk-UA" dirty="0" smtClean="0"/>
              <a:t>.</a:t>
            </a:r>
            <a:r>
              <a:rPr lang="uk-UA" dirty="0"/>
              <a:t> </a:t>
            </a:r>
            <a:endParaRPr lang="ru-RU" dirty="0"/>
          </a:p>
          <a:p>
            <a:pPr>
              <a:buNone/>
            </a:pPr>
            <a:r>
              <a:rPr lang="uk-UA" dirty="0"/>
              <a:t>2) Портрет як засіб характеристики героїв. </a:t>
            </a:r>
            <a:endParaRPr lang="ru-RU" dirty="0"/>
          </a:p>
          <a:p>
            <a:pPr>
              <a:buNone/>
            </a:pPr>
            <a:r>
              <a:rPr lang="uk-UA" dirty="0"/>
              <a:t>3) Риси вдачі</a:t>
            </a:r>
            <a:r>
              <a:rPr lang="uk-UA" dirty="0" smtClean="0"/>
              <a:t>.</a:t>
            </a:r>
            <a:endParaRPr lang="ru-RU" dirty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118476" y="4509119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52809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76470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b="0" dirty="0" smtClean="0">
                <a:solidFill>
                  <a:schemeClr val="tx1"/>
                </a:solidFill>
                <a:effectLst/>
              </a:rPr>
              <a:t>Які вони?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3860538518"/>
              </p:ext>
            </p:extLst>
          </p:nvPr>
        </p:nvGraphicFramePr>
        <p:xfrm>
          <a:off x="2051720" y="2276872"/>
          <a:ext cx="6873378" cy="25558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291126"/>
                <a:gridCol w="2291126"/>
                <a:gridCol w="2291126"/>
              </a:tblGrid>
              <a:tr h="511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/>
                          <a:ea typeface="Times New Roman"/>
                        </a:rPr>
                        <a:t>допитливі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МИТЬКО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СЕРГІЙКО         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Times New Roman"/>
                          <a:ea typeface="Times New Roman"/>
                        </a:rPr>
                        <a:t>здатні</a:t>
                      </a:r>
                      <a:r>
                        <a:rPr lang="uk-UA" sz="1800" b="1" baseline="0" dirty="0" smtClean="0">
                          <a:effectLst/>
                          <a:latin typeface="Times New Roman"/>
                          <a:ea typeface="Times New Roman"/>
                        </a:rPr>
                        <a:t> на обман</a:t>
                      </a:r>
                      <a:r>
                        <a:rPr lang="uk-UA" sz="1800" b="1" dirty="0" smtClean="0">
                          <a:effectLst/>
                          <a:latin typeface="Times New Roman"/>
                          <a:ea typeface="Times New Roman"/>
                        </a:rPr>
                        <a:t>          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/>
                          <a:ea typeface="Times New Roman"/>
                        </a:rPr>
                        <a:t>необережні  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задерикуваті  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/>
                          <a:ea typeface="Times New Roman"/>
                        </a:rPr>
                        <a:t>підозрілі                                                                        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/>
                          <a:ea typeface="Times New Roman"/>
                        </a:rPr>
                        <a:t>ліниві 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веселі                                           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/>
                          <a:ea typeface="Times New Roman"/>
                        </a:rPr>
                        <a:t>дотепні 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боягузливі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/>
                          <a:ea typeface="Times New Roman"/>
                        </a:rPr>
                        <a:t>кмітливі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396552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51731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2079080301"/>
              </p:ext>
            </p:extLst>
          </p:nvPr>
        </p:nvGraphicFramePr>
        <p:xfrm>
          <a:off x="2483768" y="1628800"/>
          <a:ext cx="6408711" cy="32403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136237"/>
                <a:gridCol w="2136237"/>
                <a:gridCol w="2136237"/>
              </a:tblGrid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допитливі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МИТЬКО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СЕРГІЙКО         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smtClean="0">
                          <a:effectLst/>
                          <a:latin typeface="Times New Roman"/>
                          <a:ea typeface="Times New Roman"/>
                        </a:rPr>
                        <a:t>здатні</a:t>
                      </a:r>
                      <a:r>
                        <a:rPr lang="uk-UA" sz="1800" b="1" baseline="0" dirty="0" smtClean="0">
                          <a:effectLst/>
                          <a:latin typeface="Times New Roman"/>
                          <a:ea typeface="Times New Roman"/>
                        </a:rPr>
                        <a:t> на обман</a:t>
                      </a:r>
                      <a:r>
                        <a:rPr lang="uk-UA" sz="1800" b="1" dirty="0" smtClean="0">
                          <a:effectLst/>
                          <a:latin typeface="Times New Roman"/>
                          <a:ea typeface="Times New Roman"/>
                        </a:rPr>
                        <a:t>           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Times New Roman"/>
                          <a:ea typeface="Times New Roman"/>
                        </a:rPr>
                        <a:t>        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/>
                          <a:ea typeface="Times New Roman"/>
                        </a:rPr>
                        <a:t>необережні  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задерикуваті  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/>
                          <a:ea typeface="Times New Roman"/>
                        </a:rPr>
                        <a:t>підозрілі                                                                        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Times New Roman"/>
                          <a:ea typeface="Times New Roman"/>
                        </a:rPr>
                        <a:t>ліниві 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веселі   </a:t>
                      </a:r>
                      <a:r>
                        <a:rPr lang="uk-UA" sz="1800" b="1" dirty="0">
                          <a:effectLst/>
                          <a:latin typeface="Times New Roman"/>
                          <a:ea typeface="Times New Roman"/>
                        </a:rPr>
                        <a:t>                                       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дотепні  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  <a:latin typeface="Times New Roman"/>
                          <a:ea typeface="Times New Roman"/>
                        </a:rPr>
                        <a:t>боягузливі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кмітливі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" name="Группа 4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0" y="4365104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8916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1930226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dirty="0" smtClean="0">
                <a:solidFill>
                  <a:schemeClr val="tx1"/>
                </a:solidFill>
                <a:effectLst/>
              </a:rPr>
              <a:t>Скласти </a:t>
            </a:r>
            <a:r>
              <a:rPr lang="uk-UA" dirty="0" err="1" smtClean="0">
                <a:solidFill>
                  <a:schemeClr val="tx1"/>
                </a:solidFill>
                <a:effectLst/>
              </a:rPr>
              <a:t>сенкани</a:t>
            </a:r>
            <a:r>
              <a:rPr lang="ru-RU" dirty="0" smtClean="0">
                <a:solidFill>
                  <a:schemeClr val="tx1"/>
                </a:solidFill>
                <a:effectLst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15816" y="1772816"/>
            <a:ext cx="6400800" cy="3474720"/>
          </a:xfrm>
        </p:spPr>
        <p:txBody>
          <a:bodyPr/>
          <a:lstStyle/>
          <a:p>
            <a:endParaRPr lang="uk-UA" dirty="0" smtClean="0"/>
          </a:p>
          <a:p>
            <a:endParaRPr lang="uk-UA" dirty="0"/>
          </a:p>
          <a:p>
            <a:pPr>
              <a:buFont typeface="Wingdings" pitchFamily="2" charset="2"/>
              <a:buChar char="v"/>
            </a:pPr>
            <a:r>
              <a:rPr lang="uk-UA" b="1" dirty="0" smtClean="0"/>
              <a:t>  </a:t>
            </a:r>
            <a:r>
              <a:rPr lang="uk-UA" b="1" dirty="0" err="1" smtClean="0"/>
              <a:t>Митькозавр</a:t>
            </a:r>
            <a:endParaRPr lang="uk-UA" b="1" dirty="0"/>
          </a:p>
          <a:p>
            <a:pPr>
              <a:buFont typeface="Wingdings" pitchFamily="2" charset="2"/>
              <a:buChar char="v"/>
            </a:pPr>
            <a:r>
              <a:rPr lang="uk-UA" b="1" dirty="0" smtClean="0"/>
              <a:t>Літні канікули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/>
              <a:t>Пригоди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207782" y="4482717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7457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42860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b="0" dirty="0" smtClean="0">
                <a:solidFill>
                  <a:schemeClr val="tx1"/>
                </a:solidFill>
                <a:effectLst/>
              </a:rPr>
              <a:t>ЗАПИТАННЯ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51720" y="1741349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i="1" dirty="0"/>
              <a:t>Жанр </a:t>
            </a:r>
            <a:r>
              <a:rPr lang="ru-RU" i="1" dirty="0" err="1" smtClean="0"/>
              <a:t>твору</a:t>
            </a:r>
            <a:endParaRPr lang="ru-RU" i="1" dirty="0" smtClean="0"/>
          </a:p>
          <a:p>
            <a:pPr>
              <a:buFont typeface="Wingdings" pitchFamily="2" charset="2"/>
              <a:buChar char="v"/>
            </a:pPr>
            <a:r>
              <a:rPr lang="ru-RU" i="1" dirty="0" err="1" smtClean="0"/>
              <a:t>Кількість</a:t>
            </a:r>
            <a:r>
              <a:rPr lang="ru-RU" i="1" dirty="0" smtClean="0"/>
              <a:t> </a:t>
            </a:r>
            <a:r>
              <a:rPr lang="ru-RU" i="1" dirty="0" err="1"/>
              <a:t>головних</a:t>
            </a:r>
            <a:r>
              <a:rPr lang="ru-RU" i="1" dirty="0"/>
              <a:t> </a:t>
            </a:r>
            <a:r>
              <a:rPr lang="ru-RU" i="1" dirty="0" err="1" smtClean="0"/>
              <a:t>героїв</a:t>
            </a:r>
            <a:endParaRPr lang="ru-RU" i="1" dirty="0" smtClean="0"/>
          </a:p>
          <a:p>
            <a:pPr>
              <a:buFont typeface="Wingdings" pitchFamily="2" charset="2"/>
              <a:buChar char="v"/>
            </a:pPr>
            <a:r>
              <a:rPr lang="ru-RU" i="1" dirty="0" err="1" smtClean="0"/>
              <a:t>Від</a:t>
            </a:r>
            <a:r>
              <a:rPr lang="ru-RU" i="1" dirty="0" smtClean="0"/>
              <a:t> </a:t>
            </a:r>
            <a:r>
              <a:rPr lang="ru-RU" i="1" dirty="0" err="1"/>
              <a:t>чийого</a:t>
            </a:r>
            <a:r>
              <a:rPr lang="ru-RU" i="1" dirty="0"/>
              <a:t> </a:t>
            </a:r>
            <a:r>
              <a:rPr lang="ru-RU" i="1" dirty="0" err="1"/>
              <a:t>імені</a:t>
            </a:r>
            <a:r>
              <a:rPr lang="ru-RU" i="1" dirty="0"/>
              <a:t> </a:t>
            </a:r>
            <a:r>
              <a:rPr lang="ru-RU" i="1" dirty="0" err="1"/>
              <a:t>ведеться</a:t>
            </a:r>
            <a:r>
              <a:rPr lang="ru-RU" i="1" dirty="0"/>
              <a:t> </a:t>
            </a:r>
            <a:r>
              <a:rPr lang="ru-RU" i="1" dirty="0" err="1" smtClean="0"/>
              <a:t>розповідь</a:t>
            </a:r>
            <a:endParaRPr lang="ru-RU" i="1" dirty="0" smtClean="0"/>
          </a:p>
          <a:p>
            <a:pPr>
              <a:buFont typeface="Wingdings" pitchFamily="2" charset="2"/>
              <a:buChar char="v"/>
            </a:pPr>
            <a:r>
              <a:rPr lang="ru-RU" i="1" dirty="0" err="1" smtClean="0"/>
              <a:t>Особливість</a:t>
            </a:r>
            <a:r>
              <a:rPr lang="ru-RU" i="1" dirty="0" smtClean="0"/>
              <a:t> </a:t>
            </a:r>
            <a:r>
              <a:rPr lang="ru-RU" i="1" dirty="0" err="1"/>
              <a:t>назв</a:t>
            </a:r>
            <a:r>
              <a:rPr lang="ru-RU" i="1" dirty="0"/>
              <a:t> </a:t>
            </a:r>
            <a:r>
              <a:rPr lang="ru-RU" i="1" dirty="0" err="1"/>
              <a:t>розділів</a:t>
            </a:r>
            <a:r>
              <a:rPr lang="ru-RU" i="1" dirty="0"/>
              <a:t> </a:t>
            </a:r>
            <a:r>
              <a:rPr lang="ru-RU" i="1" dirty="0" err="1" smtClean="0"/>
              <a:t>твору</a:t>
            </a:r>
            <a:endParaRPr lang="ru-RU" i="1" dirty="0" smtClean="0"/>
          </a:p>
          <a:p>
            <a:pPr>
              <a:buFont typeface="Wingdings" pitchFamily="2" charset="2"/>
              <a:buChar char="v"/>
            </a:pPr>
            <a:r>
              <a:rPr lang="ru-RU" i="1" dirty="0" err="1" smtClean="0"/>
              <a:t>Риси</a:t>
            </a:r>
            <a:r>
              <a:rPr lang="ru-RU" i="1" dirty="0" smtClean="0"/>
              <a:t> </a:t>
            </a:r>
            <a:r>
              <a:rPr lang="ru-RU" i="1" dirty="0"/>
              <a:t>характеру </a:t>
            </a:r>
            <a:r>
              <a:rPr lang="ru-RU" i="1" dirty="0" err="1" smtClean="0"/>
              <a:t>героїв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61788" y="17846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269" y="0"/>
            <a:ext cx="1592317" cy="6858001"/>
            <a:chOff x="27355" y="0"/>
            <a:chExt cx="2012853" cy="6858001"/>
          </a:xfrm>
        </p:grpSpPr>
        <p:pic>
          <p:nvPicPr>
            <p:cNvPr id="8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37154" y="4382806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05616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33265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b="0" dirty="0" smtClean="0">
                <a:solidFill>
                  <a:schemeClr val="tx1"/>
                </a:solidFill>
                <a:effectLst/>
              </a:rPr>
              <a:t>ВІДПОВІДІ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27784" y="2204864"/>
            <a:ext cx="6400800" cy="347472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i="1" dirty="0" smtClean="0"/>
              <a:t>Жанр </a:t>
            </a:r>
            <a:r>
              <a:rPr lang="ru-RU" i="1" dirty="0" err="1" smtClean="0"/>
              <a:t>твору</a:t>
            </a:r>
            <a:r>
              <a:rPr lang="ru-RU" i="1" dirty="0" smtClean="0"/>
              <a:t>     </a:t>
            </a:r>
            <a:r>
              <a:rPr lang="ru-RU" dirty="0" smtClean="0">
                <a:solidFill>
                  <a:srgbClr val="FF0000"/>
                </a:solidFill>
              </a:rPr>
              <a:t>ПРИГОДНИЦЬКА ПОВІСТЬ</a:t>
            </a:r>
            <a:endParaRPr lang="ru-RU" i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i="1" dirty="0" err="1" smtClean="0"/>
              <a:t>Кількість</a:t>
            </a:r>
            <a:r>
              <a:rPr lang="ru-RU" i="1" dirty="0" smtClean="0"/>
              <a:t> </a:t>
            </a:r>
            <a:r>
              <a:rPr lang="ru-RU" i="1" dirty="0" err="1" smtClean="0"/>
              <a:t>головних</a:t>
            </a:r>
            <a:r>
              <a:rPr lang="ru-RU" i="1" dirty="0" smtClean="0"/>
              <a:t> </a:t>
            </a:r>
            <a:r>
              <a:rPr lang="ru-RU" i="1" dirty="0" err="1" smtClean="0"/>
              <a:t>героїв</a:t>
            </a:r>
            <a:r>
              <a:rPr lang="ru-RU" i="1" dirty="0" smtClean="0"/>
              <a:t>  </a:t>
            </a:r>
            <a:r>
              <a:rPr lang="ru-RU" dirty="0" smtClean="0">
                <a:solidFill>
                  <a:srgbClr val="FF0000"/>
                </a:solidFill>
              </a:rPr>
              <a:t>ДВОЄ ХЛОПЦІВ </a:t>
            </a:r>
            <a:endParaRPr lang="ru-RU" i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i="1" dirty="0" err="1" smtClean="0"/>
              <a:t>Від</a:t>
            </a:r>
            <a:r>
              <a:rPr lang="ru-RU" i="1" dirty="0" smtClean="0"/>
              <a:t> </a:t>
            </a:r>
            <a:r>
              <a:rPr lang="ru-RU" i="1" dirty="0" err="1" smtClean="0"/>
              <a:t>чийого</a:t>
            </a:r>
            <a:r>
              <a:rPr lang="ru-RU" i="1" dirty="0" smtClean="0"/>
              <a:t> </a:t>
            </a:r>
            <a:r>
              <a:rPr lang="ru-RU" i="1" dirty="0" err="1" smtClean="0"/>
              <a:t>імені</a:t>
            </a:r>
            <a:r>
              <a:rPr lang="ru-RU" i="1" dirty="0" smtClean="0"/>
              <a:t> </a:t>
            </a:r>
            <a:r>
              <a:rPr lang="ru-RU" i="1" dirty="0" err="1" smtClean="0"/>
              <a:t>ведеться</a:t>
            </a:r>
            <a:r>
              <a:rPr lang="ru-RU" i="1" dirty="0" smtClean="0"/>
              <a:t> </a:t>
            </a:r>
            <a:r>
              <a:rPr lang="ru-RU" i="1" dirty="0" err="1" smtClean="0"/>
              <a:t>розповідь</a:t>
            </a:r>
            <a:r>
              <a:rPr lang="ru-RU" i="1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ВІД ІМЕНІ ОДНОГО З ГЕРОЇВ</a:t>
            </a:r>
            <a:endParaRPr lang="ru-RU" i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i="1" dirty="0" err="1" smtClean="0"/>
              <a:t>Особливість</a:t>
            </a:r>
            <a:r>
              <a:rPr lang="ru-RU" i="1" dirty="0" smtClean="0"/>
              <a:t> </a:t>
            </a:r>
            <a:r>
              <a:rPr lang="ru-RU" i="1" dirty="0" err="1" smtClean="0"/>
              <a:t>назв</a:t>
            </a:r>
            <a:r>
              <a:rPr lang="ru-RU" i="1" dirty="0" smtClean="0"/>
              <a:t> </a:t>
            </a:r>
            <a:r>
              <a:rPr lang="ru-RU" i="1" dirty="0" err="1" smtClean="0"/>
              <a:t>розділів</a:t>
            </a:r>
            <a:r>
              <a:rPr lang="ru-RU" i="1" dirty="0" smtClean="0"/>
              <a:t> </a:t>
            </a:r>
            <a:r>
              <a:rPr lang="ru-RU" i="1" dirty="0" err="1" smtClean="0"/>
              <a:t>твору</a:t>
            </a:r>
            <a:r>
              <a:rPr lang="ru-RU" i="1" dirty="0"/>
              <a:t> </a:t>
            </a:r>
            <a:r>
              <a:rPr lang="ru-RU" dirty="0" smtClean="0">
                <a:solidFill>
                  <a:srgbClr val="FF0000"/>
                </a:solidFill>
              </a:rPr>
              <a:t>З НАЗВИ МОЖНА ДІЗНАТИСЯ, ПРО ЩО РОЗПОВІДАЄТЬСЯ В РОЗДІЛІ</a:t>
            </a:r>
            <a:endParaRPr lang="ru-RU" i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i="1" dirty="0" err="1" smtClean="0"/>
              <a:t>Риси</a:t>
            </a:r>
            <a:r>
              <a:rPr lang="ru-RU" i="1" dirty="0" smtClean="0"/>
              <a:t> характеру </a:t>
            </a:r>
            <a:r>
              <a:rPr lang="ru-RU" i="1" dirty="0" err="1" smtClean="0"/>
              <a:t>героїв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ДОПИТЛИВІ, ВИНАХІДЛИВІ, РОМАНТИКИ, СПРАВЖНІ ДРУЗІ, ФАНТАЗЕРИ</a:t>
            </a:r>
          </a:p>
          <a:p>
            <a:pPr marL="0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69" y="0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37154" y="4382806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9920951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137</Words>
  <Application>Microsoft Office PowerPoint</Application>
  <PresentationFormat>Экран (4:3)</PresentationFormat>
  <Paragraphs>57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Я.Стельмах «Химера лісового озера, або Митькозавр з Юрківки». Допитливість, винахідливість, кмітливість хлопчиків – головних героїв повісті </vt:lpstr>
      <vt:lpstr>Характеристика образів  Митька та Сергія</vt:lpstr>
      <vt:lpstr>Які вони?</vt:lpstr>
      <vt:lpstr>Слайд 4</vt:lpstr>
      <vt:lpstr> Скласти сенкани </vt:lpstr>
      <vt:lpstr>ЗАПИТАННЯ </vt:lpstr>
      <vt:lpstr>ВІДПОВІДІ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 Я.Стельмах «Химера лісового озера, або Митькозавр з Юрківки». Допитливість, винахідливість, кмітливість хлопчиків – головних героїв повісті </dc:title>
  <dc:creator>vr6</dc:creator>
  <cp:lastModifiedBy>IMAGE</cp:lastModifiedBy>
  <cp:revision>20</cp:revision>
  <dcterms:created xsi:type="dcterms:W3CDTF">2017-02-07T13:13:07Z</dcterms:created>
  <dcterms:modified xsi:type="dcterms:W3CDTF">2017-02-20T17:47:46Z</dcterms:modified>
</cp:coreProperties>
</file>