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71271" y="2060848"/>
            <a:ext cx="4176463" cy="3888432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</a:rPr>
              <a:t>Ярослав Михайлович</a:t>
            </a:r>
            <a:br>
              <a:rPr lang="uk-UA" dirty="0" smtClean="0">
                <a:solidFill>
                  <a:schemeClr val="tx1"/>
                </a:solidFill>
                <a:effectLst/>
              </a:rPr>
            </a:br>
            <a:r>
              <a:rPr lang="uk-UA" dirty="0" smtClean="0">
                <a:solidFill>
                  <a:schemeClr val="tx1"/>
                </a:solidFill>
                <a:effectLst/>
              </a:rPr>
              <a:t>Стельмах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8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3321"/>
            <a:ext cx="2774429" cy="4312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60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552728" cy="446449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</a:rPr>
              <a:t>Ярослав Стельмах </a:t>
            </a:r>
            <a:r>
              <a:rPr lang="ru-RU" sz="2800" dirty="0" err="1">
                <a:effectLst/>
              </a:rPr>
              <a:t>народився</a:t>
            </a:r>
            <a:r>
              <a:rPr lang="ru-RU" sz="2800" dirty="0">
                <a:effectLst/>
              </a:rPr>
              <a:t>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30 </a:t>
            </a:r>
            <a:r>
              <a:rPr lang="ru-RU" sz="2800" dirty="0">
                <a:effectLst/>
              </a:rPr>
              <a:t>листопада 1949 року в </a:t>
            </a:r>
            <a:r>
              <a:rPr lang="ru-RU" sz="2800" dirty="0" err="1">
                <a:effectLst/>
              </a:rPr>
              <a:t>Києві</a:t>
            </a:r>
            <a:r>
              <a:rPr lang="ru-RU" sz="2800" dirty="0">
                <a:effectLst/>
              </a:rPr>
              <a:t> в </a:t>
            </a:r>
            <a:r>
              <a:rPr lang="ru-RU" sz="2800" dirty="0" err="1">
                <a:effectLst/>
              </a:rPr>
              <a:t>родині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відомого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українського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письменника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Михайла</a:t>
            </a:r>
            <a:r>
              <a:rPr lang="ru-RU" sz="2800" dirty="0">
                <a:effectLst/>
              </a:rPr>
              <a:t> Стельмаха.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20888"/>
            <a:ext cx="2304256" cy="3156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364088" y="5805264"/>
            <a:ext cx="3096344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Михайло Стельмах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40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404664"/>
            <a:ext cx="6912768" cy="61926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dirty="0" err="1" smtClean="0"/>
              <a:t>Закінчив</a:t>
            </a:r>
            <a:r>
              <a:rPr lang="ru-RU" altLang="ru-RU" sz="2400" dirty="0" smtClean="0"/>
              <a:t> </a:t>
            </a:r>
            <a:r>
              <a:rPr lang="ru-RU" altLang="ru-RU" sz="2400" dirty="0" err="1"/>
              <a:t>Київський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педагогічний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інститут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іноземних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мов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Вищі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літературні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курси</a:t>
            </a:r>
            <a:r>
              <a:rPr lang="ru-RU" altLang="ru-RU" sz="2400" dirty="0"/>
              <a:t> в </a:t>
            </a:r>
            <a:r>
              <a:rPr lang="ru-RU" altLang="ru-RU" sz="2400" dirty="0" err="1"/>
              <a:t>Москві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аспірантуру</a:t>
            </a:r>
            <a:r>
              <a:rPr lang="ru-RU" altLang="ru-RU" sz="2400" dirty="0" smtClean="0"/>
              <a:t>.</a:t>
            </a:r>
          </a:p>
          <a:p>
            <a:pPr marL="45720" indent="0">
              <a:lnSpc>
                <a:spcPct val="90000"/>
              </a:lnSpc>
              <a:buNone/>
            </a:pP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 err="1"/>
              <a:t>Працював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викладачем</a:t>
            </a:r>
            <a:r>
              <a:rPr lang="ru-RU" altLang="ru-RU" sz="2400" dirty="0"/>
              <a:t> у </a:t>
            </a:r>
            <a:r>
              <a:rPr lang="ru-RU" altLang="ru-RU" sz="2400" dirty="0" err="1"/>
              <a:t>вищих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навчальних</a:t>
            </a:r>
            <a:r>
              <a:rPr lang="ru-RU" altLang="ru-RU" sz="2400" dirty="0"/>
              <a:t> закладах, </a:t>
            </a:r>
            <a:r>
              <a:rPr lang="ru-RU" altLang="ru-RU" sz="2400" dirty="0" err="1"/>
              <a:t>перекладачем</a:t>
            </a:r>
            <a:r>
              <a:rPr lang="ru-RU" altLang="ru-RU" sz="2400" dirty="0" smtClean="0"/>
              <a:t>.</a:t>
            </a:r>
          </a:p>
          <a:p>
            <a:pPr marL="45720" indent="0">
              <a:lnSpc>
                <a:spcPct val="90000"/>
              </a:lnSpc>
              <a:buNone/>
            </a:pP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/>
              <a:t>Автор </a:t>
            </a:r>
            <a:r>
              <a:rPr lang="ru-RU" altLang="ru-RU" sz="2400" dirty="0" err="1"/>
              <a:t>популярних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дитячих</a:t>
            </a:r>
            <a:r>
              <a:rPr lang="ru-RU" altLang="ru-RU" sz="2400" dirty="0"/>
              <a:t> книг: «</a:t>
            </a:r>
            <a:r>
              <a:rPr lang="ru-RU" altLang="ru-RU" sz="2400" dirty="0" err="1"/>
              <a:t>Митькозавр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із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Юрківки</a:t>
            </a:r>
            <a:r>
              <a:rPr lang="ru-RU" altLang="ru-RU" sz="2400" dirty="0"/>
              <a:t>», «</a:t>
            </a:r>
            <a:r>
              <a:rPr lang="ru-RU" altLang="ru-RU" sz="2400" dirty="0" err="1"/>
              <a:t>Голодний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Злий</a:t>
            </a:r>
            <a:r>
              <a:rPr lang="ru-RU" altLang="ru-RU" sz="2400" dirty="0"/>
              <a:t> і </a:t>
            </a:r>
            <a:r>
              <a:rPr lang="ru-RU" altLang="ru-RU" sz="2400" dirty="0" err="1"/>
              <a:t>Дуже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Небезпечний</a:t>
            </a:r>
            <a:r>
              <a:rPr lang="ru-RU" altLang="ru-RU" sz="2400" dirty="0" smtClean="0"/>
              <a:t>».</a:t>
            </a:r>
          </a:p>
          <a:p>
            <a:pPr marL="45720" indent="0">
              <a:lnSpc>
                <a:spcPct val="90000"/>
              </a:lnSpc>
              <a:buNone/>
            </a:pPr>
            <a:endParaRPr lang="ru-RU" altLang="ru-RU" sz="2400" dirty="0"/>
          </a:p>
          <a:p>
            <a:pPr>
              <a:lnSpc>
                <a:spcPct val="90000"/>
              </a:lnSpc>
            </a:pPr>
            <a:r>
              <a:rPr lang="ru-RU" altLang="ru-RU" sz="2400" dirty="0" err="1"/>
              <a:t>Загинув</a:t>
            </a:r>
            <a:r>
              <a:rPr lang="ru-RU" altLang="ru-RU" sz="2400" dirty="0"/>
              <a:t> 4 </a:t>
            </a:r>
            <a:r>
              <a:rPr lang="ru-RU" altLang="ru-RU" sz="2400" dirty="0" err="1"/>
              <a:t>серпня</a:t>
            </a:r>
            <a:r>
              <a:rPr lang="ru-RU" altLang="ru-RU" sz="2400" dirty="0"/>
              <a:t> 2001 року в </a:t>
            </a:r>
            <a:r>
              <a:rPr lang="ru-RU" altLang="ru-RU" sz="2400" dirty="0" err="1"/>
              <a:t>автомобільній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катастрофі</a:t>
            </a:r>
            <a:r>
              <a:rPr lang="ru-RU" altLang="ru-RU" sz="2400" dirty="0"/>
              <a:t>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468560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4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425" y="260648"/>
            <a:ext cx="6512511" cy="936104"/>
          </a:xfrm>
        </p:spPr>
        <p:txBody>
          <a:bodyPr/>
          <a:lstStyle/>
          <a:p>
            <a:r>
              <a:rPr lang="uk-UA" altLang="ru-RU" sz="2800" dirty="0">
                <a:solidFill>
                  <a:schemeClr val="tx1"/>
                </a:solidFill>
                <a:effectLst/>
              </a:rPr>
              <a:t>Два Стельмахи. Ярослав – син </a:t>
            </a:r>
            <a:r>
              <a:rPr lang="uk-UA" altLang="ru-RU" sz="2800" dirty="0" smtClean="0">
                <a:solidFill>
                  <a:schemeClr val="tx1"/>
                </a:solidFill>
                <a:effectLst/>
              </a:rPr>
              <a:t/>
            </a:r>
            <a:br>
              <a:rPr lang="uk-UA" altLang="ru-RU" sz="2800" dirty="0" smtClean="0">
                <a:solidFill>
                  <a:schemeClr val="tx1"/>
                </a:solidFill>
                <a:effectLst/>
              </a:rPr>
            </a:br>
            <a:r>
              <a:rPr lang="uk-UA" altLang="ru-RU" sz="2800" dirty="0" smtClean="0">
                <a:solidFill>
                  <a:schemeClr val="tx1"/>
                </a:solidFill>
                <a:effectLst/>
              </a:rPr>
              <a:t>та </a:t>
            </a:r>
            <a:r>
              <a:rPr lang="uk-UA" altLang="ru-RU" sz="2800" dirty="0">
                <a:solidFill>
                  <a:schemeClr val="tx1"/>
                </a:solidFill>
                <a:effectLst/>
              </a:rPr>
              <a:t>Михайло - батько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192149" y="46615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МАЛЕНЬКИЙ ЯРОСЛАВ С ОТЦОМ МИХАИЛОМ ПАНАСОВИЧЕМ СТЕЛЬМАХОМ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624" y="980728"/>
            <a:ext cx="3175000" cy="38354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8" descr="Два Стельмахи батько і син Яросла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43438" y="1640247"/>
            <a:ext cx="4240212" cy="43926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52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512511" cy="1143000"/>
          </a:xfrm>
        </p:spPr>
        <p:txBody>
          <a:bodyPr/>
          <a:lstStyle/>
          <a:p>
            <a:r>
              <a:rPr lang="ru-RU" altLang="ru-RU" sz="2800" dirty="0">
                <a:solidFill>
                  <a:schemeClr val="tx1"/>
                </a:solidFill>
                <a:effectLst/>
              </a:rPr>
              <a:t>Дитячий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письменник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, драматург,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кіносценарист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,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перекладач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192149" y="46615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Ярослав Стельмах1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2149" y="1268760"/>
            <a:ext cx="4859436" cy="316835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8" descr="Стельмах в начале августа он погиб в автокатастроф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92080" y="1916832"/>
            <a:ext cx="3459023" cy="42791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8268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35696" y="116632"/>
            <a:ext cx="6984776" cy="6480720"/>
          </a:xfrm>
        </p:spPr>
        <p:txBody>
          <a:bodyPr>
            <a:normAutofit/>
          </a:bodyPr>
          <a:lstStyle/>
          <a:p>
            <a:r>
              <a:rPr lang="ru-RU" altLang="ru-RU" sz="2400" dirty="0"/>
              <a:t>Я. Стельмах </a:t>
            </a:r>
            <a:r>
              <a:rPr lang="ru-RU" altLang="ru-RU" sz="2400" dirty="0" err="1"/>
              <a:t>відомий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насамперед</a:t>
            </a:r>
            <a:r>
              <a:rPr lang="ru-RU" altLang="ru-RU" sz="2400" dirty="0"/>
              <a:t> як драматург. </a:t>
            </a:r>
          </a:p>
          <a:p>
            <a:r>
              <a:rPr lang="ru-RU" altLang="ru-RU" sz="2400" dirty="0" err="1"/>
              <a:t>Серед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його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п'єс</a:t>
            </a:r>
            <a:r>
              <a:rPr lang="ru-RU" altLang="ru-RU" sz="2400" dirty="0"/>
              <a:t> є твори для </a:t>
            </a:r>
            <a:r>
              <a:rPr lang="ru-RU" altLang="ru-RU" sz="2400" dirty="0" err="1"/>
              <a:t>дітей</a:t>
            </a:r>
            <a:r>
              <a:rPr lang="ru-RU" altLang="ru-RU" sz="2400" dirty="0"/>
              <a:t>: «</a:t>
            </a:r>
            <a:r>
              <a:rPr lang="ru-RU" altLang="ru-RU" sz="2400" dirty="0" err="1"/>
              <a:t>Шкільна</a:t>
            </a:r>
            <a:r>
              <a:rPr lang="ru-RU" altLang="ru-RU" sz="2400" dirty="0"/>
              <a:t> драма», «</a:t>
            </a:r>
            <a:r>
              <a:rPr lang="ru-RU" altLang="ru-RU" sz="2400" dirty="0" err="1"/>
              <a:t>Вікентій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Прерозумний</a:t>
            </a:r>
            <a:r>
              <a:rPr lang="ru-RU" altLang="ru-RU" sz="2400" dirty="0"/>
              <a:t>» та </a:t>
            </a:r>
            <a:r>
              <a:rPr lang="ru-RU" altLang="ru-RU" sz="2400" dirty="0" err="1"/>
              <a:t>інші</a:t>
            </a:r>
            <a:r>
              <a:rPr lang="ru-RU" altLang="ru-RU" sz="2400" dirty="0"/>
              <a:t>. </a:t>
            </a:r>
          </a:p>
          <a:p>
            <a:r>
              <a:rPr lang="ru-RU" altLang="ru-RU" sz="2400" dirty="0" err="1"/>
              <a:t>П'єси</a:t>
            </a:r>
            <a:r>
              <a:rPr lang="ru-RU" altLang="ru-RU" sz="2400" dirty="0"/>
              <a:t> «</a:t>
            </a:r>
            <a:r>
              <a:rPr lang="ru-RU" altLang="ru-RU" sz="2400" dirty="0" err="1"/>
              <a:t>Привіт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Синичко</a:t>
            </a:r>
            <a:r>
              <a:rPr lang="ru-RU" altLang="ru-RU" sz="2400" dirty="0"/>
              <a:t>!» та «Запитай колись у трав» входили до репертуару </a:t>
            </a:r>
            <a:r>
              <a:rPr lang="ru-RU" altLang="ru-RU" sz="2400" dirty="0" err="1"/>
              <a:t>багатьох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театрів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колишнього</a:t>
            </a:r>
            <a:r>
              <a:rPr lang="ru-RU" altLang="ru-RU" sz="2400" dirty="0"/>
              <a:t> СРСР. </a:t>
            </a:r>
          </a:p>
          <a:p>
            <a:r>
              <a:rPr lang="ru-RU" altLang="ru-RU" sz="2400" dirty="0" err="1"/>
              <a:t>Займався</a:t>
            </a:r>
            <a:r>
              <a:rPr lang="ru-RU" altLang="ru-RU" sz="2400" dirty="0"/>
              <a:t> Я. Стельмах і </a:t>
            </a:r>
            <a:r>
              <a:rPr lang="ru-RU" altLang="ru-RU" sz="2400" dirty="0" err="1"/>
              <a:t>перекладацтвом</a:t>
            </a:r>
            <a:r>
              <a:rPr lang="ru-RU" altLang="ru-RU" sz="2400" dirty="0"/>
              <a:t>.</a:t>
            </a:r>
          </a:p>
          <a:p>
            <a:r>
              <a:rPr lang="ru-RU" altLang="ru-RU" sz="2400" dirty="0" err="1"/>
              <a:t>Він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також</a:t>
            </a:r>
            <a:r>
              <a:rPr lang="ru-RU" altLang="ru-RU" sz="2400" dirty="0"/>
              <a:t> писав </a:t>
            </a:r>
            <a:r>
              <a:rPr lang="ru-RU" altLang="ru-RU" sz="2400" dirty="0" err="1"/>
              <a:t>оповідання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повісті</a:t>
            </a:r>
            <a:r>
              <a:rPr lang="ru-RU" altLang="ru-RU" sz="2400" dirty="0"/>
              <a:t> для </a:t>
            </a:r>
            <a:r>
              <a:rPr lang="ru-RU" altLang="ru-RU" sz="2400" dirty="0" err="1"/>
              <a:t>дітей</a:t>
            </a:r>
            <a:r>
              <a:rPr lang="ru-RU" altLang="ru-RU" sz="2400" dirty="0"/>
              <a:t>: «Химера </a:t>
            </a:r>
            <a:r>
              <a:rPr lang="ru-RU" altLang="ru-RU" sz="2400" dirty="0" err="1"/>
              <a:t>лісового</a:t>
            </a:r>
            <a:r>
              <a:rPr lang="ru-RU" altLang="ru-RU" sz="2400" dirty="0"/>
              <a:t> озера, </a:t>
            </a:r>
            <a:r>
              <a:rPr lang="ru-RU" altLang="ru-RU" sz="2400" dirty="0" err="1"/>
              <a:t>або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Митькозавр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із</a:t>
            </a:r>
            <a:r>
              <a:rPr lang="ru-RU" altLang="ru-RU" sz="2400" dirty="0"/>
              <a:t> </a:t>
            </a:r>
            <a:r>
              <a:rPr lang="ru-RU" altLang="ru-RU" sz="2400" dirty="0" err="1"/>
              <a:t>Юрківки</a:t>
            </a:r>
            <a:r>
              <a:rPr lang="ru-RU" altLang="ru-RU" sz="2400" dirty="0"/>
              <a:t>», «</a:t>
            </a:r>
            <a:r>
              <a:rPr lang="ru-RU" altLang="ru-RU" sz="2400" dirty="0" err="1"/>
              <a:t>Якось</a:t>
            </a:r>
            <a:r>
              <a:rPr lang="ru-RU" altLang="ru-RU" sz="2400" dirty="0"/>
              <a:t> у чужому </a:t>
            </a:r>
            <a:r>
              <a:rPr lang="ru-RU" altLang="ru-RU" sz="2400" dirty="0" err="1"/>
              <a:t>лісі</a:t>
            </a:r>
            <a:r>
              <a:rPr lang="ru-RU" altLang="ru-RU" sz="2400" dirty="0"/>
              <a:t>», «</a:t>
            </a:r>
            <a:r>
              <a:rPr lang="ru-RU" altLang="ru-RU" sz="2400" dirty="0" err="1"/>
              <a:t>Найкращий</a:t>
            </a:r>
            <a:r>
              <a:rPr lang="ru-RU" altLang="ru-RU" sz="2400" dirty="0"/>
              <a:t> намет» та </a:t>
            </a:r>
            <a:r>
              <a:rPr lang="ru-RU" altLang="ru-RU" sz="2400" dirty="0" err="1"/>
              <a:t>інші</a:t>
            </a:r>
            <a:r>
              <a:rPr lang="ru-RU" altLang="ru-RU" sz="2400" dirty="0"/>
              <a:t>. </a:t>
            </a:r>
          </a:p>
          <a:p>
            <a:r>
              <a:rPr lang="ru-RU" altLang="ru-RU" sz="2400" dirty="0"/>
              <a:t>Твори Стельмаха </a:t>
            </a:r>
            <a:r>
              <a:rPr lang="ru-RU" altLang="ru-RU" sz="2400" dirty="0" err="1"/>
              <a:t>відзначаються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захопливим</a:t>
            </a:r>
            <a:r>
              <a:rPr lang="ru-RU" altLang="ru-RU" sz="2400" dirty="0"/>
              <a:t> сюжетом, тонким </a:t>
            </a:r>
            <a:r>
              <a:rPr lang="ru-RU" altLang="ru-RU" sz="2400" dirty="0" err="1"/>
              <a:t>гумором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яскраво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змальованими</a:t>
            </a:r>
            <a:r>
              <a:rPr lang="ru-RU" altLang="ru-RU" sz="2400" dirty="0"/>
              <a:t> </a:t>
            </a:r>
            <a:r>
              <a:rPr lang="ru-RU" altLang="ru-RU" sz="2400" dirty="0" err="1"/>
              <a:t>постатями</a:t>
            </a:r>
            <a:r>
              <a:rPr lang="ru-RU" altLang="ru-RU" sz="2400" dirty="0"/>
              <a:t> маленьких </a:t>
            </a:r>
            <a:r>
              <a:rPr lang="ru-RU" altLang="ru-RU" sz="2400" dirty="0" err="1"/>
              <a:t>героїв</a:t>
            </a:r>
            <a:r>
              <a:rPr lang="ru-RU" altLang="ru-RU" sz="2400" dirty="0"/>
              <a:t>.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684584" y="429309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831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27280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4800" dirty="0">
                <a:solidFill>
                  <a:schemeClr val="tx1"/>
                </a:solidFill>
                <a:effectLst/>
              </a:rPr>
              <a:t>«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Шкільна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 драма», «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Вікентій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 </a:t>
            </a:r>
            <a:r>
              <a:rPr lang="ru-RU" altLang="ru-RU" sz="2800" dirty="0" smtClean="0">
                <a:solidFill>
                  <a:schemeClr val="tx1"/>
                </a:solidFill>
                <a:effectLst/>
              </a:rPr>
              <a:t>    </a:t>
            </a:r>
            <a:r>
              <a:rPr lang="ru-RU" altLang="ru-RU" sz="2800" dirty="0" err="1" smtClean="0">
                <a:solidFill>
                  <a:schemeClr val="tx1"/>
                </a:solidFill>
                <a:effectLst/>
              </a:rPr>
              <a:t>Прерозумний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», «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Митькозавр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із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Юрківки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» та </a:t>
            </a:r>
            <a:r>
              <a:rPr lang="ru-RU" altLang="ru-RU" sz="2800" dirty="0" err="1">
                <a:solidFill>
                  <a:schemeClr val="tx1"/>
                </a:solidFill>
                <a:effectLst/>
              </a:rPr>
              <a:t>інші</a:t>
            </a:r>
            <a:r>
              <a:rPr lang="ru-RU" altLang="ru-RU" sz="2800" dirty="0">
                <a:solidFill>
                  <a:schemeClr val="tx1"/>
                </a:solidFill>
                <a:effectLst/>
              </a:rPr>
              <a:t> …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684584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 descr="http://bookz.ru/pics/mit_koza_110.jpg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2774734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lib.shiftcms.net/files/cover/1608/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832"/>
            <a:ext cx="2615530" cy="418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831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>
                <a:solidFill>
                  <a:schemeClr val="tx1"/>
                </a:solidFill>
                <a:effectLst/>
                <a:latin typeface="Arial" charset="0"/>
              </a:rPr>
              <a:t>Байкове кладовище, </a:t>
            </a:r>
            <a:br>
              <a:rPr lang="uk-UA" sz="2800" dirty="0">
                <a:solidFill>
                  <a:schemeClr val="tx1"/>
                </a:solidFill>
                <a:effectLst/>
                <a:latin typeface="Arial" charset="0"/>
              </a:rPr>
            </a:br>
            <a:r>
              <a:rPr lang="uk-UA" sz="2800" dirty="0">
                <a:solidFill>
                  <a:schemeClr val="tx1"/>
                </a:solidFill>
                <a:effectLst/>
                <a:latin typeface="Arial" charset="0"/>
              </a:rPr>
              <a:t>поряд з могилою батька</a:t>
            </a:r>
            <a:endParaRPr lang="ru-RU" sz="2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468560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84784"/>
            <a:ext cx="2904222" cy="3473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4048" y="2348880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>
                <a:ea typeface="Microsoft YaHei" pitchFamily="34" charset="-122"/>
              </a:rPr>
              <a:t>На Байковому </a:t>
            </a:r>
            <a:r>
              <a:rPr lang="ru-RU" sz="2400" dirty="0" err="1">
                <a:ea typeface="Microsoft YaHei" pitchFamily="34" charset="-122"/>
              </a:rPr>
              <a:t>кладовищі</a:t>
            </a:r>
            <a:r>
              <a:rPr lang="ru-RU" sz="2400" dirty="0">
                <a:ea typeface="Microsoft YaHei" pitchFamily="34" charset="-122"/>
              </a:rPr>
              <a:t>, на </a:t>
            </a:r>
            <a:r>
              <a:rPr lang="ru-RU" sz="2400" dirty="0" err="1">
                <a:ea typeface="Microsoft YaHei" pitchFamily="34" charset="-122"/>
              </a:rPr>
              <a:t>могилі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відомого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українського</a:t>
            </a:r>
            <a:r>
              <a:rPr lang="ru-RU" sz="2400" dirty="0">
                <a:ea typeface="Microsoft YaHei" pitchFamily="34" charset="-122"/>
              </a:rPr>
              <a:t> драматурга, </a:t>
            </a:r>
            <a:r>
              <a:rPr lang="ru-RU" sz="2400" dirty="0" err="1">
                <a:ea typeface="Microsoft YaHei" pitchFamily="34" charset="-122"/>
              </a:rPr>
              <a:t>прозаїка</a:t>
            </a:r>
            <a:r>
              <a:rPr lang="ru-RU" sz="2400" dirty="0">
                <a:ea typeface="Microsoft YaHei" pitchFamily="34" charset="-122"/>
              </a:rPr>
              <a:t> і </a:t>
            </a:r>
            <a:r>
              <a:rPr lang="ru-RU" sz="2400" dirty="0" err="1">
                <a:ea typeface="Microsoft YaHei" pitchFamily="34" charset="-122"/>
              </a:rPr>
              <a:t>перекладача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було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встановлено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меморіальну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дошку</a:t>
            </a:r>
            <a:r>
              <a:rPr lang="ru-RU" sz="2400" dirty="0">
                <a:ea typeface="Microsoft YaHei" pitchFamily="34" charset="-122"/>
              </a:rPr>
              <a:t> з </a:t>
            </a:r>
            <a:r>
              <a:rPr lang="ru-RU" sz="2400" dirty="0" err="1">
                <a:ea typeface="Microsoft YaHei" pitchFamily="34" charset="-122"/>
              </a:rPr>
              <a:t>лаконічним</a:t>
            </a:r>
            <a:r>
              <a:rPr lang="ru-RU" sz="2400" dirty="0">
                <a:ea typeface="Microsoft YaHei" pitchFamily="34" charset="-122"/>
              </a:rPr>
              <a:t> </a:t>
            </a:r>
            <a:r>
              <a:rPr lang="ru-RU" sz="2400" dirty="0" err="1">
                <a:ea typeface="Microsoft YaHei" pitchFamily="34" charset="-122"/>
              </a:rPr>
              <a:t>написом</a:t>
            </a:r>
            <a:r>
              <a:rPr lang="ru-RU" sz="2400" dirty="0">
                <a:ea typeface="Microsoft YaHei" pitchFamily="34" charset="-122"/>
              </a:rPr>
              <a:t> </a:t>
            </a:r>
          </a:p>
          <a:p>
            <a:pPr defTabSz="449263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«Ярослав Стельмах — </a:t>
            </a:r>
            <a:r>
              <a:rPr lang="ru-RU" sz="24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син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Михайлів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Microsoft YaHei" pitchFamily="34" charset="-122"/>
              </a:rPr>
              <a:t> (30.11.1949 — 4.08.2001)».</a:t>
            </a:r>
            <a:r>
              <a:rPr lang="ru-RU" sz="2400" dirty="0">
                <a:ea typeface="Microsoft YaHei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13831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solidFill>
                  <a:schemeClr val="tx1"/>
                </a:solidFill>
                <a:effectLst/>
                <a:latin typeface="Arial" charset="0"/>
              </a:rPr>
              <a:t>Вшанування</a:t>
            </a:r>
            <a:r>
              <a:rPr lang="ru-RU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ru-RU" dirty="0" err="1">
                <a:solidFill>
                  <a:schemeClr val="tx1"/>
                </a:solidFill>
                <a:effectLst/>
                <a:latin typeface="Arial" charset="0"/>
              </a:rPr>
              <a:t>пам'яті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0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print"/>
          <a:srcRect t="22922" b="13684"/>
          <a:stretch/>
        </p:blipFill>
        <p:spPr bwMode="auto">
          <a:xfrm>
            <a:off x="629482" y="1412776"/>
            <a:ext cx="4884214" cy="30963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916832"/>
            <a:ext cx="3262518" cy="4464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102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226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Ярослав Михайлович Стельмах</vt:lpstr>
      <vt:lpstr>Ярослав Стельмах народився  30 листопада 1949 року в Києві в родині відомого українського письменника Михайла Стельмаха. </vt:lpstr>
      <vt:lpstr>Слайд 3</vt:lpstr>
      <vt:lpstr>Два Стельмахи. Ярослав – син  та Михайло - батько</vt:lpstr>
      <vt:lpstr>Дитячий письменник, драматург, кіносценарист, перекладач</vt:lpstr>
      <vt:lpstr>Слайд 6</vt:lpstr>
      <vt:lpstr>«Шкільна драма», «Вікентій     Прерозумний», «Митькозавр із Юрківки» та інші …</vt:lpstr>
      <vt:lpstr>Байкове кладовище,  поряд з могилою батька</vt:lpstr>
      <vt:lpstr>Вшанування пам'яті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</dc:creator>
  <cp:lastModifiedBy>IMAGE</cp:lastModifiedBy>
  <cp:revision>9</cp:revision>
  <dcterms:created xsi:type="dcterms:W3CDTF">2017-02-06T14:19:42Z</dcterms:created>
  <dcterms:modified xsi:type="dcterms:W3CDTF">2017-02-20T17:42:09Z</dcterms:modified>
</cp:coreProperties>
</file>