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1" r:id="rId5"/>
    <p:sldMasterId id="2147483673" r:id="rId6"/>
  </p:sldMasterIdLst>
  <p:notesMasterIdLst>
    <p:notesMasterId r:id="rId27"/>
  </p:notesMasterIdLst>
  <p:handoutMasterIdLst>
    <p:handoutMasterId r:id="rId28"/>
  </p:handoutMasterIdLst>
  <p:sldIdLst>
    <p:sldId id="295" r:id="rId7"/>
    <p:sldId id="297" r:id="rId8"/>
    <p:sldId id="296" r:id="rId9"/>
    <p:sldId id="298" r:id="rId10"/>
    <p:sldId id="301" r:id="rId11"/>
    <p:sldId id="300" r:id="rId12"/>
    <p:sldId id="280" r:id="rId13"/>
    <p:sldId id="281" r:id="rId14"/>
    <p:sldId id="282" r:id="rId15"/>
    <p:sldId id="284" r:id="rId16"/>
    <p:sldId id="285" r:id="rId17"/>
    <p:sldId id="286" r:id="rId18"/>
    <p:sldId id="287" r:id="rId19"/>
    <p:sldId id="288" r:id="rId20"/>
    <p:sldId id="289" r:id="rId21"/>
    <p:sldId id="290" r:id="rId22"/>
    <p:sldId id="291" r:id="rId23"/>
    <p:sldId id="293" r:id="rId24"/>
    <p:sldId id="294" r:id="rId25"/>
    <p:sldId id="299" r:id="rId26"/>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701" autoAdjust="0"/>
  </p:normalViewPr>
  <p:slideViewPr>
    <p:cSldViewPr snapToGrid="0" showGuides="1">
      <p:cViewPr>
        <p:scale>
          <a:sx n="60" d="100"/>
          <a:sy n="60" d="100"/>
        </p:scale>
        <p:origin x="-442"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30.03.2017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30.03.2017</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lvl1pPr>
              <a:defRPr/>
            </a:lvl1pPr>
          </a:lstStyle>
          <a:p>
            <a:fld id="{3C522B8D-815E-429C-9EC2-505CEC215084}" type="datetime1">
              <a:rPr lang="ru-RU" smtClean="0"/>
              <a:pPr/>
              <a:t>30.03.2017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4" name="Текст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E80E4BC3-C763-48AA-8280-ACE59646066A}" type="datetime1">
              <a:rPr lang="ru-RU" smtClean="0"/>
              <a:pPr/>
              <a:t>30.03.2017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36D72474-459C-42C4-A0ED-A9AD89867D22}" type="datetime1">
              <a:rPr lang="ru-RU" smtClean="0"/>
              <a:pPr/>
              <a:t>30.03.2017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r>
              <a:rPr lang="ru-RU" dirty="0" smtClean="0"/>
              <a:t>09.10.2016</a:t>
            </a:r>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522B8D-815E-429C-9EC2-505CEC215084}" type="datetime1">
              <a:rPr lang="ru-RU" smtClean="0"/>
              <a:pPr/>
              <a:t>30.03.2017</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08D2BC5-0E5D-4645-A815-DFCA1A04B5A6}" type="datetime1">
              <a:rPr lang="ru-RU" smtClean="0"/>
              <a:pPr/>
              <a:t>30.03.2017</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609600" y="4463568"/>
            <a:ext cx="110744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F3049B1-F681-4AF5-B948-A3B940E9215A}" type="datetime1">
              <a:rPr lang="ru-RU" smtClean="0"/>
              <a:pPr/>
              <a:t>30.03.2017</a:t>
            </a:fld>
            <a:endParaRPr lang="ru-RU" dirty="0"/>
          </a:p>
        </p:txBody>
      </p:sp>
      <p:sp>
        <p:nvSpPr>
          <p:cNvPr id="91" name="Footer Placeholder 90"/>
          <p:cNvSpPr>
            <a:spLocks noGrp="1"/>
          </p:cNvSpPr>
          <p:nvPr>
            <p:ph type="ftr" sz="quarter" idx="11"/>
          </p:nvPr>
        </p:nvSpPr>
        <p:spPr/>
        <p:txBody>
          <a:bodyPr/>
          <a:lstStyle/>
          <a:p>
            <a:pPr rtl="0"/>
            <a:endParaRPr lang="ru-RU" dirty="0"/>
          </a:p>
        </p:txBody>
      </p:sp>
      <p:sp>
        <p:nvSpPr>
          <p:cNvPr id="92" name="Slide Number Placeholder 91"/>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89071334-89C1-48F8-8089-E3D6AA3BB79C}" type="datetime1">
              <a:rPr lang="ru-RU" smtClean="0"/>
              <a:pPr/>
              <a:t>30.03.2017</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DCDF3F-3D72-4F56-93A1-9DDD55AB6452}" type="datetime1">
              <a:rPr lang="ru-RU" smtClean="0"/>
              <a:pPr/>
              <a:t>30.03.2017</a:t>
            </a:fld>
            <a:endParaRPr lang="ru-RU" dirty="0"/>
          </a:p>
        </p:txBody>
      </p:sp>
      <p:sp>
        <p:nvSpPr>
          <p:cNvPr id="8" name="Footer Placeholder 7"/>
          <p:cNvSpPr>
            <a:spLocks noGrp="1"/>
          </p:cNvSpPr>
          <p:nvPr>
            <p:ph type="ftr" sz="quarter" idx="11"/>
          </p:nvPr>
        </p:nvSpPr>
        <p:spPr/>
        <p:txBody>
          <a:bodyPr/>
          <a:lstStyle/>
          <a:p>
            <a:pPr rtl="0"/>
            <a:endParaRPr lang="ru-RU" dirty="0"/>
          </a:p>
        </p:txBody>
      </p:sp>
      <p:sp>
        <p:nvSpPr>
          <p:cNvPr id="9" name="Slide Number Placeholder 8"/>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5C11A32-C44A-4E32-8FFB-D057369B4F61}" type="datetime1">
              <a:rPr lang="ru-RU" smtClean="0"/>
              <a:pPr/>
              <a:t>30.03.2017</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5" name="Slide Number Placeholder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ECC2E-6DAB-4717-9C53-38589639C202}" type="datetime1">
              <a:rPr lang="ru-RU" smtClean="0"/>
              <a:pPr/>
              <a:t>30.03.2017</a:t>
            </a:fld>
            <a:endParaRPr lang="ru-RU" dirty="0"/>
          </a:p>
        </p:txBody>
      </p:sp>
      <p:sp>
        <p:nvSpPr>
          <p:cNvPr id="3" name="Footer Placeholder 2"/>
          <p:cNvSpPr>
            <a:spLocks noGrp="1"/>
          </p:cNvSpPr>
          <p:nvPr>
            <p:ph type="ftr" sz="quarter" idx="11"/>
          </p:nvPr>
        </p:nvSpPr>
        <p:spPr/>
        <p:txBody>
          <a:bodyPr/>
          <a:lstStyle/>
          <a:p>
            <a:pPr rtl="0"/>
            <a:endParaRPr lang="ru-RU" dirty="0"/>
          </a:p>
        </p:txBody>
      </p:sp>
      <p:sp>
        <p:nvSpPr>
          <p:cNvPr id="4" name="Slide Number Placeholder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08D2BC5-0E5D-4645-A815-DFCA1A04B5A6}" type="datetime1">
              <a:rPr lang="ru-RU" smtClean="0"/>
              <a:pPr/>
              <a:t>30.03.2017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C0002A-E6EF-4378-B5A3-22E20EA855B1}" type="datetime1">
              <a:rPr lang="ru-RU" smtClean="0"/>
              <a:pPr/>
              <a:t>30.03.2017</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fld id="{0FF54DE5-C571-48E8-A5BC-B369434E2F44}" type="slidenum">
              <a:rPr lang="ru-RU" smtClean="0"/>
              <a:pPr rtl="0"/>
              <a:t>‹#›</a:t>
            </a:fld>
            <a:endParaRPr lang="ru-RU" dirty="0"/>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E80E4BC3-C763-48AA-8280-ACE59646066A}" type="datetime1">
              <a:rPr lang="ru-RU" smtClean="0"/>
              <a:pPr/>
              <a:t>30.03.2017</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fld id="{0FF54DE5-C571-48E8-A5BC-B369434E2F44}" type="slidenum">
              <a:rPr lang="ru-RU" smtClean="0"/>
              <a:pPr rtl="0"/>
              <a:t>‹#›</a:t>
            </a:fld>
            <a:endParaRPr lang="ru-RU" dirty="0"/>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D72474-459C-42C4-A0ED-A9AD89867D22}" type="datetime1">
              <a:rPr lang="ru-RU" smtClean="0"/>
              <a:pPr/>
              <a:t>30.03.2017</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rtl="0"/>
            <a:r>
              <a:rPr lang="ru-RU" smtClean="0"/>
              <a:t>09.10.2016</a:t>
            </a:r>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C522B8D-815E-429C-9EC2-505CEC215084}" type="datetime1">
              <a:rPr lang="ru-RU" smtClean="0"/>
              <a:pPr/>
              <a:t>30.03.2017</a:t>
            </a:fld>
            <a:endParaRPr lang="ru-RU" dirty="0"/>
          </a:p>
        </p:txBody>
      </p:sp>
      <p:sp>
        <p:nvSpPr>
          <p:cNvPr id="19" name="Нижний колонтитул 18"/>
          <p:cNvSpPr>
            <a:spLocks noGrp="1"/>
          </p:cNvSpPr>
          <p:nvPr>
            <p:ph type="ftr" sz="quarter" idx="11"/>
          </p:nvPr>
        </p:nvSpPr>
        <p:spPr/>
        <p:txBody>
          <a:bodyPr/>
          <a:lstStyle/>
          <a:p>
            <a:pPr rtl="0"/>
            <a:endParaRPr lang="ru-RU" dirty="0"/>
          </a:p>
        </p:txBody>
      </p:sp>
      <p:sp>
        <p:nvSpPr>
          <p:cNvPr id="27" name="Номер слайда 2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8D2BC5-0E5D-4645-A815-DFCA1A04B5A6}" type="datetime1">
              <a:rPr lang="ru-RU" smtClean="0"/>
              <a:pPr/>
              <a:t>30.03.2017</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F3049B1-F681-4AF5-B948-A3B940E9215A}" type="datetime1">
              <a:rPr lang="ru-RU" smtClean="0"/>
              <a:pPr/>
              <a:t>30.03.2017</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9071334-89C1-48F8-8089-E3D6AA3BB79C}" type="datetime1">
              <a:rPr lang="ru-RU" smtClean="0"/>
              <a:pPr/>
              <a:t>30.03.2017</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FDCDF3F-3D72-4F56-93A1-9DDD55AB6452}" type="datetime1">
              <a:rPr lang="ru-RU" smtClean="0"/>
              <a:pPr/>
              <a:t>30.03.2017</a:t>
            </a:fld>
            <a:endParaRPr lang="ru-RU" dirty="0"/>
          </a:p>
        </p:txBody>
      </p:sp>
      <p:sp>
        <p:nvSpPr>
          <p:cNvPr id="8" name="Нижний колонтитул 7"/>
          <p:cNvSpPr>
            <a:spLocks noGrp="1"/>
          </p:cNvSpPr>
          <p:nvPr>
            <p:ph type="ftr" sz="quarter" idx="11"/>
          </p:nvPr>
        </p:nvSpPr>
        <p:spPr/>
        <p:txBody>
          <a:bodyPr/>
          <a:lstStyle/>
          <a:p>
            <a:pPr rtl="0"/>
            <a:endParaRPr lang="ru-RU" dirty="0"/>
          </a:p>
        </p:txBody>
      </p:sp>
      <p:sp>
        <p:nvSpPr>
          <p:cNvPr id="9" name="Номер слайда 8"/>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320"/>
            <a:ext cx="9960864"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5C11A32-C44A-4E32-8FFB-D057369B4F61}" type="datetime1">
              <a:rPr lang="ru-RU" smtClean="0"/>
              <a:pPr/>
              <a:t>30.03.2017</a:t>
            </a:fld>
            <a:endParaRPr lang="ru-RU" dirty="0"/>
          </a:p>
        </p:txBody>
      </p:sp>
      <p:sp>
        <p:nvSpPr>
          <p:cNvPr id="8" name="Номер слайда 7"/>
          <p:cNvSpPr>
            <a:spLocks noGrp="1"/>
          </p:cNvSpPr>
          <p:nvPr>
            <p:ph type="sldNum" sz="quarter" idx="11"/>
          </p:nvPr>
        </p:nvSpPr>
        <p:spPr/>
        <p:txBody>
          <a:bodyPr/>
          <a:lstStyle/>
          <a:p>
            <a:pPr rtl="0"/>
            <a:fld id="{0FF54DE5-C571-48E8-A5BC-B369434E2F44}" type="slidenum">
              <a:rPr lang="ru-RU" smtClean="0"/>
              <a:pPr rtl="0"/>
              <a:t>‹#›</a:t>
            </a:fld>
            <a:endParaRPr lang="ru-RU" dirty="0"/>
          </a:p>
        </p:txBody>
      </p:sp>
      <p:sp>
        <p:nvSpPr>
          <p:cNvPr id="9" name="Нижний колонтитул 8"/>
          <p:cNvSpPr>
            <a:spLocks noGrp="1"/>
          </p:cNvSpPr>
          <p:nvPr>
            <p:ph type="ftr" sz="quarter" idx="12"/>
          </p:nvPr>
        </p:nvSpPr>
        <p:spPr/>
        <p:txBody>
          <a:bodyPr/>
          <a:lstStyle/>
          <a:p>
            <a:pPr rtl="0"/>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ru-RU" smtClean="0"/>
              <a:t>Вставка рисунка</a:t>
            </a:r>
            <a:endParaRPr lang="ru-RU" dirty="0"/>
          </a:p>
        </p:txBody>
      </p:sp>
      <p:sp>
        <p:nvSpPr>
          <p:cNvPr id="19" name="Пояснительный текст"/>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ru-RU" sz="1100" b="1" i="1" dirty="0" smtClean="0">
                <a:latin typeface="Arial" pitchFamily="34" charset="0"/>
                <a:cs typeface="Arial" pitchFamily="34" charset="0"/>
              </a:rPr>
              <a:t>ПРИМЕЧАНИЕ</a:t>
            </a:r>
            <a:endParaRPr lang="ru-RU" sz="1200" b="1" i="1" dirty="0" smtClean="0">
              <a:latin typeface="Arial" pitchFamily="34" charset="0"/>
              <a:cs typeface="Arial" pitchFamily="34" charset="0"/>
            </a:endParaRPr>
          </a:p>
          <a:p>
            <a:pPr rtl="0"/>
            <a:r>
              <a:rPr lang="ru-RU" sz="1200" i="1" dirty="0" smtClean="0">
                <a:latin typeface="Arial" pitchFamily="34" charset="0"/>
                <a:cs typeface="Arial" pitchFamily="34" charset="0"/>
              </a:rPr>
              <a:t>Чтобы изменить изображение на этом слайде, выберите рисунок и удалите его. Затем нажмите значок "Рисунки" в заполнителе, чтобы вставить изображение.</a:t>
            </a:r>
            <a:endParaRPr lang="ru-RU" sz="1200" i="1"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5ECC2E-6DAB-4717-9C53-38589639C202}" type="datetime1">
              <a:rPr lang="ru-RU" smtClean="0"/>
              <a:pPr/>
              <a:t>30.03.2017</a:t>
            </a:fld>
            <a:endParaRPr lang="ru-RU" dirty="0"/>
          </a:p>
        </p:txBody>
      </p:sp>
      <p:sp>
        <p:nvSpPr>
          <p:cNvPr id="3" name="Нижний колонтитул 2"/>
          <p:cNvSpPr>
            <a:spLocks noGrp="1"/>
          </p:cNvSpPr>
          <p:nvPr>
            <p:ph type="ftr" sz="quarter" idx="11"/>
          </p:nvPr>
        </p:nvSpPr>
        <p:spPr/>
        <p:txBody>
          <a:bodyPr/>
          <a:lstStyle/>
          <a:p>
            <a:pPr rtl="0"/>
            <a:endParaRPr lang="ru-RU" dirty="0"/>
          </a:p>
        </p:txBody>
      </p:sp>
      <p:sp>
        <p:nvSpPr>
          <p:cNvPr id="4" name="Номер слайда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DC0002A-E6EF-4378-B5A3-22E20EA855B1}" type="datetime1">
              <a:rPr lang="ru-RU" smtClean="0"/>
              <a:pPr/>
              <a:t>30.03.2017</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a:xfrm>
            <a:off x="10875264" y="6422065"/>
            <a:ext cx="1016000" cy="365125"/>
          </a:xfrm>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09600" y="6422065"/>
            <a:ext cx="2844800" cy="365125"/>
          </a:xfrm>
        </p:spPr>
        <p:txBody>
          <a:bodyPr/>
          <a:lstStyle/>
          <a:p>
            <a:fld id="{E80E4BC3-C763-48AA-8280-ACE59646066A}" type="datetime1">
              <a:rPr lang="ru-RU" smtClean="0"/>
              <a:pPr/>
              <a:t>30.03.2017</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D72474-459C-42C4-A0ED-A9AD89867D22}" type="datetime1">
              <a:rPr lang="ru-RU" smtClean="0"/>
              <a:pPr/>
              <a:t>30.03.2017</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rtl="0"/>
            <a:r>
              <a:rPr lang="ru-RU" smtClean="0"/>
              <a:t>09.10.2016</a:t>
            </a:r>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BF3049B1-F681-4AF5-B948-A3B940E9215A}" type="datetime1">
              <a:rPr lang="ru-RU" smtClean="0"/>
              <a:pPr/>
              <a:t>30.03.2017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89071334-89C1-48F8-8089-E3D6AA3BB79C}" type="datetime1">
              <a:rPr lang="ru-RU" smtClean="0"/>
              <a:pPr/>
              <a:t>30.03.2017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10490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6611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3FDCDF3F-3D72-4F56-93A1-9DDD55AB6452}" type="datetime1">
              <a:rPr lang="ru-RU" smtClean="0"/>
              <a:pPr/>
              <a:t>30.03.2017</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C5C11A32-C44A-4E32-8FFB-D057369B4F61}" type="datetime1">
              <a:rPr lang="ru-RU" smtClean="0"/>
              <a:pPr/>
              <a:t>30.03.2017</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5E5ECC2E-6DAB-4717-9C53-38589639C202}" type="datetime1">
              <a:rPr lang="ru-RU" smtClean="0"/>
              <a:pPr/>
              <a:t>30.03.2017</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2DC0002A-E6EF-4378-B5A3-22E20EA855B1}" type="datetime1">
              <a:rPr lang="ru-RU" smtClean="0"/>
              <a:pPr/>
              <a:t>30.03.2017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a:p>
            <a:pPr lvl="5" rtl="0"/>
            <a:r>
              <a:rPr lang="ru-RU" dirty="0" smtClean="0"/>
              <a:t>Шестой уровень</a:t>
            </a:r>
          </a:p>
          <a:p>
            <a:pPr lvl="6" rtl="0"/>
            <a:r>
              <a:rPr lang="ru-RU" dirty="0" smtClean="0"/>
              <a:t>Седьмой уровень</a:t>
            </a:r>
          </a:p>
          <a:p>
            <a:pPr lvl="7" rtl="0"/>
            <a:r>
              <a:rPr lang="ru-RU" dirty="0" smtClean="0"/>
              <a:t>Восьмой уровень</a:t>
            </a:r>
          </a:p>
          <a:p>
            <a:pPr lvl="8" rtl="0"/>
            <a:r>
              <a:rPr lang="ru-RU" dirty="0" smtClean="0"/>
              <a:t>Девятый уровень</a:t>
            </a:r>
            <a:endParaRPr lang="ru-RU" dirty="0"/>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A42E0B6C-3F58-4527-A133-F91FB65EBC2F}" type="datetime1">
              <a:rPr lang="ru-RU" smtClean="0"/>
              <a:pPr/>
              <a:t>30.03.2017</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A42E0B6C-3F58-4527-A133-F91FB65EBC2F}" type="datetime1">
              <a:rPr lang="ru-RU" smtClean="0"/>
              <a:pPr/>
              <a:t>30.03.2017</a:t>
            </a:fld>
            <a:endParaRPr lang="ru-RU" dirty="0"/>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pPr rtl="0"/>
            <a:endParaRPr lang="ru-RU" dirty="0"/>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0FF54DE5-C571-48E8-A5BC-B369434E2F44}"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42E0B6C-3F58-4527-A133-F91FB65EBC2F}" type="datetime1">
              <a:rPr lang="ru-RU" smtClean="0"/>
              <a:pPr/>
              <a:t>30.03.2017</a:t>
            </a:fld>
            <a:endParaRPr lang="ru-RU" dirty="0"/>
          </a:p>
        </p:txBody>
      </p:sp>
      <p:sp>
        <p:nvSpPr>
          <p:cNvPr id="22" name="Нижний колонтитул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rtl="0"/>
            <a:endParaRPr lang="ru-RU" dirty="0"/>
          </a:p>
        </p:txBody>
      </p:sp>
      <p:sp>
        <p:nvSpPr>
          <p:cNvPr id="18" name="Номер слайда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FF54DE5-C571-48E8-A5BC-B369434E2F44}"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646" y="3025140"/>
            <a:ext cx="10862854" cy="1938882"/>
          </a:xfrm>
        </p:spPr>
        <p:txBody>
          <a:bodyPr>
            <a:normAutofit/>
          </a:bodyPr>
          <a:lstStyle/>
          <a:p>
            <a:pPr algn="ctr"/>
            <a:r>
              <a:rPr lang="uk-UA" dirty="0" smtClean="0"/>
              <a:t>  </a:t>
            </a:r>
            <a:r>
              <a:rPr lang="uk-UA" sz="4000" dirty="0" smtClean="0">
                <a:solidFill>
                  <a:srgbClr val="00B0F0"/>
                </a:solidFill>
              </a:rPr>
              <a:t> </a:t>
            </a:r>
            <a:r>
              <a:rPr lang="uk-UA" sz="4000" b="1" dirty="0" smtClean="0">
                <a:solidFill>
                  <a:srgbClr val="00B0F0"/>
                </a:solidFill>
              </a:rPr>
              <a:t> ПОСТАТІ   українських письменників   НА  ТЛІ революційних  подій 1917-1921  років </a:t>
            </a:r>
            <a:endParaRPr lang="uk-UA" sz="4000" b="1" dirty="0">
              <a:solidFill>
                <a:srgbClr val="00B0F0"/>
              </a:solidFill>
            </a:endParaRPr>
          </a:p>
        </p:txBody>
      </p:sp>
      <p:sp>
        <p:nvSpPr>
          <p:cNvPr id="3" name="Прямоугольник 2"/>
          <p:cNvSpPr/>
          <p:nvPr/>
        </p:nvSpPr>
        <p:spPr>
          <a:xfrm>
            <a:off x="7366000" y="480536"/>
            <a:ext cx="4381500" cy="1908215"/>
          </a:xfrm>
          <a:prstGeom prst="rect">
            <a:avLst/>
          </a:prstGeom>
        </p:spPr>
        <p:txBody>
          <a:bodyPr wrap="square">
            <a:spAutoFit/>
          </a:bodyPr>
          <a:lstStyle/>
          <a:p>
            <a:pPr lvl="0" algn="just"/>
            <a:r>
              <a:rPr lang="ru-RU" sz="2000" b="1" dirty="0" err="1" smtClean="0">
                <a:latin typeface="+mj-lt"/>
              </a:rPr>
              <a:t>Товстоп’ят</a:t>
            </a:r>
            <a:r>
              <a:rPr lang="ru-RU" sz="2000" b="1" dirty="0" smtClean="0">
                <a:latin typeface="+mj-lt"/>
              </a:rPr>
              <a:t>  Олеся </a:t>
            </a:r>
            <a:r>
              <a:rPr lang="ru-RU" sz="2000" b="1" dirty="0" err="1" smtClean="0">
                <a:latin typeface="+mj-lt"/>
              </a:rPr>
              <a:t>Володимирівна</a:t>
            </a:r>
            <a:r>
              <a:rPr lang="ru-RU" sz="2000" b="1" dirty="0" smtClean="0">
                <a:latin typeface="+mj-lt"/>
              </a:rPr>
              <a:t>, учитель </a:t>
            </a:r>
            <a:r>
              <a:rPr lang="ru-RU" sz="2000" b="1" dirty="0" err="1" smtClean="0">
                <a:latin typeface="+mj-lt"/>
              </a:rPr>
              <a:t>української</a:t>
            </a:r>
            <a:r>
              <a:rPr lang="ru-RU" sz="2000" b="1" dirty="0" smtClean="0">
                <a:latin typeface="+mj-lt"/>
              </a:rPr>
              <a:t> </a:t>
            </a:r>
            <a:r>
              <a:rPr lang="ru-RU" sz="2000" b="1" dirty="0" err="1" smtClean="0">
                <a:latin typeface="+mj-lt"/>
              </a:rPr>
              <a:t>мови</a:t>
            </a:r>
            <a:r>
              <a:rPr lang="ru-RU" sz="2000" b="1" dirty="0" smtClean="0">
                <a:latin typeface="+mj-lt"/>
              </a:rPr>
              <a:t> і </a:t>
            </a:r>
            <a:r>
              <a:rPr lang="ru-RU" sz="2000" b="1" dirty="0" err="1" smtClean="0">
                <a:latin typeface="+mj-lt"/>
              </a:rPr>
              <a:t>літератури</a:t>
            </a:r>
            <a:r>
              <a:rPr lang="ru-RU" sz="2000" b="1" dirty="0" smtClean="0">
                <a:latin typeface="+mj-lt"/>
              </a:rPr>
              <a:t> </a:t>
            </a:r>
            <a:r>
              <a:rPr lang="uk-UA" sz="2000" b="1" dirty="0" smtClean="0">
                <a:latin typeface="+mj-lt"/>
              </a:rPr>
              <a:t>Черкаського колегіуму </a:t>
            </a:r>
            <a:r>
              <a:rPr lang="uk-UA" sz="2000" b="1" dirty="0">
                <a:latin typeface="+mj-lt"/>
              </a:rPr>
              <a:t>«Берегиня</a:t>
            </a:r>
            <a:r>
              <a:rPr lang="uk-UA" sz="2000" b="1" dirty="0" smtClean="0">
                <a:latin typeface="+mj-lt"/>
              </a:rPr>
              <a:t>» </a:t>
            </a:r>
            <a:r>
              <a:rPr lang="ru-RU" sz="2000" b="1" dirty="0" err="1">
                <a:latin typeface="+mj-lt"/>
              </a:rPr>
              <a:t>Черкаської</a:t>
            </a:r>
            <a:r>
              <a:rPr lang="ru-RU" sz="2000" b="1" dirty="0">
                <a:latin typeface="+mj-lt"/>
              </a:rPr>
              <a:t> </a:t>
            </a:r>
            <a:r>
              <a:rPr lang="ru-RU" sz="2000" b="1" dirty="0" err="1">
                <a:latin typeface="+mj-lt"/>
              </a:rPr>
              <a:t>міської</a:t>
            </a:r>
            <a:r>
              <a:rPr lang="ru-RU" sz="2000" b="1" dirty="0">
                <a:latin typeface="+mj-lt"/>
              </a:rPr>
              <a:t> ради </a:t>
            </a:r>
            <a:r>
              <a:rPr lang="ru-RU" sz="2000" b="1" dirty="0" smtClean="0">
                <a:latin typeface="+mj-lt"/>
              </a:rPr>
              <a:t> </a:t>
            </a:r>
            <a:r>
              <a:rPr lang="ru-RU" sz="2000" b="1" dirty="0" err="1" smtClean="0">
                <a:latin typeface="+mj-lt"/>
              </a:rPr>
              <a:t>Черкаської</a:t>
            </a:r>
            <a:r>
              <a:rPr lang="ru-RU" sz="2000" b="1" dirty="0">
                <a:latin typeface="+mj-lt"/>
              </a:rPr>
              <a:t> </a:t>
            </a:r>
            <a:r>
              <a:rPr lang="ru-RU" sz="2000" b="1" dirty="0" err="1">
                <a:latin typeface="+mj-lt"/>
              </a:rPr>
              <a:t>області</a:t>
            </a:r>
            <a:endParaRPr lang="ru-RU" sz="2000" b="1" dirty="0">
              <a:latin typeface="+mj-lt"/>
            </a:endParaRPr>
          </a:p>
          <a:p>
            <a:r>
              <a:rPr lang="ru-RU" dirty="0" smtClean="0"/>
              <a:t> </a:t>
            </a:r>
            <a:endParaRPr lang="ru-RU" dirty="0"/>
          </a:p>
        </p:txBody>
      </p:sp>
    </p:spTree>
    <p:extLst>
      <p:ext uri="{BB962C8B-B14F-4D97-AF65-F5344CB8AC3E}">
        <p14:creationId xmlns:p14="http://schemas.microsoft.com/office/powerpoint/2010/main" val="1385762284"/>
      </p:ext>
    </p:extLst>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rgbClr val="C00000"/>
                </a:solidFill>
              </a:rPr>
              <a:t>Євген Плужник  </a:t>
            </a:r>
            <a:endParaRPr lang="uk-UA" sz="4400" b="1" dirty="0">
              <a:solidFill>
                <a:srgbClr val="C00000"/>
              </a:solidFill>
            </a:endParaRPr>
          </a:p>
        </p:txBody>
      </p:sp>
      <p:pic>
        <p:nvPicPr>
          <p:cNvPr id="5" name="Содержимое 4" descr="Плужник_Є.jpg"/>
          <p:cNvPicPr>
            <a:picLocks noGrp="1" noChangeAspect="1"/>
          </p:cNvPicPr>
          <p:nvPr>
            <p:ph idx="1"/>
          </p:nvPr>
        </p:nvPicPr>
        <p:blipFill>
          <a:blip r:embed="rId3"/>
          <a:stretch>
            <a:fillRect/>
          </a:stretch>
        </p:blipFill>
        <p:spPr>
          <a:xfrm>
            <a:off x="8193616" y="1598807"/>
            <a:ext cx="3134773" cy="46932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535578" y="1809205"/>
            <a:ext cx="7419702" cy="4395652"/>
          </a:xfrm>
        </p:spPr>
        <p:txBody>
          <a:bodyPr>
            <a:normAutofit/>
          </a:bodyPr>
          <a:lstStyle/>
          <a:p>
            <a:pPr algn="just"/>
            <a:r>
              <a:rPr lang="uk-UA" sz="1900" dirty="0" smtClean="0">
                <a:latin typeface="+mj-lt"/>
              </a:rPr>
              <a:t>    </a:t>
            </a:r>
            <a:r>
              <a:rPr lang="uk-UA" sz="2400" dirty="0" smtClean="0">
                <a:latin typeface="+mj-lt"/>
              </a:rPr>
              <a:t>Перша збірка письменника «Дні» вийшла друком, коли в нього  загострилась хвороба на туберкульоз, що позначилося серпанком смутку на його творах.</a:t>
            </a:r>
          </a:p>
          <a:p>
            <a:pPr algn="just"/>
            <a:r>
              <a:rPr lang="uk-UA" sz="2400" dirty="0" smtClean="0">
                <a:latin typeface="+mj-lt"/>
              </a:rPr>
              <a:t>   Ця збірка була відгуком на події 1917-1920 років, але Плужник у своїх творах на перше місце поставив не класові чи політичні проблеми, а ідею абсолютної цінності людського життя, непохитний протест проти жорстокості й безглуздого розливу людської крові. Тут органічно поєдналися  різні, навіть протилежні настрої: трагічно-болісне переживання втрат учорашнього та суперечностей сьогоднішнього дня – і пристрасна, щира віра в справедливе й людяне майбутнє.</a:t>
            </a:r>
          </a:p>
        </p:txBody>
      </p:sp>
    </p:spTree>
  </p:cSld>
  <p:clrMapOvr>
    <a:masterClrMapping/>
  </p:clrMapOvr>
  <p:transition spd="med">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rgbClr val="C00000"/>
                </a:solidFill>
              </a:rPr>
              <a:t>Микола Зеров  </a:t>
            </a:r>
            <a:endParaRPr lang="uk-UA" sz="4400" b="1" dirty="0">
              <a:solidFill>
                <a:srgbClr val="C00000"/>
              </a:solidFill>
            </a:endParaRPr>
          </a:p>
        </p:txBody>
      </p:sp>
      <p:pic>
        <p:nvPicPr>
          <p:cNvPr id="5" name="Содержимое 4" descr="019_зеров.jpg"/>
          <p:cNvPicPr>
            <a:picLocks noGrp="1" noChangeAspect="1"/>
          </p:cNvPicPr>
          <p:nvPr>
            <p:ph idx="1"/>
          </p:nvPr>
        </p:nvPicPr>
        <p:blipFill>
          <a:blip r:embed="rId2"/>
          <a:stretch>
            <a:fillRect/>
          </a:stretch>
        </p:blipFill>
        <p:spPr>
          <a:xfrm>
            <a:off x="7585085" y="1526586"/>
            <a:ext cx="3424687" cy="48801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104899" y="1796142"/>
            <a:ext cx="5988232" cy="3664131"/>
          </a:xfrm>
        </p:spPr>
        <p:txBody>
          <a:bodyPr>
            <a:noAutofit/>
          </a:bodyPr>
          <a:lstStyle/>
          <a:p>
            <a:pPr algn="just"/>
            <a:r>
              <a:rPr lang="ru-RU" sz="1900" dirty="0" smtClean="0">
                <a:latin typeface="+mj-lt"/>
              </a:rPr>
              <a:t>    </a:t>
            </a:r>
            <a:r>
              <a:rPr lang="ru-RU" sz="2000" dirty="0" err="1" smtClean="0">
                <a:latin typeface="+mj-lt"/>
              </a:rPr>
              <a:t>Микола</a:t>
            </a:r>
            <a:r>
              <a:rPr lang="ru-RU" sz="2000" dirty="0" smtClean="0">
                <a:latin typeface="+mj-lt"/>
              </a:rPr>
              <a:t> Зеров  поет, </a:t>
            </a:r>
            <a:r>
              <a:rPr lang="ru-RU" sz="2000" dirty="0" err="1" smtClean="0">
                <a:latin typeface="+mj-lt"/>
              </a:rPr>
              <a:t>літературознавець</a:t>
            </a:r>
            <a:r>
              <a:rPr lang="ru-RU" sz="2000" dirty="0" smtClean="0">
                <a:latin typeface="+mj-lt"/>
              </a:rPr>
              <a:t>, </a:t>
            </a:r>
            <a:r>
              <a:rPr lang="ru-RU" sz="2000" dirty="0" err="1" smtClean="0">
                <a:latin typeface="+mj-lt"/>
              </a:rPr>
              <a:t>перекладач</a:t>
            </a:r>
            <a:r>
              <a:rPr lang="ru-RU" sz="2000" dirty="0" smtClean="0">
                <a:latin typeface="+mj-lt"/>
              </a:rPr>
              <a:t>, </a:t>
            </a:r>
            <a:r>
              <a:rPr lang="ru-RU" sz="2000" dirty="0" err="1" smtClean="0">
                <a:latin typeface="+mj-lt"/>
              </a:rPr>
              <a:t>лідер</a:t>
            </a:r>
            <a:r>
              <a:rPr lang="ru-RU" sz="2000" dirty="0" smtClean="0">
                <a:latin typeface="+mj-lt"/>
              </a:rPr>
              <a:t> </a:t>
            </a:r>
            <a:r>
              <a:rPr lang="ru-RU" sz="2000" dirty="0" err="1" smtClean="0">
                <a:latin typeface="+mj-lt"/>
              </a:rPr>
              <a:t>неокласиків</a:t>
            </a:r>
            <a:r>
              <a:rPr lang="ru-RU" sz="2000" dirty="0" smtClean="0">
                <a:latin typeface="+mj-lt"/>
              </a:rPr>
              <a:t>, </a:t>
            </a:r>
            <a:r>
              <a:rPr lang="ru-RU" sz="2000" dirty="0" err="1" smtClean="0">
                <a:latin typeface="+mj-lt"/>
              </a:rPr>
              <a:t>глибокий</a:t>
            </a:r>
            <a:r>
              <a:rPr lang="ru-RU" sz="2000" dirty="0" smtClean="0">
                <a:latin typeface="+mj-lt"/>
              </a:rPr>
              <a:t> </a:t>
            </a:r>
            <a:r>
              <a:rPr lang="ru-RU" sz="2000" dirty="0" err="1" smtClean="0">
                <a:latin typeface="+mj-lt"/>
              </a:rPr>
              <a:t>аналітичний</a:t>
            </a:r>
            <a:r>
              <a:rPr lang="ru-RU" sz="2000" dirty="0" smtClean="0">
                <a:latin typeface="+mj-lt"/>
              </a:rPr>
              <a:t> критик, </a:t>
            </a:r>
            <a:r>
              <a:rPr lang="ru-RU" sz="2000" dirty="0" err="1" smtClean="0">
                <a:latin typeface="+mj-lt"/>
              </a:rPr>
              <a:t>полеміст</a:t>
            </a:r>
            <a:r>
              <a:rPr lang="ru-RU" sz="2000" dirty="0" smtClean="0">
                <a:latin typeface="+mj-lt"/>
              </a:rPr>
              <a:t>, </a:t>
            </a:r>
            <a:r>
              <a:rPr lang="ru-RU" sz="2000" dirty="0" err="1" smtClean="0">
                <a:latin typeface="+mj-lt"/>
              </a:rPr>
              <a:t>майстер</a:t>
            </a:r>
            <a:r>
              <a:rPr lang="ru-RU" sz="2000" dirty="0" smtClean="0">
                <a:latin typeface="+mj-lt"/>
              </a:rPr>
              <a:t> </a:t>
            </a:r>
            <a:r>
              <a:rPr lang="ru-RU" sz="2000" dirty="0" err="1" smtClean="0">
                <a:latin typeface="+mj-lt"/>
              </a:rPr>
              <a:t>сонетної</a:t>
            </a:r>
            <a:r>
              <a:rPr lang="ru-RU" sz="2000" dirty="0" smtClean="0">
                <a:latin typeface="+mj-lt"/>
              </a:rPr>
              <a:t> </a:t>
            </a:r>
            <a:r>
              <a:rPr lang="ru-RU" sz="2000" dirty="0" err="1" smtClean="0">
                <a:latin typeface="+mj-lt"/>
              </a:rPr>
              <a:t>форми</a:t>
            </a:r>
            <a:r>
              <a:rPr lang="ru-RU" sz="2000" dirty="0" smtClean="0">
                <a:latin typeface="+mj-lt"/>
              </a:rPr>
              <a:t> і </a:t>
            </a:r>
            <a:r>
              <a:rPr lang="ru-RU" sz="2000" dirty="0" err="1" smtClean="0">
                <a:latin typeface="+mj-lt"/>
              </a:rPr>
              <a:t>блискучий</a:t>
            </a:r>
            <a:r>
              <a:rPr lang="ru-RU" sz="2000" dirty="0" smtClean="0">
                <a:latin typeface="+mj-lt"/>
              </a:rPr>
              <a:t> </a:t>
            </a:r>
            <a:r>
              <a:rPr lang="ru-RU" sz="2000" dirty="0" err="1" smtClean="0">
                <a:latin typeface="+mj-lt"/>
              </a:rPr>
              <a:t>перекладач</a:t>
            </a:r>
            <a:r>
              <a:rPr lang="ru-RU" sz="2000" dirty="0" smtClean="0">
                <a:latin typeface="+mj-lt"/>
              </a:rPr>
              <a:t> </a:t>
            </a:r>
            <a:r>
              <a:rPr lang="ru-RU" sz="2000" dirty="0" err="1" smtClean="0">
                <a:latin typeface="+mj-lt"/>
              </a:rPr>
              <a:t>античної</a:t>
            </a:r>
            <a:r>
              <a:rPr lang="ru-RU" sz="2000" dirty="0" smtClean="0">
                <a:latin typeface="+mj-lt"/>
              </a:rPr>
              <a:t> </a:t>
            </a:r>
            <a:r>
              <a:rPr lang="ru-RU" sz="2000" dirty="0" err="1" smtClean="0">
                <a:latin typeface="+mj-lt"/>
              </a:rPr>
              <a:t>поезії</a:t>
            </a:r>
            <a:r>
              <a:rPr lang="ru-RU" sz="2000" dirty="0" smtClean="0">
                <a:latin typeface="+mj-lt"/>
              </a:rPr>
              <a:t>.</a:t>
            </a:r>
            <a:endParaRPr lang="uk-UA" sz="2000" dirty="0">
              <a:latin typeface="+mj-lt"/>
            </a:endParaRPr>
          </a:p>
          <a:p>
            <a:pPr algn="just"/>
            <a:r>
              <a:rPr lang="uk-UA" sz="2000" dirty="0" smtClean="0">
                <a:latin typeface="+mj-lt"/>
              </a:rPr>
              <a:t>    Б</a:t>
            </a:r>
            <a:r>
              <a:rPr lang="ru-RU" sz="2000" dirty="0" smtClean="0">
                <a:latin typeface="+mj-lt"/>
              </a:rPr>
              <a:t>ере </a:t>
            </a:r>
            <a:r>
              <a:rPr lang="ru-RU" sz="2000" dirty="0" err="1">
                <a:latin typeface="+mj-lt"/>
              </a:rPr>
              <a:t>активну</a:t>
            </a:r>
            <a:r>
              <a:rPr lang="ru-RU" sz="2000" dirty="0">
                <a:latin typeface="+mj-lt"/>
              </a:rPr>
              <a:t> участь у</a:t>
            </a:r>
            <a:r>
              <a:rPr lang="ru-RU" sz="2000" dirty="0" smtClean="0">
                <a:latin typeface="+mj-lt"/>
              </a:rPr>
              <a:t> </a:t>
            </a:r>
            <a:r>
              <a:rPr lang="ru-RU" sz="2000" dirty="0" err="1" smtClean="0">
                <a:latin typeface="+mj-lt"/>
              </a:rPr>
              <a:t>вітчизяному</a:t>
            </a:r>
            <a:r>
              <a:rPr lang="ru-RU" sz="2000" dirty="0" smtClean="0">
                <a:latin typeface="+mj-lt"/>
              </a:rPr>
              <a:t> </a:t>
            </a:r>
            <a:r>
              <a:rPr lang="ru-RU" sz="2000" dirty="0" err="1" smtClean="0">
                <a:latin typeface="+mj-lt"/>
              </a:rPr>
              <a:t>літературному</a:t>
            </a:r>
            <a:r>
              <a:rPr lang="ru-RU" sz="2000" dirty="0" smtClean="0">
                <a:latin typeface="+mj-lt"/>
              </a:rPr>
              <a:t> </a:t>
            </a:r>
            <a:r>
              <a:rPr lang="ru-RU" sz="2000" dirty="0" err="1">
                <a:latin typeface="+mj-lt"/>
              </a:rPr>
              <a:t>житті</a:t>
            </a:r>
            <a:r>
              <a:rPr lang="ru-RU" sz="2000" dirty="0">
                <a:latin typeface="+mj-lt"/>
              </a:rPr>
              <a:t>, </a:t>
            </a:r>
            <a:r>
              <a:rPr lang="ru-RU" sz="2000" dirty="0" err="1">
                <a:latin typeface="+mj-lt"/>
              </a:rPr>
              <a:t>що</a:t>
            </a:r>
            <a:r>
              <a:rPr lang="ru-RU" sz="2000" dirty="0">
                <a:latin typeface="+mj-lt"/>
              </a:rPr>
              <a:t> </a:t>
            </a:r>
            <a:r>
              <a:rPr lang="ru-RU" sz="2000" dirty="0" err="1">
                <a:latin typeface="+mj-lt"/>
              </a:rPr>
              <a:t>вийшло</a:t>
            </a:r>
            <a:r>
              <a:rPr lang="ru-RU" sz="2000" dirty="0">
                <a:latin typeface="+mj-lt"/>
              </a:rPr>
              <a:t> з </a:t>
            </a:r>
            <a:r>
              <a:rPr lang="ru-RU" sz="2000" dirty="0" err="1">
                <a:latin typeface="+mj-lt"/>
              </a:rPr>
              <a:t>підпілля</a:t>
            </a:r>
            <a:r>
              <a:rPr lang="ru-RU" sz="2000" dirty="0">
                <a:latin typeface="+mj-lt"/>
              </a:rPr>
              <a:t> в </a:t>
            </a:r>
            <a:r>
              <a:rPr lang="ru-RU" sz="2000" dirty="0" smtClean="0">
                <a:latin typeface="+mj-lt"/>
              </a:rPr>
              <a:t>1917 </a:t>
            </a:r>
            <a:r>
              <a:rPr lang="ru-RU" sz="2000" dirty="0" err="1" smtClean="0">
                <a:latin typeface="+mj-lt"/>
              </a:rPr>
              <a:t>році</a:t>
            </a:r>
            <a:r>
              <a:rPr lang="ru-RU" sz="2000" dirty="0" smtClean="0">
                <a:latin typeface="+mj-lt"/>
              </a:rPr>
              <a:t>, </a:t>
            </a:r>
            <a:r>
              <a:rPr lang="ru-RU" sz="2000" dirty="0" err="1">
                <a:latin typeface="+mj-lt"/>
              </a:rPr>
              <a:t>виступає</a:t>
            </a:r>
            <a:r>
              <a:rPr lang="ru-RU" sz="2000" dirty="0">
                <a:latin typeface="+mj-lt"/>
              </a:rPr>
              <a:t> як критик, </a:t>
            </a:r>
            <a:r>
              <a:rPr lang="ru-RU" sz="2000" dirty="0" err="1" smtClean="0">
                <a:latin typeface="+mj-lt"/>
              </a:rPr>
              <a:t>редагує</a:t>
            </a:r>
            <a:r>
              <a:rPr lang="ru-RU" sz="2000" dirty="0" smtClean="0">
                <a:latin typeface="+mj-lt"/>
              </a:rPr>
              <a:t> </a:t>
            </a:r>
            <a:r>
              <a:rPr lang="ru-RU" sz="2000" dirty="0" err="1">
                <a:latin typeface="+mj-lt"/>
              </a:rPr>
              <a:t>бібліографічний</a:t>
            </a:r>
            <a:r>
              <a:rPr lang="ru-RU" sz="2000" dirty="0">
                <a:latin typeface="+mj-lt"/>
              </a:rPr>
              <a:t> журнал </a:t>
            </a:r>
            <a:r>
              <a:rPr lang="ru-RU" sz="2000" dirty="0" smtClean="0">
                <a:latin typeface="+mj-lt"/>
              </a:rPr>
              <a:t>«</a:t>
            </a:r>
            <a:r>
              <a:rPr lang="ru-RU" sz="2000" dirty="0" err="1" smtClean="0">
                <a:latin typeface="+mj-lt"/>
              </a:rPr>
              <a:t>Книгар</a:t>
            </a:r>
            <a:r>
              <a:rPr lang="ru-RU" sz="2000" dirty="0" smtClean="0">
                <a:latin typeface="+mj-lt"/>
              </a:rPr>
              <a:t>» </a:t>
            </a:r>
            <a:r>
              <a:rPr lang="ru-RU" sz="2000" dirty="0">
                <a:latin typeface="+mj-lt"/>
              </a:rPr>
              <a:t>(</a:t>
            </a:r>
            <a:r>
              <a:rPr lang="ru-RU" sz="2000" dirty="0" smtClean="0">
                <a:latin typeface="+mj-lt"/>
              </a:rPr>
              <a:t>1919-1920</a:t>
            </a:r>
            <a:r>
              <a:rPr lang="ru-RU" sz="2000" dirty="0">
                <a:latin typeface="+mj-lt"/>
              </a:rPr>
              <a:t>). </a:t>
            </a:r>
            <a:r>
              <a:rPr lang="ru-RU" sz="2000" dirty="0" err="1">
                <a:latin typeface="+mj-lt"/>
              </a:rPr>
              <a:t>Упродовж</a:t>
            </a:r>
            <a:r>
              <a:rPr lang="ru-RU" sz="2000" dirty="0">
                <a:latin typeface="+mj-lt"/>
              </a:rPr>
              <a:t> 1920-их </a:t>
            </a:r>
            <a:r>
              <a:rPr lang="ru-RU" sz="2000" dirty="0" err="1">
                <a:latin typeface="+mj-lt"/>
              </a:rPr>
              <a:t>років</a:t>
            </a:r>
            <a:r>
              <a:rPr lang="ru-RU" sz="2000" dirty="0">
                <a:latin typeface="+mj-lt"/>
              </a:rPr>
              <a:t> </a:t>
            </a:r>
            <a:r>
              <a:rPr lang="ru-RU" sz="2000" dirty="0" err="1">
                <a:latin typeface="+mj-lt"/>
              </a:rPr>
              <a:t>був</a:t>
            </a:r>
            <a:r>
              <a:rPr lang="ru-RU" sz="2000" dirty="0">
                <a:latin typeface="+mj-lt"/>
              </a:rPr>
              <a:t> </a:t>
            </a:r>
            <a:r>
              <a:rPr lang="ru-RU" sz="2000" dirty="0" err="1">
                <a:latin typeface="+mj-lt"/>
              </a:rPr>
              <a:t>професором</a:t>
            </a:r>
            <a:r>
              <a:rPr lang="ru-RU" sz="2000" dirty="0">
                <a:latin typeface="+mj-lt"/>
              </a:rPr>
              <a:t> </a:t>
            </a:r>
            <a:r>
              <a:rPr lang="ru-RU" sz="2000" dirty="0" err="1">
                <a:latin typeface="+mj-lt"/>
              </a:rPr>
              <a:t>літератури</a:t>
            </a:r>
            <a:r>
              <a:rPr lang="ru-RU" sz="2000" dirty="0">
                <a:latin typeface="+mj-lt"/>
              </a:rPr>
              <a:t> в </a:t>
            </a:r>
            <a:r>
              <a:rPr lang="ru-RU" sz="2000" dirty="0" err="1">
                <a:latin typeface="+mj-lt"/>
              </a:rPr>
              <a:t>Київському</a:t>
            </a:r>
            <a:r>
              <a:rPr lang="ru-RU" sz="2000" dirty="0">
                <a:latin typeface="+mj-lt"/>
              </a:rPr>
              <a:t> </a:t>
            </a:r>
            <a:r>
              <a:rPr lang="ru-RU" sz="2000" dirty="0" err="1">
                <a:latin typeface="+mj-lt"/>
              </a:rPr>
              <a:t>університеті</a:t>
            </a:r>
            <a:r>
              <a:rPr lang="ru-RU" sz="2000" dirty="0">
                <a:latin typeface="+mj-lt"/>
              </a:rPr>
              <a:t>, </a:t>
            </a:r>
            <a:r>
              <a:rPr lang="ru-RU" sz="2000" dirty="0" err="1">
                <a:latin typeface="+mj-lt"/>
              </a:rPr>
              <a:t>співробітником</a:t>
            </a:r>
            <a:r>
              <a:rPr lang="ru-RU" sz="2000" dirty="0">
                <a:latin typeface="+mj-lt"/>
              </a:rPr>
              <a:t> </a:t>
            </a:r>
            <a:r>
              <a:rPr lang="ru-RU" sz="2000" dirty="0" err="1">
                <a:latin typeface="+mj-lt"/>
              </a:rPr>
              <a:t>Академії</a:t>
            </a:r>
            <a:r>
              <a:rPr lang="ru-RU" sz="2000" dirty="0">
                <a:latin typeface="+mj-lt"/>
              </a:rPr>
              <a:t> наук, редактором </a:t>
            </a:r>
            <a:r>
              <a:rPr lang="ru-RU" sz="2000" dirty="0" err="1">
                <a:latin typeface="+mj-lt"/>
              </a:rPr>
              <a:t>багатьох</a:t>
            </a:r>
            <a:r>
              <a:rPr lang="ru-RU" sz="2000" dirty="0">
                <a:latin typeface="+mj-lt"/>
              </a:rPr>
              <a:t> </a:t>
            </a:r>
            <a:r>
              <a:rPr lang="ru-RU" sz="2000" dirty="0" err="1">
                <a:latin typeface="+mj-lt"/>
              </a:rPr>
              <a:t>книжкових</a:t>
            </a:r>
            <a:r>
              <a:rPr lang="ru-RU" sz="2000" dirty="0">
                <a:latin typeface="+mj-lt"/>
              </a:rPr>
              <a:t> </a:t>
            </a:r>
            <a:r>
              <a:rPr lang="ru-RU" sz="2000" dirty="0" err="1">
                <a:latin typeface="+mj-lt"/>
              </a:rPr>
              <a:t>видань</a:t>
            </a:r>
            <a:r>
              <a:rPr lang="ru-RU" sz="2000" dirty="0">
                <a:latin typeface="+mj-lt"/>
              </a:rPr>
              <a:t>.</a:t>
            </a:r>
            <a:endParaRPr lang="uk-UA" sz="2000" dirty="0">
              <a:latin typeface="+mj-lt"/>
            </a:endParaRPr>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rgbClr val="C00000"/>
                </a:solidFill>
              </a:rPr>
              <a:t>Михайло </a:t>
            </a:r>
            <a:r>
              <a:rPr lang="uk-UA" sz="4400" b="1" dirty="0">
                <a:solidFill>
                  <a:srgbClr val="C00000"/>
                </a:solidFill>
              </a:rPr>
              <a:t>Драй-Хмара </a:t>
            </a:r>
            <a:r>
              <a:rPr lang="uk-UA" sz="4400" b="1" dirty="0" smtClean="0">
                <a:solidFill>
                  <a:srgbClr val="C00000"/>
                </a:solidFill>
              </a:rPr>
              <a:t> </a:t>
            </a:r>
            <a:endParaRPr lang="uk-UA" sz="4400" b="1" dirty="0">
              <a:solidFill>
                <a:srgbClr val="C00000"/>
              </a:solidFill>
            </a:endParaRPr>
          </a:p>
        </p:txBody>
      </p:sp>
      <p:pic>
        <p:nvPicPr>
          <p:cNvPr id="5" name="Содержимое 4" descr="Mykhailo_Drai-Khmara_-_1910.jpg"/>
          <p:cNvPicPr>
            <a:picLocks noGrp="1" noChangeAspect="1"/>
          </p:cNvPicPr>
          <p:nvPr>
            <p:ph idx="1"/>
          </p:nvPr>
        </p:nvPicPr>
        <p:blipFill>
          <a:blip r:embed="rId3"/>
          <a:stretch>
            <a:fillRect/>
          </a:stretch>
        </p:blipFill>
        <p:spPr>
          <a:xfrm>
            <a:off x="7581140" y="1678671"/>
            <a:ext cx="3424688" cy="49035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783771" y="2005150"/>
            <a:ext cx="6505303" cy="3912323"/>
          </a:xfrm>
        </p:spPr>
        <p:txBody>
          <a:bodyPr>
            <a:normAutofit fontScale="47500" lnSpcReduction="20000"/>
          </a:bodyPr>
          <a:lstStyle/>
          <a:p>
            <a:pPr algn="just"/>
            <a:r>
              <a:rPr lang="uk-UA" sz="1900" dirty="0" smtClean="0">
                <a:latin typeface="+mj-lt"/>
              </a:rPr>
              <a:t>      </a:t>
            </a:r>
            <a:r>
              <a:rPr lang="uk-UA" sz="5100" dirty="0" smtClean="0">
                <a:latin typeface="+mj-lt"/>
              </a:rPr>
              <a:t>Михайло Драй Хмара </a:t>
            </a:r>
            <a:r>
              <a:rPr lang="vi-VN" sz="5100" dirty="0"/>
              <a:t>— </a:t>
            </a:r>
            <a:r>
              <a:rPr lang="uk-UA" sz="5100" dirty="0" smtClean="0">
                <a:latin typeface="+mj-lt"/>
              </a:rPr>
              <a:t>український  поет, літературознавець, перекладач. Жертва сталінського терору. Саме почуттям національного обов’язку можна пояснити повернення М. Драй-Хмари в Україну в найважчі для неї і зовсім не сприятливі для його наукової роботи часи, у травні 1917 року, після лютневої революції. Діяльну участь поет бере </a:t>
            </a:r>
            <a:r>
              <a:rPr lang="uk-UA" sz="5100" dirty="0">
                <a:latin typeface="+mj-lt"/>
              </a:rPr>
              <a:t>в</a:t>
            </a:r>
            <a:r>
              <a:rPr lang="uk-UA" sz="5100" dirty="0" smtClean="0">
                <a:latin typeface="+mj-lt"/>
              </a:rPr>
              <a:t> подіях, пов’язаних із українізацією національної культури, організацією цілої низки акцій, особливо на русифікованих теренах, читає лекції на вчительських курсах у різних містах України.</a:t>
            </a:r>
            <a:endParaRPr lang="uk-UA" sz="5100" dirty="0">
              <a:latin typeface="+mj-lt"/>
            </a:endParaRPr>
          </a:p>
        </p:txBody>
      </p:sp>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rgbClr val="C00000"/>
                </a:solidFill>
              </a:rPr>
              <a:t>Павло </a:t>
            </a:r>
            <a:r>
              <a:rPr lang="uk-UA" sz="4400" b="1" dirty="0" err="1" smtClean="0">
                <a:solidFill>
                  <a:srgbClr val="C00000"/>
                </a:solidFill>
              </a:rPr>
              <a:t>Филипович</a:t>
            </a:r>
            <a:r>
              <a:rPr lang="uk-UA" sz="4400" b="1" dirty="0" smtClean="0">
                <a:solidFill>
                  <a:srgbClr val="C00000"/>
                </a:solidFill>
              </a:rPr>
              <a:t>  </a:t>
            </a:r>
            <a:endParaRPr lang="uk-UA" sz="4400" b="1" dirty="0">
              <a:solidFill>
                <a:srgbClr val="C00000"/>
              </a:solidFill>
            </a:endParaRPr>
          </a:p>
        </p:txBody>
      </p:sp>
      <p:pic>
        <p:nvPicPr>
          <p:cNvPr id="5" name="Содержимое 4" descr="Филипович_Павло.jpg"/>
          <p:cNvPicPr>
            <a:picLocks noGrp="1" noChangeAspect="1"/>
          </p:cNvPicPr>
          <p:nvPr>
            <p:ph idx="1"/>
          </p:nvPr>
        </p:nvPicPr>
        <p:blipFill>
          <a:blip r:embed="rId2"/>
          <a:stretch>
            <a:fillRect/>
          </a:stretch>
        </p:blipFill>
        <p:spPr>
          <a:xfrm>
            <a:off x="8079883" y="1525939"/>
            <a:ext cx="3271095" cy="46897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492761" y="2338052"/>
            <a:ext cx="7249886" cy="2832299"/>
          </a:xfrm>
        </p:spPr>
        <p:txBody>
          <a:bodyPr>
            <a:normAutofit/>
          </a:bodyPr>
          <a:lstStyle/>
          <a:p>
            <a:pPr algn="just"/>
            <a:r>
              <a:rPr lang="uk-UA" sz="2000" dirty="0" smtClean="0">
                <a:latin typeface="+mj-lt"/>
              </a:rPr>
              <a:t> </a:t>
            </a:r>
            <a:r>
              <a:rPr lang="ru-RU" sz="2400" dirty="0" smtClean="0">
                <a:latin typeface="+mj-lt"/>
              </a:rPr>
              <a:t>На </a:t>
            </a:r>
            <a:r>
              <a:rPr lang="ru-RU" sz="2400" dirty="0" err="1">
                <a:latin typeface="+mj-lt"/>
              </a:rPr>
              <a:t>національне</a:t>
            </a:r>
            <a:r>
              <a:rPr lang="ru-RU" sz="2400" dirty="0">
                <a:latin typeface="+mj-lt"/>
              </a:rPr>
              <a:t> </a:t>
            </a:r>
            <a:r>
              <a:rPr lang="ru-RU" sz="2400" dirty="0" err="1">
                <a:latin typeface="+mj-lt"/>
              </a:rPr>
              <a:t>самоусвідомлення</a:t>
            </a:r>
            <a:r>
              <a:rPr lang="ru-RU" sz="2400" dirty="0">
                <a:latin typeface="+mj-lt"/>
              </a:rPr>
              <a:t> </a:t>
            </a:r>
            <a:r>
              <a:rPr lang="ru-RU" sz="2400" dirty="0" smtClean="0">
                <a:latin typeface="+mj-lt"/>
              </a:rPr>
              <a:t>                                            П. </a:t>
            </a:r>
            <a:r>
              <a:rPr lang="ru-RU" sz="2400" dirty="0" err="1" smtClean="0">
                <a:latin typeface="+mj-lt"/>
              </a:rPr>
              <a:t>Филиповича</a:t>
            </a:r>
            <a:r>
              <a:rPr lang="ru-RU" sz="2400" dirty="0" smtClean="0">
                <a:latin typeface="+mj-lt"/>
              </a:rPr>
              <a:t> </a:t>
            </a:r>
            <a:r>
              <a:rPr lang="ru-RU" sz="2400" dirty="0" err="1">
                <a:latin typeface="+mj-lt"/>
              </a:rPr>
              <a:t>вплинула</a:t>
            </a:r>
            <a:r>
              <a:rPr lang="ru-RU" sz="2400" dirty="0">
                <a:latin typeface="+mj-lt"/>
              </a:rPr>
              <a:t> </a:t>
            </a:r>
            <a:r>
              <a:rPr lang="ru-RU" sz="2400" dirty="0" err="1">
                <a:latin typeface="+mj-lt"/>
              </a:rPr>
              <a:t>революція</a:t>
            </a:r>
            <a:r>
              <a:rPr lang="ru-RU" sz="2400" dirty="0">
                <a:latin typeface="+mj-lt"/>
              </a:rPr>
              <a:t> 1917 р., яку </a:t>
            </a:r>
            <a:r>
              <a:rPr lang="ru-RU" sz="2400" dirty="0" err="1">
                <a:latin typeface="+mj-lt"/>
              </a:rPr>
              <a:t>він</a:t>
            </a:r>
            <a:r>
              <a:rPr lang="ru-RU" sz="2400" dirty="0">
                <a:latin typeface="+mj-lt"/>
              </a:rPr>
              <a:t> </a:t>
            </a:r>
            <a:r>
              <a:rPr lang="ru-RU" sz="2400" dirty="0" err="1">
                <a:latin typeface="+mj-lt"/>
              </a:rPr>
              <a:t>сприймає</a:t>
            </a:r>
            <a:r>
              <a:rPr lang="ru-RU" sz="2400" dirty="0">
                <a:latin typeface="+mj-lt"/>
              </a:rPr>
              <a:t>, за словами </a:t>
            </a:r>
            <a:r>
              <a:rPr lang="ru-RU" sz="2400" dirty="0" err="1">
                <a:latin typeface="+mj-lt"/>
              </a:rPr>
              <a:t>дослідника</a:t>
            </a:r>
            <a:r>
              <a:rPr lang="ru-RU" sz="2400" dirty="0">
                <a:latin typeface="+mj-lt"/>
              </a:rPr>
              <a:t> </a:t>
            </a:r>
            <a:r>
              <a:rPr lang="ru-RU" sz="2400" dirty="0" smtClean="0">
                <a:latin typeface="+mj-lt"/>
              </a:rPr>
              <a:t> Г. Костюка, </a:t>
            </a:r>
            <a:r>
              <a:rPr lang="ru-RU" sz="2400" dirty="0">
                <a:latin typeface="+mj-lt"/>
              </a:rPr>
              <a:t>як </a:t>
            </a:r>
            <a:r>
              <a:rPr lang="ru-RU" sz="2400" dirty="0" smtClean="0">
                <a:latin typeface="+mj-lt"/>
              </a:rPr>
              <a:t>«державно-</a:t>
            </a:r>
            <a:r>
              <a:rPr lang="ru-RU" sz="2400" dirty="0" err="1" smtClean="0">
                <a:latin typeface="+mj-lt"/>
              </a:rPr>
              <a:t>національне</a:t>
            </a:r>
            <a:r>
              <a:rPr lang="ru-RU" sz="2400" dirty="0" smtClean="0">
                <a:latin typeface="+mj-lt"/>
              </a:rPr>
              <a:t> </a:t>
            </a:r>
            <a:r>
              <a:rPr lang="ru-RU" sz="2400" dirty="0" err="1">
                <a:latin typeface="+mj-lt"/>
              </a:rPr>
              <a:t>відродження</a:t>
            </a:r>
            <a:r>
              <a:rPr lang="ru-RU" sz="2400" dirty="0">
                <a:latin typeface="+mj-lt"/>
              </a:rPr>
              <a:t> </a:t>
            </a:r>
            <a:r>
              <a:rPr lang="ru-RU" sz="2400" dirty="0" err="1">
                <a:latin typeface="+mj-lt"/>
              </a:rPr>
              <a:t>українського</a:t>
            </a:r>
            <a:r>
              <a:rPr lang="ru-RU" sz="2400" dirty="0">
                <a:latin typeface="+mj-lt"/>
              </a:rPr>
              <a:t> народу, і </a:t>
            </a:r>
            <a:r>
              <a:rPr lang="ru-RU" sz="2400" dirty="0" err="1">
                <a:latin typeface="+mj-lt"/>
              </a:rPr>
              <a:t>зі</a:t>
            </a:r>
            <a:r>
              <a:rPr lang="ru-RU" sz="2400" dirty="0">
                <a:latin typeface="+mj-lt"/>
              </a:rPr>
              <a:t> </a:t>
            </a:r>
            <a:r>
              <a:rPr lang="ru-RU" sz="2400" dirty="0" err="1" smtClean="0">
                <a:latin typeface="+mj-lt"/>
              </a:rPr>
              <a:t>самопосвятою</a:t>
            </a:r>
            <a:r>
              <a:rPr lang="ru-RU" sz="2400" dirty="0" smtClean="0">
                <a:latin typeface="+mj-lt"/>
              </a:rPr>
              <a:t> </a:t>
            </a:r>
            <a:r>
              <a:rPr lang="ru-RU" sz="2400" dirty="0" err="1">
                <a:latin typeface="+mj-lt"/>
              </a:rPr>
              <a:t>неофіта</a:t>
            </a:r>
            <a:r>
              <a:rPr lang="ru-RU" sz="2400" dirty="0">
                <a:latin typeface="+mj-lt"/>
              </a:rPr>
              <a:t> </a:t>
            </a:r>
            <a:r>
              <a:rPr lang="ru-RU" sz="2400" dirty="0" err="1">
                <a:latin typeface="+mj-lt"/>
              </a:rPr>
              <a:t>віддає</a:t>
            </a:r>
            <a:r>
              <a:rPr lang="ru-RU" sz="2400" dirty="0">
                <a:latin typeface="+mj-lt"/>
              </a:rPr>
              <a:t> себе, весь </a:t>
            </a:r>
            <a:r>
              <a:rPr lang="ru-RU" sz="2400" dirty="0" err="1">
                <a:latin typeface="+mj-lt"/>
              </a:rPr>
              <a:t>свій</a:t>
            </a:r>
            <a:r>
              <a:rPr lang="ru-RU" sz="2400" dirty="0">
                <a:latin typeface="+mj-lt"/>
              </a:rPr>
              <a:t> талант </a:t>
            </a:r>
            <a:r>
              <a:rPr lang="ru-RU" sz="2400" dirty="0" err="1">
                <a:latin typeface="+mj-lt"/>
              </a:rPr>
              <a:t>українському</a:t>
            </a:r>
            <a:r>
              <a:rPr lang="ru-RU" sz="2400" dirty="0">
                <a:latin typeface="+mj-lt"/>
              </a:rPr>
              <a:t> </a:t>
            </a:r>
            <a:r>
              <a:rPr lang="ru-RU" sz="2400" dirty="0" err="1" smtClean="0">
                <a:latin typeface="+mj-lt"/>
              </a:rPr>
              <a:t>народові</a:t>
            </a:r>
            <a:r>
              <a:rPr lang="ru-RU" sz="2400" dirty="0" smtClean="0">
                <a:latin typeface="+mj-lt"/>
              </a:rPr>
              <a:t>». </a:t>
            </a:r>
            <a:r>
              <a:rPr lang="ru-RU" sz="2400" dirty="0" err="1" smtClean="0">
                <a:latin typeface="+mj-lt"/>
              </a:rPr>
              <a:t>Відтоді</a:t>
            </a:r>
            <a:r>
              <a:rPr lang="ru-RU" sz="2400" dirty="0" smtClean="0">
                <a:latin typeface="+mj-lt"/>
              </a:rPr>
              <a:t>                                                  П. </a:t>
            </a:r>
            <a:r>
              <a:rPr lang="ru-RU" sz="2400" dirty="0" err="1" smtClean="0">
                <a:latin typeface="+mj-lt"/>
              </a:rPr>
              <a:t>Филипович</a:t>
            </a:r>
            <a:r>
              <a:rPr lang="ru-RU" sz="2400" dirty="0" smtClean="0">
                <a:latin typeface="+mj-lt"/>
              </a:rPr>
              <a:t> </a:t>
            </a:r>
            <a:r>
              <a:rPr lang="ru-RU" sz="2400" dirty="0" err="1">
                <a:latin typeface="+mj-lt"/>
              </a:rPr>
              <a:t>пише</a:t>
            </a:r>
            <a:r>
              <a:rPr lang="ru-RU" sz="2400" dirty="0">
                <a:latin typeface="+mj-lt"/>
              </a:rPr>
              <a:t> </a:t>
            </a:r>
            <a:r>
              <a:rPr lang="ru-RU" sz="2400" dirty="0" err="1">
                <a:latin typeface="+mj-lt"/>
              </a:rPr>
              <a:t>українською</a:t>
            </a:r>
            <a:r>
              <a:rPr lang="ru-RU" sz="2400" dirty="0">
                <a:latin typeface="+mj-lt"/>
              </a:rPr>
              <a:t> </a:t>
            </a:r>
            <a:r>
              <a:rPr lang="ru-RU" sz="2400" dirty="0" err="1">
                <a:latin typeface="+mj-lt"/>
              </a:rPr>
              <a:t>мовою</a:t>
            </a:r>
            <a:r>
              <a:rPr lang="ru-RU" sz="2400" dirty="0">
                <a:latin typeface="+mj-lt"/>
              </a:rPr>
              <a:t>, </a:t>
            </a:r>
            <a:r>
              <a:rPr lang="ru-RU" sz="2400" dirty="0" err="1">
                <a:latin typeface="+mj-lt"/>
              </a:rPr>
              <a:t>перейнятий</a:t>
            </a:r>
            <a:r>
              <a:rPr lang="ru-RU" sz="2400" dirty="0">
                <a:latin typeface="+mj-lt"/>
              </a:rPr>
              <a:t> </a:t>
            </a:r>
            <a:r>
              <a:rPr lang="ru-RU" sz="2400" dirty="0" err="1">
                <a:latin typeface="+mj-lt"/>
              </a:rPr>
              <a:t>вірою</a:t>
            </a:r>
            <a:r>
              <a:rPr lang="ru-RU" sz="2400" dirty="0">
                <a:latin typeface="+mj-lt"/>
              </a:rPr>
              <a:t> у </a:t>
            </a:r>
            <a:r>
              <a:rPr lang="ru-RU" sz="2400" dirty="0" err="1">
                <a:latin typeface="+mj-lt"/>
              </a:rPr>
              <a:t>відродження</a:t>
            </a:r>
            <a:r>
              <a:rPr lang="ru-RU" sz="2400" dirty="0">
                <a:latin typeface="+mj-lt"/>
              </a:rPr>
              <a:t> </a:t>
            </a:r>
            <a:r>
              <a:rPr lang="ru-RU" sz="2400" dirty="0" err="1">
                <a:latin typeface="+mj-lt"/>
              </a:rPr>
              <a:t>рідної</a:t>
            </a:r>
            <a:r>
              <a:rPr lang="ru-RU" sz="2400" dirty="0">
                <a:latin typeface="+mj-lt"/>
              </a:rPr>
              <a:t> </a:t>
            </a:r>
            <a:r>
              <a:rPr lang="ru-RU" sz="2400" dirty="0" err="1" smtClean="0">
                <a:latin typeface="+mj-lt"/>
              </a:rPr>
              <a:t>землі</a:t>
            </a:r>
            <a:r>
              <a:rPr lang="ru-RU" sz="2400" dirty="0" smtClean="0">
                <a:latin typeface="+mj-lt"/>
              </a:rPr>
              <a:t>.</a:t>
            </a:r>
            <a:endParaRPr lang="uk-UA" sz="2400" dirty="0">
              <a:latin typeface="+mj-lt"/>
            </a:endParaRPr>
          </a:p>
        </p:txBody>
      </p:sp>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err="1" smtClean="0">
                <a:solidFill>
                  <a:srgbClr val="C00000"/>
                </a:solidFill>
              </a:rPr>
              <a:t>Михайль</a:t>
            </a:r>
            <a:r>
              <a:rPr lang="uk-UA" b="1" dirty="0" smtClean="0">
                <a:solidFill>
                  <a:srgbClr val="C00000"/>
                </a:solidFill>
              </a:rPr>
              <a:t> Семенко  </a:t>
            </a:r>
            <a:endParaRPr lang="uk-UA" b="1" dirty="0">
              <a:solidFill>
                <a:srgbClr val="C00000"/>
              </a:solidFill>
            </a:endParaRPr>
          </a:p>
        </p:txBody>
      </p:sp>
      <p:pic>
        <p:nvPicPr>
          <p:cNvPr id="5" name="Содержимое 4" descr="Семенко_М3.jpg"/>
          <p:cNvPicPr>
            <a:picLocks noGrp="1" noChangeAspect="1"/>
          </p:cNvPicPr>
          <p:nvPr>
            <p:ph idx="1"/>
          </p:nvPr>
        </p:nvPicPr>
        <p:blipFill>
          <a:blip r:embed="rId3" cstate="print"/>
          <a:stretch>
            <a:fillRect/>
          </a:stretch>
        </p:blipFill>
        <p:spPr>
          <a:xfrm>
            <a:off x="7665927" y="1683096"/>
            <a:ext cx="3183148" cy="45311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005840" y="1948708"/>
            <a:ext cx="6021977" cy="3994892"/>
          </a:xfrm>
        </p:spPr>
        <p:txBody>
          <a:bodyPr>
            <a:normAutofit/>
          </a:bodyPr>
          <a:lstStyle/>
          <a:p>
            <a:pPr algn="just" fontAlgn="base"/>
            <a:r>
              <a:rPr lang="ru-RU" dirty="0" smtClean="0">
                <a:latin typeface="+mj-lt"/>
              </a:rPr>
              <a:t>      </a:t>
            </a:r>
            <a:r>
              <a:rPr lang="ru-RU" sz="2400" dirty="0" err="1" smtClean="0">
                <a:latin typeface="+mj-lt"/>
              </a:rPr>
              <a:t>Михайль</a:t>
            </a:r>
            <a:r>
              <a:rPr lang="ru-RU" sz="2400" dirty="0" smtClean="0">
                <a:latin typeface="+mj-lt"/>
              </a:rPr>
              <a:t> писав: «</a:t>
            </a:r>
            <a:r>
              <a:rPr lang="ru-RU" sz="2400" dirty="0" err="1" smtClean="0">
                <a:latin typeface="+mj-lt"/>
              </a:rPr>
              <a:t>Після</a:t>
            </a:r>
            <a:r>
              <a:rPr lang="ru-RU" sz="2400" dirty="0" smtClean="0">
                <a:latin typeface="+mj-lt"/>
              </a:rPr>
              <a:t> </a:t>
            </a:r>
            <a:r>
              <a:rPr lang="ru-RU" sz="2400" dirty="0" err="1" smtClean="0">
                <a:latin typeface="+mj-lt"/>
              </a:rPr>
              <a:t>війни</a:t>
            </a:r>
            <a:r>
              <a:rPr lang="ru-RU" sz="2400" dirty="0" smtClean="0">
                <a:latin typeface="+mj-lt"/>
              </a:rPr>
              <a:t> і коли я буду </a:t>
            </a:r>
            <a:r>
              <a:rPr lang="ru-RU" sz="2400" dirty="0" err="1" smtClean="0">
                <a:latin typeface="+mj-lt"/>
              </a:rPr>
              <a:t>вільним</a:t>
            </a:r>
            <a:r>
              <a:rPr lang="ru-RU" sz="2400" dirty="0" smtClean="0">
                <a:latin typeface="+mj-lt"/>
              </a:rPr>
              <a:t>, ми </a:t>
            </a:r>
            <a:r>
              <a:rPr lang="ru-RU" sz="2400" dirty="0" err="1" smtClean="0">
                <a:latin typeface="+mj-lt"/>
              </a:rPr>
              <a:t>почнемо</a:t>
            </a:r>
            <a:r>
              <a:rPr lang="ru-RU" sz="2400" dirty="0" smtClean="0">
                <a:latin typeface="+mj-lt"/>
              </a:rPr>
              <a:t> </a:t>
            </a:r>
            <a:r>
              <a:rPr lang="ru-RU" sz="2400" dirty="0" err="1" smtClean="0">
                <a:latin typeface="+mj-lt"/>
              </a:rPr>
              <a:t>видавати</a:t>
            </a:r>
            <a:r>
              <a:rPr lang="ru-RU" sz="2400" dirty="0" smtClean="0">
                <a:latin typeface="+mj-lt"/>
              </a:rPr>
              <a:t> журнал і книги – </a:t>
            </a:r>
            <a:r>
              <a:rPr lang="ru-RU" sz="2400" dirty="0" err="1" smtClean="0">
                <a:latin typeface="+mj-lt"/>
              </a:rPr>
              <a:t>спільними</a:t>
            </a:r>
            <a:r>
              <a:rPr lang="ru-RU" sz="2400" dirty="0" smtClean="0">
                <a:latin typeface="+mj-lt"/>
              </a:rPr>
              <a:t> силами і </a:t>
            </a:r>
            <a:r>
              <a:rPr lang="ru-RU" sz="2400" dirty="0" err="1" smtClean="0">
                <a:latin typeface="+mj-lt"/>
              </a:rPr>
              <a:t>власним</a:t>
            </a:r>
            <a:r>
              <a:rPr lang="ru-RU" sz="2400" dirty="0" smtClean="0">
                <a:latin typeface="+mj-lt"/>
              </a:rPr>
              <a:t> коштом…». </a:t>
            </a:r>
            <a:r>
              <a:rPr lang="ru-RU" sz="2400" dirty="0" err="1" smtClean="0">
                <a:latin typeface="+mj-lt"/>
              </a:rPr>
              <a:t>Семенко</a:t>
            </a:r>
            <a:r>
              <a:rPr lang="ru-RU" sz="2400" dirty="0" smtClean="0">
                <a:latin typeface="+mj-lt"/>
              </a:rPr>
              <a:t> </a:t>
            </a:r>
            <a:r>
              <a:rPr lang="ru-RU" sz="2400" dirty="0" err="1" smtClean="0">
                <a:latin typeface="+mj-lt"/>
              </a:rPr>
              <a:t>видавав</a:t>
            </a:r>
            <a:r>
              <a:rPr lang="ru-RU" sz="2400" dirty="0" smtClean="0">
                <a:latin typeface="+mj-lt"/>
              </a:rPr>
              <a:t> книжки </a:t>
            </a:r>
            <a:r>
              <a:rPr lang="ru-RU" sz="2400" dirty="0" err="1" smtClean="0">
                <a:latin typeface="+mj-lt"/>
              </a:rPr>
              <a:t>замість</a:t>
            </a:r>
            <a:r>
              <a:rPr lang="ru-RU" sz="2400" dirty="0" smtClean="0">
                <a:latin typeface="+mj-lt"/>
              </a:rPr>
              <a:t> </a:t>
            </a:r>
            <a:r>
              <a:rPr lang="ru-RU" sz="2400" dirty="0" err="1" smtClean="0">
                <a:latin typeface="+mj-lt"/>
              </a:rPr>
              <a:t>журналів</a:t>
            </a:r>
            <a:r>
              <a:rPr lang="ru-RU" sz="2400" dirty="0" smtClean="0">
                <a:latin typeface="+mj-lt"/>
              </a:rPr>
              <a:t> та </a:t>
            </a:r>
            <a:r>
              <a:rPr lang="ru-RU" sz="2400" dirty="0" err="1" smtClean="0">
                <a:latin typeface="+mj-lt"/>
              </a:rPr>
              <a:t>висловлював</a:t>
            </a:r>
            <a:r>
              <a:rPr lang="ru-RU" sz="2400" dirty="0" smtClean="0">
                <a:latin typeface="+mj-lt"/>
              </a:rPr>
              <a:t> свою </a:t>
            </a:r>
            <a:r>
              <a:rPr lang="ru-RU" sz="2400" dirty="0" err="1" smtClean="0">
                <a:latin typeface="+mj-lt"/>
              </a:rPr>
              <a:t>позицію</a:t>
            </a:r>
            <a:r>
              <a:rPr lang="ru-RU" sz="2400" dirty="0" smtClean="0">
                <a:latin typeface="+mj-lt"/>
              </a:rPr>
              <a:t> не </a:t>
            </a:r>
            <a:r>
              <a:rPr lang="ru-RU" sz="2400" dirty="0" err="1" smtClean="0">
                <a:latin typeface="+mj-lt"/>
              </a:rPr>
              <a:t>тільки</a:t>
            </a:r>
            <a:r>
              <a:rPr lang="ru-RU" sz="2400" dirty="0" smtClean="0">
                <a:latin typeface="+mj-lt"/>
              </a:rPr>
              <a:t> в </a:t>
            </a:r>
            <a:r>
              <a:rPr lang="ru-RU" sz="2400" dirty="0" err="1" smtClean="0">
                <a:latin typeface="+mj-lt"/>
              </a:rPr>
              <a:t>передмовах</a:t>
            </a:r>
            <a:r>
              <a:rPr lang="ru-RU" sz="2400" dirty="0" smtClean="0">
                <a:latin typeface="+mj-lt"/>
              </a:rPr>
              <a:t>, а </a:t>
            </a:r>
            <a:r>
              <a:rPr lang="ru-RU" sz="2400" dirty="0" err="1" smtClean="0">
                <a:latin typeface="+mj-lt"/>
              </a:rPr>
              <a:t>й</a:t>
            </a:r>
            <a:r>
              <a:rPr lang="ru-RU" sz="2400" dirty="0" smtClean="0">
                <a:latin typeface="+mj-lt"/>
              </a:rPr>
              <a:t> у </a:t>
            </a:r>
            <a:r>
              <a:rPr lang="ru-RU" sz="2400" dirty="0" err="1" smtClean="0">
                <a:latin typeface="+mj-lt"/>
              </a:rPr>
              <a:t>віршах</a:t>
            </a:r>
            <a:r>
              <a:rPr lang="ru-RU" sz="2400" dirty="0" smtClean="0">
                <a:latin typeface="+mj-lt"/>
              </a:rPr>
              <a:t>.</a:t>
            </a:r>
          </a:p>
          <a:p>
            <a:pPr algn="just" fontAlgn="base"/>
            <a:r>
              <a:rPr lang="ru-RU" sz="2400" dirty="0" smtClean="0">
                <a:latin typeface="+mj-lt"/>
              </a:rPr>
              <a:t>     </a:t>
            </a:r>
            <a:r>
              <a:rPr lang="ru-RU" sz="2400" dirty="0">
                <a:latin typeface="+mj-lt"/>
              </a:rPr>
              <a:t>У</a:t>
            </a:r>
            <a:r>
              <a:rPr lang="ru-RU" sz="2400" dirty="0" smtClean="0">
                <a:latin typeface="+mj-lt"/>
              </a:rPr>
              <a:t> </a:t>
            </a:r>
            <a:r>
              <a:rPr lang="ru-RU" sz="2400" dirty="0">
                <a:latin typeface="+mj-lt"/>
              </a:rPr>
              <a:t>1918-1919 роках </a:t>
            </a:r>
            <a:r>
              <a:rPr lang="ru-RU" sz="2400" dirty="0" err="1">
                <a:latin typeface="+mj-lt"/>
              </a:rPr>
              <a:t>Михайль</a:t>
            </a:r>
            <a:r>
              <a:rPr lang="ru-RU" sz="2400" dirty="0">
                <a:latin typeface="+mj-lt"/>
              </a:rPr>
              <a:t> Семенко </a:t>
            </a:r>
            <a:r>
              <a:rPr lang="ru-RU" sz="2400" dirty="0" err="1">
                <a:latin typeface="+mj-lt"/>
              </a:rPr>
              <a:t>випустив</a:t>
            </a:r>
            <a:r>
              <a:rPr lang="ru-RU" sz="2400" dirty="0">
                <a:latin typeface="+mj-lt"/>
              </a:rPr>
              <a:t> </a:t>
            </a:r>
            <a:r>
              <a:rPr lang="ru-RU" sz="2400" dirty="0" err="1">
                <a:latin typeface="+mj-lt"/>
              </a:rPr>
              <a:t>дев’ять</a:t>
            </a:r>
            <a:r>
              <a:rPr lang="ru-RU" sz="2400" dirty="0">
                <a:latin typeface="+mj-lt"/>
              </a:rPr>
              <a:t> </a:t>
            </a:r>
            <a:r>
              <a:rPr lang="ru-RU" sz="2400" dirty="0" err="1">
                <a:latin typeface="+mj-lt"/>
              </a:rPr>
              <a:t>поетичних</a:t>
            </a:r>
            <a:r>
              <a:rPr lang="ru-RU" sz="2400" dirty="0">
                <a:latin typeface="+mj-lt"/>
              </a:rPr>
              <a:t> </a:t>
            </a:r>
            <a:r>
              <a:rPr lang="ru-RU" sz="2400" dirty="0" smtClean="0">
                <a:latin typeface="+mj-lt"/>
              </a:rPr>
              <a:t>книг, </a:t>
            </a:r>
            <a:r>
              <a:rPr lang="ru-RU" sz="2400" dirty="0" err="1" smtClean="0">
                <a:latin typeface="+mj-lt"/>
              </a:rPr>
              <a:t>зокрема</a:t>
            </a:r>
            <a:r>
              <a:rPr lang="ru-RU" sz="2400" dirty="0" smtClean="0">
                <a:latin typeface="+mj-lt"/>
              </a:rPr>
              <a:t> </a:t>
            </a:r>
            <a:r>
              <a:rPr lang="ru-RU" sz="2400" dirty="0" err="1" smtClean="0">
                <a:latin typeface="+mj-lt"/>
              </a:rPr>
              <a:t>опубліковано</a:t>
            </a:r>
            <a:r>
              <a:rPr lang="ru-RU" sz="2400" dirty="0" smtClean="0">
                <a:latin typeface="+mj-lt"/>
              </a:rPr>
              <a:t> </a:t>
            </a:r>
            <a:r>
              <a:rPr lang="ru-RU" sz="2400" dirty="0" err="1">
                <a:latin typeface="+mj-lt"/>
              </a:rPr>
              <a:t>збірку</a:t>
            </a:r>
            <a:r>
              <a:rPr lang="ru-RU" sz="2400" dirty="0">
                <a:latin typeface="+mj-lt"/>
              </a:rPr>
              <a:t> «</a:t>
            </a:r>
            <a:r>
              <a:rPr lang="ru-RU" sz="2400" dirty="0" err="1">
                <a:latin typeface="+mj-lt"/>
              </a:rPr>
              <a:t>Дев’ять</a:t>
            </a:r>
            <a:r>
              <a:rPr lang="ru-RU" sz="2400" dirty="0">
                <a:latin typeface="+mj-lt"/>
              </a:rPr>
              <a:t> поем». Семенко </a:t>
            </a:r>
            <a:r>
              <a:rPr lang="ru-RU" sz="2400" dirty="0" err="1">
                <a:latin typeface="+mj-lt"/>
              </a:rPr>
              <a:t>мав</a:t>
            </a:r>
            <a:r>
              <a:rPr lang="ru-RU" sz="2400" dirty="0">
                <a:latin typeface="+mj-lt"/>
              </a:rPr>
              <a:t> </a:t>
            </a:r>
            <a:r>
              <a:rPr lang="ru-RU" sz="2400" dirty="0" err="1">
                <a:latin typeface="+mj-lt"/>
              </a:rPr>
              <a:t>чималий</a:t>
            </a:r>
            <a:r>
              <a:rPr lang="ru-RU" sz="2400" dirty="0">
                <a:latin typeface="+mj-lt"/>
              </a:rPr>
              <a:t> </a:t>
            </a:r>
            <a:r>
              <a:rPr lang="ru-RU" sz="2400" dirty="0" err="1">
                <a:latin typeface="+mj-lt"/>
              </a:rPr>
              <a:t>вплив</a:t>
            </a:r>
            <a:r>
              <a:rPr lang="ru-RU" sz="2400" dirty="0">
                <a:latin typeface="+mj-lt"/>
              </a:rPr>
              <a:t> на </a:t>
            </a:r>
            <a:r>
              <a:rPr lang="ru-RU" sz="2400" dirty="0" err="1">
                <a:latin typeface="+mj-lt"/>
              </a:rPr>
              <a:t>розвиток</a:t>
            </a:r>
            <a:r>
              <a:rPr lang="ru-RU" sz="2400" dirty="0">
                <a:latin typeface="+mj-lt"/>
              </a:rPr>
              <a:t> </a:t>
            </a:r>
            <a:r>
              <a:rPr lang="ru-RU" sz="2400" dirty="0" err="1">
                <a:latin typeface="+mj-lt"/>
              </a:rPr>
              <a:t>української</a:t>
            </a:r>
            <a:r>
              <a:rPr lang="ru-RU" sz="2400" dirty="0">
                <a:latin typeface="+mj-lt"/>
              </a:rPr>
              <a:t> </a:t>
            </a:r>
            <a:r>
              <a:rPr lang="ru-RU" sz="2400" dirty="0" err="1">
                <a:latin typeface="+mj-lt"/>
              </a:rPr>
              <a:t>модерної</a:t>
            </a:r>
            <a:r>
              <a:rPr lang="ru-RU" sz="2400" dirty="0">
                <a:latin typeface="+mj-lt"/>
              </a:rPr>
              <a:t> </a:t>
            </a:r>
            <a:r>
              <a:rPr lang="ru-RU" sz="2400" dirty="0" err="1">
                <a:latin typeface="+mj-lt"/>
              </a:rPr>
              <a:t>поезії</a:t>
            </a:r>
            <a:r>
              <a:rPr lang="ru-RU" sz="2400" dirty="0">
                <a:latin typeface="+mj-lt"/>
              </a:rPr>
              <a:t> 1920-х </a:t>
            </a:r>
            <a:r>
              <a:rPr lang="ru-RU" sz="2400" dirty="0" err="1" smtClean="0">
                <a:latin typeface="+mj-lt"/>
              </a:rPr>
              <a:t>років</a:t>
            </a:r>
            <a:r>
              <a:rPr lang="ru-RU" sz="2400" dirty="0" smtClean="0">
                <a:latin typeface="+mj-lt"/>
              </a:rPr>
              <a:t>.</a:t>
            </a:r>
          </a:p>
          <a:p>
            <a:endParaRPr lang="uk-UA" sz="2400" dirty="0">
              <a:latin typeface="+mj-lt"/>
            </a:endParaRP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7963" y="431074"/>
            <a:ext cx="3519351" cy="715962"/>
          </a:xfrm>
        </p:spPr>
        <p:txBody>
          <a:bodyPr>
            <a:normAutofit/>
          </a:bodyPr>
          <a:lstStyle/>
          <a:p>
            <a:r>
              <a:rPr lang="uk-UA" sz="4400" b="1" dirty="0" smtClean="0">
                <a:solidFill>
                  <a:srgbClr val="C00000"/>
                </a:solidFill>
              </a:rPr>
              <a:t>Лесь Курбас  </a:t>
            </a:r>
            <a:endParaRPr lang="uk-UA" sz="4400" b="1" dirty="0">
              <a:solidFill>
                <a:srgbClr val="C00000"/>
              </a:solidFill>
            </a:endParaRPr>
          </a:p>
        </p:txBody>
      </p:sp>
      <p:pic>
        <p:nvPicPr>
          <p:cNvPr id="5" name="Содержимое 4" descr="Curbas.jpg"/>
          <p:cNvPicPr>
            <a:picLocks noGrp="1" noChangeAspect="1"/>
          </p:cNvPicPr>
          <p:nvPr>
            <p:ph idx="1"/>
          </p:nvPr>
        </p:nvPicPr>
        <p:blipFill>
          <a:blip r:embed="rId2"/>
          <a:stretch>
            <a:fillRect/>
          </a:stretch>
        </p:blipFill>
        <p:spPr>
          <a:xfrm>
            <a:off x="6866628" y="1621765"/>
            <a:ext cx="3332596" cy="47697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292100" y="1663700"/>
            <a:ext cx="6388100" cy="4826000"/>
          </a:xfrm>
        </p:spPr>
        <p:txBody>
          <a:bodyPr>
            <a:normAutofit lnSpcReduction="10000"/>
          </a:bodyPr>
          <a:lstStyle/>
          <a:p>
            <a:pPr algn="just"/>
            <a:r>
              <a:rPr lang="ru-RU" dirty="0" smtClean="0">
                <a:latin typeface="+mj-lt"/>
              </a:rPr>
              <a:t>      </a:t>
            </a:r>
            <a:r>
              <a:rPr lang="ru-RU" sz="2400" dirty="0" smtClean="0">
                <a:latin typeface="+mj-lt"/>
              </a:rPr>
              <a:t>Лесь </a:t>
            </a:r>
            <a:r>
              <a:rPr lang="ru-RU" sz="2400" dirty="0" err="1" smtClean="0">
                <a:latin typeface="+mj-lt"/>
              </a:rPr>
              <a:t>Курбас</a:t>
            </a:r>
            <a:r>
              <a:rPr lang="ru-RU" sz="2400" dirty="0" smtClean="0">
                <a:latin typeface="+mj-lt"/>
              </a:rPr>
              <a:t> </a:t>
            </a:r>
            <a:r>
              <a:rPr lang="ru-RU" sz="2400" dirty="0">
                <a:latin typeface="+mj-lt"/>
              </a:rPr>
              <a:t>–</a:t>
            </a:r>
            <a:r>
              <a:rPr lang="uk-UA" sz="2400" dirty="0" smtClean="0">
                <a:latin typeface="+mj-lt"/>
              </a:rPr>
              <a:t> </a:t>
            </a:r>
            <a:r>
              <a:rPr lang="ru-RU" sz="2400" dirty="0" err="1" smtClean="0">
                <a:latin typeface="+mj-lt"/>
              </a:rPr>
              <a:t>режисер</a:t>
            </a:r>
            <a:r>
              <a:rPr lang="ru-RU" sz="2400" dirty="0" smtClean="0">
                <a:latin typeface="+mj-lt"/>
              </a:rPr>
              <a:t>, </a:t>
            </a:r>
            <a:r>
              <a:rPr lang="ru-RU" sz="2400" dirty="0" err="1" smtClean="0">
                <a:latin typeface="+mj-lt"/>
              </a:rPr>
              <a:t>актор</a:t>
            </a:r>
            <a:r>
              <a:rPr lang="ru-RU" sz="2400" dirty="0" smtClean="0">
                <a:latin typeface="+mj-lt"/>
              </a:rPr>
              <a:t>, теоретик театру, драматург, </a:t>
            </a:r>
            <a:r>
              <a:rPr lang="ru-RU" sz="2400" dirty="0" err="1" smtClean="0">
                <a:latin typeface="+mj-lt"/>
              </a:rPr>
              <a:t>публіцист</a:t>
            </a:r>
            <a:r>
              <a:rPr lang="ru-RU" sz="2400" dirty="0">
                <a:latin typeface="+mj-lt"/>
              </a:rPr>
              <a:t>,</a:t>
            </a:r>
            <a:r>
              <a:rPr lang="ru-RU" sz="2400" dirty="0" smtClean="0">
                <a:latin typeface="+mj-lt"/>
              </a:rPr>
              <a:t> </a:t>
            </a:r>
            <a:r>
              <a:rPr lang="ru-RU" sz="2400" dirty="0" err="1">
                <a:latin typeface="+mj-lt"/>
              </a:rPr>
              <a:t>т</a:t>
            </a:r>
            <a:r>
              <a:rPr lang="ru-RU" sz="2400" dirty="0" err="1" smtClean="0">
                <a:latin typeface="+mj-lt"/>
              </a:rPr>
              <a:t>ворець</a:t>
            </a:r>
            <a:r>
              <a:rPr lang="ru-RU" sz="2400" dirty="0" smtClean="0">
                <a:latin typeface="+mj-lt"/>
              </a:rPr>
              <a:t> модерного </a:t>
            </a:r>
            <a:r>
              <a:rPr lang="ru-RU" sz="2400" dirty="0" err="1" smtClean="0">
                <a:latin typeface="+mj-lt"/>
              </a:rPr>
              <a:t>українського</a:t>
            </a:r>
            <a:r>
              <a:rPr lang="ru-RU" sz="2400" dirty="0" smtClean="0">
                <a:latin typeface="+mj-lt"/>
              </a:rPr>
              <a:t> театру.</a:t>
            </a:r>
          </a:p>
          <a:p>
            <a:pPr algn="just"/>
            <a:r>
              <a:rPr lang="uk-UA" sz="2400" dirty="0" smtClean="0">
                <a:latin typeface="+mj-lt"/>
              </a:rPr>
              <a:t>     </a:t>
            </a:r>
            <a:r>
              <a:rPr lang="ru-RU" sz="2400" dirty="0" smtClean="0">
                <a:latin typeface="+mj-lt"/>
              </a:rPr>
              <a:t>Лесь </a:t>
            </a:r>
            <a:r>
              <a:rPr lang="ru-RU" sz="2400" dirty="0" err="1">
                <a:latin typeface="+mj-lt"/>
              </a:rPr>
              <a:t>Курбас</a:t>
            </a:r>
            <a:r>
              <a:rPr lang="ru-RU" sz="2400" dirty="0">
                <a:latin typeface="+mj-lt"/>
              </a:rPr>
              <a:t> </a:t>
            </a:r>
            <a:r>
              <a:rPr lang="ru-RU" sz="2400" dirty="0" err="1">
                <a:latin typeface="+mj-lt"/>
              </a:rPr>
              <a:t>залишив</a:t>
            </a:r>
            <a:r>
              <a:rPr lang="ru-RU" sz="2400" dirty="0">
                <a:latin typeface="+mj-lt"/>
              </a:rPr>
              <a:t> театр </a:t>
            </a:r>
            <a:r>
              <a:rPr lang="ru-RU" sz="2400" dirty="0" err="1">
                <a:latin typeface="+mj-lt"/>
              </a:rPr>
              <a:t>Миколи</a:t>
            </a:r>
            <a:r>
              <a:rPr lang="ru-RU" sz="2400" dirty="0">
                <a:latin typeface="+mj-lt"/>
              </a:rPr>
              <a:t> </a:t>
            </a:r>
            <a:r>
              <a:rPr lang="ru-RU" sz="2400" dirty="0" err="1">
                <a:latin typeface="+mj-lt"/>
              </a:rPr>
              <a:t>Садовського</a:t>
            </a:r>
            <a:r>
              <a:rPr lang="ru-RU" sz="2400" dirty="0">
                <a:latin typeface="+mj-lt"/>
              </a:rPr>
              <a:t> </a:t>
            </a:r>
            <a:r>
              <a:rPr lang="ru-RU" sz="2400" dirty="0" err="1">
                <a:latin typeface="+mj-lt"/>
              </a:rPr>
              <a:t>невдовзі</a:t>
            </a:r>
            <a:r>
              <a:rPr lang="ru-RU" sz="2400" dirty="0">
                <a:latin typeface="+mj-lt"/>
              </a:rPr>
              <a:t> </a:t>
            </a:r>
            <a:r>
              <a:rPr lang="ru-RU" sz="2400" dirty="0" err="1">
                <a:latin typeface="+mj-lt"/>
              </a:rPr>
              <a:t>після</a:t>
            </a:r>
            <a:r>
              <a:rPr lang="ru-RU" sz="2400" dirty="0">
                <a:latin typeface="+mj-lt"/>
              </a:rPr>
              <a:t> </a:t>
            </a:r>
            <a:r>
              <a:rPr lang="ru-RU" sz="2400" dirty="0" err="1">
                <a:latin typeface="+mj-lt"/>
              </a:rPr>
              <a:t>лютневої</a:t>
            </a:r>
            <a:r>
              <a:rPr lang="ru-RU" sz="2400" dirty="0">
                <a:latin typeface="+mj-lt"/>
              </a:rPr>
              <a:t> </a:t>
            </a:r>
            <a:r>
              <a:rPr lang="ru-RU" sz="2400" dirty="0" err="1">
                <a:latin typeface="+mj-lt"/>
              </a:rPr>
              <a:t>революції</a:t>
            </a:r>
            <a:r>
              <a:rPr lang="ru-RU" sz="2400" dirty="0">
                <a:latin typeface="+mj-lt"/>
              </a:rPr>
              <a:t> 1917 року. </a:t>
            </a:r>
            <a:r>
              <a:rPr lang="ru-RU" sz="2400" dirty="0" err="1">
                <a:latin typeface="+mj-lt"/>
              </a:rPr>
              <a:t>Він</a:t>
            </a:r>
            <a:r>
              <a:rPr lang="ru-RU" sz="2400" dirty="0">
                <a:latin typeface="+mj-lt"/>
              </a:rPr>
              <a:t> з головою </a:t>
            </a:r>
            <a:r>
              <a:rPr lang="ru-RU" sz="2400" dirty="0" err="1">
                <a:latin typeface="+mj-lt"/>
              </a:rPr>
              <a:t>поринає</a:t>
            </a:r>
            <a:r>
              <a:rPr lang="ru-RU" sz="2400" dirty="0">
                <a:latin typeface="+mj-lt"/>
              </a:rPr>
              <a:t> </a:t>
            </a:r>
            <a:r>
              <a:rPr lang="ru-RU" sz="2400" dirty="0" smtClean="0">
                <a:latin typeface="+mj-lt"/>
              </a:rPr>
              <a:t>в </a:t>
            </a:r>
            <a:r>
              <a:rPr lang="ru-RU" sz="2400" dirty="0" err="1">
                <a:latin typeface="+mj-lt"/>
              </a:rPr>
              <a:t>громадську</a:t>
            </a:r>
            <a:r>
              <a:rPr lang="ru-RU" sz="2400" dirty="0">
                <a:latin typeface="+mj-lt"/>
              </a:rPr>
              <a:t> </a:t>
            </a:r>
            <a:r>
              <a:rPr lang="ru-RU" sz="2400" dirty="0" err="1">
                <a:latin typeface="+mj-lt"/>
              </a:rPr>
              <a:t>діяльність</a:t>
            </a:r>
            <a:r>
              <a:rPr lang="ru-RU" sz="2400" dirty="0">
                <a:latin typeface="+mj-lt"/>
              </a:rPr>
              <a:t>. </a:t>
            </a:r>
            <a:r>
              <a:rPr lang="ru-RU" sz="2400" dirty="0" smtClean="0">
                <a:latin typeface="+mj-lt"/>
              </a:rPr>
              <a:t> </a:t>
            </a:r>
            <a:endParaRPr lang="ru-RU" sz="2400" dirty="0">
              <a:latin typeface="+mj-lt"/>
            </a:endParaRPr>
          </a:p>
          <a:p>
            <a:pPr algn="just"/>
            <a:r>
              <a:rPr lang="ru-RU" sz="2400" dirty="0" smtClean="0">
                <a:latin typeface="+mj-lt"/>
              </a:rPr>
              <a:t>    </a:t>
            </a:r>
            <a:r>
              <a:rPr lang="ru-RU" sz="2400" dirty="0" err="1" smtClean="0">
                <a:latin typeface="+mj-lt"/>
              </a:rPr>
              <a:t>Однією</a:t>
            </a:r>
            <a:r>
              <a:rPr lang="ru-RU" sz="2400" dirty="0" smtClean="0">
                <a:latin typeface="+mj-lt"/>
              </a:rPr>
              <a:t> </a:t>
            </a:r>
            <a:r>
              <a:rPr lang="ru-RU" sz="2400" dirty="0">
                <a:latin typeface="+mj-lt"/>
              </a:rPr>
              <a:t>з </a:t>
            </a:r>
            <a:r>
              <a:rPr lang="ru-RU" sz="2400" dirty="0" err="1">
                <a:latin typeface="+mj-lt"/>
              </a:rPr>
              <a:t>основних</a:t>
            </a:r>
            <a:r>
              <a:rPr lang="ru-RU" sz="2400" dirty="0">
                <a:latin typeface="+mj-lt"/>
              </a:rPr>
              <a:t> причин </a:t>
            </a:r>
            <a:r>
              <a:rPr lang="ru-RU" sz="2400" dirty="0" err="1">
                <a:latin typeface="+mj-lt"/>
              </a:rPr>
              <a:t>виходу</a:t>
            </a:r>
            <a:r>
              <a:rPr lang="ru-RU" sz="2400" dirty="0">
                <a:latin typeface="+mj-lt"/>
              </a:rPr>
              <a:t> Леся </a:t>
            </a:r>
            <a:r>
              <a:rPr lang="ru-RU" sz="2400" dirty="0" err="1">
                <a:latin typeface="+mj-lt"/>
              </a:rPr>
              <a:t>Курбаса</a:t>
            </a:r>
            <a:r>
              <a:rPr lang="ru-RU" sz="2400" dirty="0">
                <a:latin typeface="+mj-lt"/>
              </a:rPr>
              <a:t> з театру </a:t>
            </a:r>
            <a:r>
              <a:rPr lang="ru-RU" sz="2400" dirty="0" err="1">
                <a:latin typeface="+mj-lt"/>
              </a:rPr>
              <a:t>Садовського</a:t>
            </a:r>
            <a:r>
              <a:rPr lang="ru-RU" sz="2400" dirty="0">
                <a:latin typeface="+mj-lt"/>
              </a:rPr>
              <a:t> </a:t>
            </a:r>
            <a:r>
              <a:rPr lang="ru-RU" sz="2400" dirty="0" err="1" smtClean="0">
                <a:latin typeface="+mj-lt"/>
              </a:rPr>
              <a:t>була</a:t>
            </a:r>
            <a:r>
              <a:rPr lang="ru-RU" sz="2400" dirty="0">
                <a:latin typeface="+mj-lt"/>
              </a:rPr>
              <a:t> </a:t>
            </a:r>
            <a:r>
              <a:rPr lang="ru-RU" sz="2400" dirty="0" smtClean="0">
                <a:latin typeface="+mj-lt"/>
              </a:rPr>
              <a:t>мета </a:t>
            </a:r>
            <a:r>
              <a:rPr lang="ru-RU" sz="2400" dirty="0" err="1">
                <a:latin typeface="+mj-lt"/>
              </a:rPr>
              <a:t>організації</a:t>
            </a:r>
            <a:r>
              <a:rPr lang="ru-RU" sz="2400" dirty="0">
                <a:latin typeface="+mj-lt"/>
              </a:rPr>
              <a:t> </a:t>
            </a:r>
            <a:r>
              <a:rPr lang="ru-RU" sz="2400" dirty="0" smtClean="0">
                <a:latin typeface="+mj-lt"/>
              </a:rPr>
              <a:t>в </a:t>
            </a:r>
            <a:r>
              <a:rPr lang="ru-RU" sz="2400" dirty="0" err="1" smtClean="0">
                <a:latin typeface="+mj-lt"/>
              </a:rPr>
              <a:t>Києві</a:t>
            </a:r>
            <a:r>
              <a:rPr lang="ru-RU" sz="2400" dirty="0" smtClean="0">
                <a:latin typeface="+mj-lt"/>
              </a:rPr>
              <a:t> нового </a:t>
            </a:r>
            <a:r>
              <a:rPr lang="ru-RU" sz="2400" dirty="0" err="1">
                <a:latin typeface="+mj-lt"/>
              </a:rPr>
              <a:t>мистецького</a:t>
            </a:r>
            <a:r>
              <a:rPr lang="ru-RU" sz="2400" dirty="0">
                <a:latin typeface="+mj-lt"/>
              </a:rPr>
              <a:t> </a:t>
            </a:r>
            <a:r>
              <a:rPr lang="ru-RU" sz="2400" dirty="0" err="1">
                <a:latin typeface="+mj-lt"/>
              </a:rPr>
              <a:t>вогнища</a:t>
            </a:r>
            <a:r>
              <a:rPr lang="ru-RU" sz="2400" dirty="0">
                <a:latin typeface="+mj-lt"/>
              </a:rPr>
              <a:t> – </a:t>
            </a:r>
            <a:r>
              <a:rPr lang="ru-RU" sz="2400" dirty="0" err="1">
                <a:latin typeface="+mj-lt"/>
              </a:rPr>
              <a:t>студії</a:t>
            </a:r>
            <a:r>
              <a:rPr lang="ru-RU" sz="2400" dirty="0">
                <a:latin typeface="+mj-lt"/>
              </a:rPr>
              <a:t> </a:t>
            </a:r>
            <a:r>
              <a:rPr lang="ru-RU" sz="2400" dirty="0" err="1">
                <a:latin typeface="+mj-lt"/>
              </a:rPr>
              <a:t>молодих</a:t>
            </a:r>
            <a:r>
              <a:rPr lang="ru-RU" sz="2400" dirty="0">
                <a:latin typeface="+mj-lt"/>
              </a:rPr>
              <a:t> </a:t>
            </a:r>
            <a:r>
              <a:rPr lang="ru-RU" sz="2400" dirty="0" err="1">
                <a:latin typeface="+mj-lt"/>
              </a:rPr>
              <a:t>акторів</a:t>
            </a:r>
            <a:r>
              <a:rPr lang="ru-RU" sz="2400" dirty="0">
                <a:latin typeface="+mj-lt"/>
              </a:rPr>
              <a:t>, з </a:t>
            </a:r>
            <a:r>
              <a:rPr lang="ru-RU" sz="2400" dirty="0" err="1">
                <a:latin typeface="+mj-lt"/>
              </a:rPr>
              <a:t>якої</a:t>
            </a:r>
            <a:r>
              <a:rPr lang="ru-RU" sz="2400" dirty="0">
                <a:latin typeface="+mj-lt"/>
              </a:rPr>
              <a:t> </a:t>
            </a:r>
            <a:r>
              <a:rPr lang="ru-RU" sz="2400" dirty="0" err="1">
                <a:latin typeface="+mj-lt"/>
              </a:rPr>
              <a:t>незабаром</a:t>
            </a:r>
            <a:r>
              <a:rPr lang="ru-RU" sz="2400" dirty="0">
                <a:latin typeface="+mj-lt"/>
              </a:rPr>
              <a:t> </a:t>
            </a:r>
            <a:r>
              <a:rPr lang="ru-RU" sz="2400" dirty="0" err="1">
                <a:latin typeface="+mj-lt"/>
              </a:rPr>
              <a:t>виріс</a:t>
            </a:r>
            <a:r>
              <a:rPr lang="ru-RU" sz="2400" dirty="0">
                <a:latin typeface="+mj-lt"/>
              </a:rPr>
              <a:t> </a:t>
            </a:r>
            <a:r>
              <a:rPr lang="ru-RU" sz="2400" dirty="0" err="1" smtClean="0">
                <a:latin typeface="+mj-lt"/>
              </a:rPr>
              <a:t>Молодий</a:t>
            </a:r>
            <a:r>
              <a:rPr lang="ru-RU" sz="2400" dirty="0" smtClean="0">
                <a:latin typeface="+mj-lt"/>
              </a:rPr>
              <a:t> театр. </a:t>
            </a:r>
            <a:r>
              <a:rPr lang="ru-RU" sz="2400" dirty="0" err="1" smtClean="0">
                <a:latin typeface="+mj-lt"/>
              </a:rPr>
              <a:t>Свій</a:t>
            </a:r>
            <a:r>
              <a:rPr lang="ru-RU" sz="2400" dirty="0" smtClean="0">
                <a:latin typeface="+mj-lt"/>
              </a:rPr>
              <a:t> </a:t>
            </a:r>
            <a:r>
              <a:rPr lang="ru-RU" sz="2400" dirty="0">
                <a:latin typeface="+mj-lt"/>
              </a:rPr>
              <a:t>перший сезон </a:t>
            </a:r>
            <a:r>
              <a:rPr lang="ru-RU" sz="2400" dirty="0" err="1" smtClean="0">
                <a:latin typeface="+mj-lt"/>
              </a:rPr>
              <a:t>він</a:t>
            </a:r>
            <a:r>
              <a:rPr lang="ru-RU" sz="2400" dirty="0" smtClean="0">
                <a:latin typeface="+mj-lt"/>
              </a:rPr>
              <a:t> </a:t>
            </a:r>
            <a:r>
              <a:rPr lang="ru-RU" sz="2400" dirty="0" err="1" smtClean="0">
                <a:latin typeface="+mj-lt"/>
              </a:rPr>
              <a:t>розпочав</a:t>
            </a:r>
            <a:r>
              <a:rPr lang="ru-RU" sz="2400" dirty="0" smtClean="0">
                <a:latin typeface="+mj-lt"/>
              </a:rPr>
              <a:t> 24 </a:t>
            </a:r>
            <a:r>
              <a:rPr lang="ru-RU" sz="2400" dirty="0" err="1">
                <a:latin typeface="+mj-lt"/>
              </a:rPr>
              <a:t>вересні</a:t>
            </a:r>
            <a:r>
              <a:rPr lang="ru-RU" sz="2400" dirty="0">
                <a:latin typeface="+mj-lt"/>
              </a:rPr>
              <a:t> 1917 року </a:t>
            </a:r>
            <a:r>
              <a:rPr lang="ru-RU" sz="2400" dirty="0" smtClean="0">
                <a:latin typeface="+mj-lt"/>
              </a:rPr>
              <a:t> </a:t>
            </a:r>
            <a:r>
              <a:rPr lang="ru-RU" sz="2400" dirty="0" err="1" smtClean="0">
                <a:latin typeface="+mj-lt"/>
              </a:rPr>
              <a:t>постановкою</a:t>
            </a:r>
            <a:r>
              <a:rPr lang="ru-RU" sz="2400" dirty="0" smtClean="0">
                <a:latin typeface="+mj-lt"/>
              </a:rPr>
              <a:t> «</a:t>
            </a:r>
            <a:r>
              <a:rPr lang="ru-RU" sz="2400" dirty="0" err="1" smtClean="0">
                <a:latin typeface="+mj-lt"/>
              </a:rPr>
              <a:t>Чорної</a:t>
            </a:r>
            <a:r>
              <a:rPr lang="ru-RU" sz="2400" dirty="0" smtClean="0">
                <a:latin typeface="+mj-lt"/>
              </a:rPr>
              <a:t> </a:t>
            </a:r>
            <a:r>
              <a:rPr lang="ru-RU" sz="2400" dirty="0" err="1">
                <a:latin typeface="+mj-lt"/>
              </a:rPr>
              <a:t>Пантери</a:t>
            </a:r>
            <a:r>
              <a:rPr lang="ru-RU" sz="2400" dirty="0">
                <a:latin typeface="+mj-lt"/>
              </a:rPr>
              <a:t> і </a:t>
            </a:r>
            <a:r>
              <a:rPr lang="ru-RU" sz="2400" dirty="0" err="1">
                <a:latin typeface="+mj-lt"/>
              </a:rPr>
              <a:t>Білого</a:t>
            </a:r>
            <a:r>
              <a:rPr lang="ru-RU" sz="2400" dirty="0">
                <a:latin typeface="+mj-lt"/>
              </a:rPr>
              <a:t> </a:t>
            </a:r>
            <a:r>
              <a:rPr lang="ru-RU" sz="2400" dirty="0" smtClean="0">
                <a:latin typeface="+mj-lt"/>
              </a:rPr>
              <a:t>Медведя» </a:t>
            </a:r>
            <a:r>
              <a:rPr lang="ru-RU" sz="2400" dirty="0">
                <a:latin typeface="+mj-lt"/>
              </a:rPr>
              <a:t>В</a:t>
            </a:r>
            <a:r>
              <a:rPr lang="ru-RU" sz="2400" dirty="0" smtClean="0">
                <a:latin typeface="+mj-lt"/>
              </a:rPr>
              <a:t>. </a:t>
            </a:r>
            <a:r>
              <a:rPr lang="ru-RU" sz="2400" dirty="0" err="1" smtClean="0">
                <a:latin typeface="+mj-lt"/>
              </a:rPr>
              <a:t>Винниченка</a:t>
            </a:r>
            <a:r>
              <a:rPr lang="ru-RU" sz="2400" dirty="0">
                <a:latin typeface="+mj-lt"/>
              </a:rPr>
              <a:t>. </a:t>
            </a:r>
            <a:endParaRPr lang="uk-UA" sz="2400" dirty="0">
              <a:latin typeface="+mj-lt"/>
            </a:endParaRPr>
          </a:p>
        </p:txBody>
      </p:sp>
    </p:spTree>
  </p:cSld>
  <p:clrMapOvr>
    <a:masterClrMapping/>
  </p:clrMapOvr>
  <p:transition spd="med">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482600"/>
            <a:ext cx="4914900" cy="690562"/>
          </a:xfrm>
        </p:spPr>
        <p:txBody>
          <a:bodyPr>
            <a:normAutofit fontScale="90000"/>
          </a:bodyPr>
          <a:lstStyle/>
          <a:p>
            <a:r>
              <a:rPr lang="uk-UA" sz="4400" b="1" dirty="0" smtClean="0">
                <a:solidFill>
                  <a:srgbClr val="C00000"/>
                </a:solidFill>
              </a:rPr>
              <a:t>Валер</a:t>
            </a:r>
            <a:r>
              <a:rPr lang="ru-RU" sz="4400" dirty="0">
                <a:solidFill>
                  <a:srgbClr val="C00000"/>
                </a:solidFill>
              </a:rPr>
              <a:t>'</a:t>
            </a:r>
            <a:r>
              <a:rPr lang="ru-RU" sz="4400" b="1" dirty="0" err="1" smtClean="0">
                <a:solidFill>
                  <a:srgbClr val="C00000"/>
                </a:solidFill>
              </a:rPr>
              <a:t>ян</a:t>
            </a:r>
            <a:r>
              <a:rPr lang="uk-UA" sz="4400" b="1" dirty="0" smtClean="0">
                <a:solidFill>
                  <a:srgbClr val="C00000"/>
                </a:solidFill>
              </a:rPr>
              <a:t>  Поліщук  </a:t>
            </a:r>
            <a:endParaRPr lang="uk-UA" sz="4400" b="1" dirty="0">
              <a:solidFill>
                <a:srgbClr val="C00000"/>
              </a:solidFill>
            </a:endParaRPr>
          </a:p>
        </p:txBody>
      </p:sp>
      <p:pic>
        <p:nvPicPr>
          <p:cNvPr id="5" name="Содержимое 4" descr="Поліщук_Валер'ян.jpg"/>
          <p:cNvPicPr>
            <a:picLocks noGrp="1" noChangeAspect="1"/>
          </p:cNvPicPr>
          <p:nvPr>
            <p:ph idx="1"/>
          </p:nvPr>
        </p:nvPicPr>
        <p:blipFill>
          <a:blip r:embed="rId3"/>
          <a:stretch>
            <a:fillRect/>
          </a:stretch>
        </p:blipFill>
        <p:spPr>
          <a:xfrm>
            <a:off x="7758747" y="1663700"/>
            <a:ext cx="3268980"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2108201" y="1840049"/>
            <a:ext cx="4152899" cy="4395651"/>
          </a:xfrm>
        </p:spPr>
        <p:txBody>
          <a:bodyPr>
            <a:normAutofit lnSpcReduction="10000"/>
          </a:bodyPr>
          <a:lstStyle/>
          <a:p>
            <a:pPr algn="just"/>
            <a:r>
              <a:rPr lang="ru-RU" dirty="0" smtClean="0">
                <a:latin typeface="+mj-lt"/>
              </a:rPr>
              <a:t>    </a:t>
            </a:r>
            <a:r>
              <a:rPr lang="ru-RU" sz="2400" dirty="0" err="1" smtClean="0">
                <a:latin typeface="+mj-lt"/>
              </a:rPr>
              <a:t>Валер'ян</a:t>
            </a:r>
            <a:r>
              <a:rPr lang="ru-RU" sz="2400" dirty="0" smtClean="0">
                <a:latin typeface="+mj-lt"/>
              </a:rPr>
              <a:t> </a:t>
            </a:r>
            <a:r>
              <a:rPr lang="ru-RU" sz="2400" dirty="0" err="1" smtClean="0">
                <a:latin typeface="+mj-lt"/>
              </a:rPr>
              <a:t>Поліщук</a:t>
            </a:r>
            <a:r>
              <a:rPr lang="ru-RU" sz="2400" dirty="0" smtClean="0">
                <a:latin typeface="+mj-lt"/>
              </a:rPr>
              <a:t> – </a:t>
            </a:r>
            <a:r>
              <a:rPr lang="ru-RU" sz="2400" dirty="0" err="1" smtClean="0">
                <a:latin typeface="+mj-lt"/>
              </a:rPr>
              <a:t>письменник</a:t>
            </a:r>
            <a:r>
              <a:rPr lang="ru-RU" sz="2400" dirty="0" smtClean="0">
                <a:latin typeface="+mj-lt"/>
              </a:rPr>
              <a:t> </a:t>
            </a:r>
            <a:r>
              <a:rPr lang="ru-RU" sz="2400" dirty="0" err="1" smtClean="0">
                <a:latin typeface="+mj-lt"/>
              </a:rPr>
              <a:t>літературний</a:t>
            </a:r>
            <a:r>
              <a:rPr lang="ru-RU" sz="2400" dirty="0" smtClean="0">
                <a:latin typeface="+mj-lt"/>
              </a:rPr>
              <a:t> критик, </a:t>
            </a:r>
            <a:r>
              <a:rPr lang="ru-RU" sz="2400" dirty="0" err="1" smtClean="0">
                <a:latin typeface="+mj-lt"/>
              </a:rPr>
              <a:t>публіцист</a:t>
            </a:r>
            <a:r>
              <a:rPr lang="ru-RU" sz="2400" dirty="0" smtClean="0">
                <a:latin typeface="+mj-lt"/>
              </a:rPr>
              <a:t>.</a:t>
            </a:r>
          </a:p>
          <a:p>
            <a:pPr algn="just"/>
            <a:r>
              <a:rPr lang="ru-RU" sz="2400" dirty="0" smtClean="0">
                <a:latin typeface="+mj-lt"/>
              </a:rPr>
              <a:t>    У </a:t>
            </a:r>
            <a:r>
              <a:rPr lang="ru-RU" sz="2400" dirty="0" err="1" smtClean="0">
                <a:latin typeface="+mj-lt"/>
              </a:rPr>
              <a:t>листопаді</a:t>
            </a:r>
            <a:r>
              <a:rPr lang="ru-RU" sz="2400" dirty="0" smtClean="0">
                <a:latin typeface="+mj-lt"/>
              </a:rPr>
              <a:t> 1934 року </a:t>
            </a:r>
            <a:r>
              <a:rPr lang="ru-RU" sz="2400" dirty="0" err="1" smtClean="0">
                <a:latin typeface="+mj-lt"/>
              </a:rPr>
              <a:t>заарештований</a:t>
            </a:r>
            <a:r>
              <a:rPr lang="ru-RU" sz="2400" dirty="0" smtClean="0">
                <a:latin typeface="+mj-lt"/>
              </a:rPr>
              <a:t> органами ДПУ.                      27-28 </a:t>
            </a:r>
            <a:r>
              <a:rPr lang="ru-RU" sz="2400" dirty="0" err="1" smtClean="0">
                <a:latin typeface="+mj-lt"/>
              </a:rPr>
              <a:t>березня</a:t>
            </a:r>
            <a:r>
              <a:rPr lang="ru-RU" sz="2400" dirty="0" smtClean="0">
                <a:latin typeface="+mj-lt"/>
              </a:rPr>
              <a:t> 1935 року </a:t>
            </a:r>
            <a:r>
              <a:rPr lang="ru-RU" sz="2400" dirty="0" err="1" smtClean="0">
                <a:latin typeface="+mj-lt"/>
              </a:rPr>
              <a:t>виїзна</a:t>
            </a:r>
            <a:r>
              <a:rPr lang="ru-RU" sz="2400" dirty="0" smtClean="0">
                <a:latin typeface="+mj-lt"/>
              </a:rPr>
              <a:t> </a:t>
            </a:r>
            <a:r>
              <a:rPr lang="ru-RU" sz="2400" dirty="0" err="1" smtClean="0">
                <a:latin typeface="+mj-lt"/>
              </a:rPr>
              <a:t>сесія</a:t>
            </a:r>
            <a:r>
              <a:rPr lang="ru-RU" sz="2400" dirty="0" smtClean="0">
                <a:latin typeface="+mj-lt"/>
              </a:rPr>
              <a:t> </a:t>
            </a:r>
            <a:r>
              <a:rPr lang="ru-RU" sz="2400" dirty="0" err="1" smtClean="0">
                <a:latin typeface="+mj-lt"/>
              </a:rPr>
              <a:t>Військової</a:t>
            </a:r>
            <a:r>
              <a:rPr lang="ru-RU" sz="2400" dirty="0" smtClean="0">
                <a:latin typeface="+mj-lt"/>
              </a:rPr>
              <a:t> </a:t>
            </a:r>
            <a:r>
              <a:rPr lang="ru-RU" sz="2400" dirty="0" err="1" smtClean="0">
                <a:latin typeface="+mj-lt"/>
              </a:rPr>
              <a:t>колегії</a:t>
            </a:r>
            <a:r>
              <a:rPr lang="ru-RU" sz="2400" dirty="0" smtClean="0">
                <a:latin typeface="+mj-lt"/>
              </a:rPr>
              <a:t> Верховного Суду СРСР засудила </a:t>
            </a:r>
            <a:r>
              <a:rPr lang="ru-RU" sz="2400" dirty="0" err="1" smtClean="0">
                <a:latin typeface="+mj-lt"/>
              </a:rPr>
              <a:t>його</a:t>
            </a:r>
            <a:r>
              <a:rPr lang="ru-RU" sz="2400" dirty="0" smtClean="0">
                <a:latin typeface="+mj-lt"/>
              </a:rPr>
              <a:t> на                          10 </a:t>
            </a:r>
            <a:r>
              <a:rPr lang="ru-RU" sz="2400" dirty="0" err="1" smtClean="0">
                <a:latin typeface="+mj-lt"/>
              </a:rPr>
              <a:t>років</a:t>
            </a:r>
            <a:r>
              <a:rPr lang="ru-RU" sz="2400" dirty="0" smtClean="0">
                <a:latin typeface="+mj-lt"/>
              </a:rPr>
              <a:t> </a:t>
            </a:r>
            <a:r>
              <a:rPr lang="ru-RU" sz="2400" dirty="0" err="1" smtClean="0">
                <a:latin typeface="+mj-lt"/>
              </a:rPr>
              <a:t>виправно-трудових</a:t>
            </a:r>
            <a:r>
              <a:rPr lang="ru-RU" sz="2400" dirty="0" smtClean="0">
                <a:latin typeface="+mj-lt"/>
              </a:rPr>
              <a:t> </a:t>
            </a:r>
            <a:r>
              <a:rPr lang="ru-RU" sz="2400" dirty="0" err="1" smtClean="0">
                <a:latin typeface="+mj-lt"/>
              </a:rPr>
              <a:t>таборів</a:t>
            </a:r>
            <a:r>
              <a:rPr lang="ru-RU" sz="2400" dirty="0" smtClean="0">
                <a:latin typeface="+mj-lt"/>
              </a:rPr>
              <a:t>. </a:t>
            </a:r>
            <a:r>
              <a:rPr lang="ru-RU" sz="2400" dirty="0" err="1" smtClean="0">
                <a:latin typeface="+mj-lt"/>
              </a:rPr>
              <a:t>Покарання</a:t>
            </a:r>
            <a:r>
              <a:rPr lang="ru-RU" sz="2400" dirty="0" smtClean="0">
                <a:latin typeface="+mj-lt"/>
              </a:rPr>
              <a:t> </a:t>
            </a:r>
            <a:r>
              <a:rPr lang="ru-RU" sz="2400" dirty="0" err="1" smtClean="0">
                <a:latin typeface="+mj-lt"/>
              </a:rPr>
              <a:t>відбував</a:t>
            </a:r>
            <a:r>
              <a:rPr lang="ru-RU" sz="2400" dirty="0" smtClean="0">
                <a:latin typeface="+mj-lt"/>
              </a:rPr>
              <a:t> на Соловках, 9 </a:t>
            </a:r>
            <a:r>
              <a:rPr lang="ru-RU" sz="2400" dirty="0" err="1" smtClean="0">
                <a:latin typeface="+mj-lt"/>
              </a:rPr>
              <a:t>жовтня</a:t>
            </a:r>
            <a:r>
              <a:rPr lang="ru-RU" sz="2400" dirty="0" smtClean="0">
                <a:latin typeface="+mj-lt"/>
              </a:rPr>
              <a:t> 1937 року </a:t>
            </a:r>
            <a:r>
              <a:rPr lang="ru-RU" sz="2400" dirty="0" err="1" smtClean="0">
                <a:latin typeface="+mj-lt"/>
              </a:rPr>
              <a:t>йому</a:t>
            </a:r>
            <a:r>
              <a:rPr lang="ru-RU" sz="2400" dirty="0" smtClean="0">
                <a:latin typeface="+mj-lt"/>
              </a:rPr>
              <a:t> </a:t>
            </a:r>
            <a:r>
              <a:rPr lang="ru-RU" sz="2400" dirty="0" err="1" smtClean="0">
                <a:latin typeface="+mj-lt"/>
              </a:rPr>
              <a:t>було</a:t>
            </a:r>
            <a:r>
              <a:rPr lang="ru-RU" sz="2400" dirty="0" smtClean="0">
                <a:latin typeface="+mj-lt"/>
              </a:rPr>
              <a:t> </a:t>
            </a:r>
            <a:r>
              <a:rPr lang="ru-RU" sz="2400" dirty="0" err="1" smtClean="0">
                <a:latin typeface="+mj-lt"/>
              </a:rPr>
              <a:t>винесено</a:t>
            </a:r>
            <a:r>
              <a:rPr lang="ru-RU" sz="2400" dirty="0" smtClean="0">
                <a:latin typeface="+mj-lt"/>
              </a:rPr>
              <a:t> </a:t>
            </a:r>
            <a:r>
              <a:rPr lang="ru-RU" sz="2400" dirty="0" err="1" smtClean="0">
                <a:latin typeface="+mj-lt"/>
              </a:rPr>
              <a:t>смертний</a:t>
            </a:r>
            <a:r>
              <a:rPr lang="ru-RU" sz="2400" dirty="0" smtClean="0">
                <a:latin typeface="+mj-lt"/>
              </a:rPr>
              <a:t> </a:t>
            </a:r>
            <a:r>
              <a:rPr lang="ru-RU" sz="2400" dirty="0" err="1" smtClean="0">
                <a:latin typeface="+mj-lt"/>
              </a:rPr>
              <a:t>вирок</a:t>
            </a:r>
            <a:r>
              <a:rPr lang="ru-RU" sz="2400" dirty="0" smtClean="0">
                <a:latin typeface="+mj-lt"/>
              </a:rPr>
              <a:t>.</a:t>
            </a:r>
            <a:endParaRPr lang="uk-UA"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39800" y="2444494"/>
            <a:ext cx="10096500" cy="2219691"/>
          </a:xfrm>
        </p:spPr>
        <p:txBody>
          <a:bodyPr>
            <a:normAutofit/>
          </a:bodyPr>
          <a:lstStyle/>
          <a:p>
            <a:pPr algn="ctr"/>
            <a:r>
              <a:rPr lang="uk-UA" sz="7200" b="1" dirty="0" smtClean="0">
                <a:solidFill>
                  <a:srgbClr val="002060"/>
                </a:solidFill>
              </a:rPr>
              <a:t>Підсумкове завдання</a:t>
            </a:r>
            <a:endParaRPr lang="uk-UA" sz="72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10116094" cy="1096962"/>
          </a:xfrm>
        </p:spPr>
        <p:txBody>
          <a:bodyPr/>
          <a:lstStyle/>
          <a:p>
            <a:r>
              <a:rPr lang="uk-UA" b="1" dirty="0" smtClean="0">
                <a:solidFill>
                  <a:srgbClr val="C00000"/>
                </a:solidFill>
              </a:rPr>
              <a:t>Установіть відповідність між автором та його псевдонімом:</a:t>
            </a:r>
            <a:endParaRPr lang="uk-UA" b="1" dirty="0">
              <a:solidFill>
                <a:srgbClr val="C00000"/>
              </a:solidFill>
            </a:endParaRPr>
          </a:p>
        </p:txBody>
      </p:sp>
      <p:sp>
        <p:nvSpPr>
          <p:cNvPr id="3" name="Текст 2"/>
          <p:cNvSpPr>
            <a:spLocks noGrp="1"/>
          </p:cNvSpPr>
          <p:nvPr>
            <p:ph type="body" idx="1"/>
          </p:nvPr>
        </p:nvSpPr>
        <p:spPr>
          <a:xfrm>
            <a:off x="1311214" y="1785668"/>
            <a:ext cx="4713157" cy="638444"/>
          </a:xfrm>
        </p:spPr>
        <p:txBody>
          <a:bodyPr/>
          <a:lstStyle/>
          <a:p>
            <a:r>
              <a:rPr lang="uk-UA" dirty="0" smtClean="0"/>
              <a:t>Письменник</a:t>
            </a:r>
            <a:endParaRPr lang="uk-UA" dirty="0"/>
          </a:p>
        </p:txBody>
      </p:sp>
      <p:sp>
        <p:nvSpPr>
          <p:cNvPr id="4" name="Содержимое 3"/>
          <p:cNvSpPr>
            <a:spLocks noGrp="1"/>
          </p:cNvSpPr>
          <p:nvPr>
            <p:ph sz="half" idx="2"/>
          </p:nvPr>
        </p:nvSpPr>
        <p:spPr>
          <a:xfrm>
            <a:off x="1354346" y="2424112"/>
            <a:ext cx="4670025" cy="3748088"/>
          </a:xfrm>
        </p:spPr>
        <p:txBody>
          <a:bodyPr>
            <a:normAutofit/>
          </a:bodyPr>
          <a:lstStyle/>
          <a:p>
            <a:pPr marL="457200" indent="-457200">
              <a:buNone/>
            </a:pPr>
            <a:r>
              <a:rPr lang="uk-UA" dirty="0" smtClean="0">
                <a:solidFill>
                  <a:srgbClr val="002060"/>
                </a:solidFill>
              </a:rPr>
              <a:t>М. Хвильовий</a:t>
            </a:r>
          </a:p>
          <a:p>
            <a:pPr marL="457200" indent="-457200">
              <a:buNone/>
            </a:pPr>
            <a:r>
              <a:rPr lang="uk-UA" dirty="0" smtClean="0">
                <a:solidFill>
                  <a:srgbClr val="002060"/>
                </a:solidFill>
              </a:rPr>
              <a:t>В. Підмогильний</a:t>
            </a:r>
          </a:p>
          <a:p>
            <a:pPr marL="457200" indent="-457200">
              <a:buNone/>
            </a:pPr>
            <a:r>
              <a:rPr lang="uk-UA" dirty="0" smtClean="0">
                <a:solidFill>
                  <a:srgbClr val="002060"/>
                </a:solidFill>
              </a:rPr>
              <a:t>Г. Косинка</a:t>
            </a:r>
          </a:p>
          <a:p>
            <a:pPr marL="457200" indent="-457200">
              <a:buNone/>
            </a:pPr>
            <a:r>
              <a:rPr lang="uk-UA" dirty="0" smtClean="0">
                <a:solidFill>
                  <a:srgbClr val="002060"/>
                </a:solidFill>
              </a:rPr>
              <a:t>Є. Плужник</a:t>
            </a:r>
          </a:p>
          <a:p>
            <a:pPr marL="457200" indent="-457200">
              <a:buNone/>
            </a:pPr>
            <a:r>
              <a:rPr lang="uk-UA" dirty="0" smtClean="0">
                <a:solidFill>
                  <a:srgbClr val="002060"/>
                </a:solidFill>
              </a:rPr>
              <a:t>М. Драй</a:t>
            </a:r>
          </a:p>
          <a:p>
            <a:pPr marL="457200" indent="-457200">
              <a:buNone/>
            </a:pPr>
            <a:r>
              <a:rPr lang="uk-UA" dirty="0" smtClean="0">
                <a:solidFill>
                  <a:srgbClr val="002060"/>
                </a:solidFill>
              </a:rPr>
              <a:t>В. Поліщук</a:t>
            </a:r>
          </a:p>
          <a:p>
            <a:pPr marL="457200" indent="-457200">
              <a:buNone/>
            </a:pPr>
            <a:r>
              <a:rPr lang="uk-UA" dirty="0" smtClean="0">
                <a:solidFill>
                  <a:srgbClr val="002060"/>
                </a:solidFill>
              </a:rPr>
              <a:t>П. </a:t>
            </a:r>
            <a:r>
              <a:rPr lang="uk-UA" dirty="0" err="1" smtClean="0">
                <a:solidFill>
                  <a:srgbClr val="002060"/>
                </a:solidFill>
              </a:rPr>
              <a:t>Филипович</a:t>
            </a:r>
            <a:endParaRPr lang="uk-UA" dirty="0" smtClean="0">
              <a:solidFill>
                <a:srgbClr val="002060"/>
              </a:solidFill>
            </a:endParaRPr>
          </a:p>
          <a:p>
            <a:pPr marL="457200" indent="-457200">
              <a:buNone/>
            </a:pPr>
            <a:endParaRPr lang="uk-UA" dirty="0" smtClean="0"/>
          </a:p>
          <a:p>
            <a:pPr marL="457200" indent="-457200">
              <a:buFont typeface="+mj-lt"/>
              <a:buAutoNum type="arabicPeriod"/>
            </a:pPr>
            <a:endParaRPr lang="uk-UA" dirty="0"/>
          </a:p>
        </p:txBody>
      </p:sp>
      <p:sp>
        <p:nvSpPr>
          <p:cNvPr id="5" name="Текст 4"/>
          <p:cNvSpPr>
            <a:spLocks noGrp="1"/>
          </p:cNvSpPr>
          <p:nvPr>
            <p:ph type="body" sz="quarter" idx="3"/>
          </p:nvPr>
        </p:nvSpPr>
        <p:spPr/>
        <p:txBody>
          <a:bodyPr/>
          <a:lstStyle/>
          <a:p>
            <a:r>
              <a:rPr lang="uk-UA" dirty="0" smtClean="0"/>
              <a:t>Псевдонім</a:t>
            </a:r>
            <a:endParaRPr lang="uk-UA" dirty="0"/>
          </a:p>
        </p:txBody>
      </p:sp>
      <p:sp>
        <p:nvSpPr>
          <p:cNvPr id="6" name="Содержимое 5"/>
          <p:cNvSpPr>
            <a:spLocks noGrp="1"/>
          </p:cNvSpPr>
          <p:nvPr>
            <p:ph sz="quarter" idx="4"/>
          </p:nvPr>
        </p:nvSpPr>
        <p:spPr/>
        <p:txBody>
          <a:bodyPr>
            <a:normAutofit/>
          </a:bodyPr>
          <a:lstStyle/>
          <a:p>
            <a:pPr marL="457200" indent="-457200">
              <a:buNone/>
            </a:pPr>
            <a:r>
              <a:rPr lang="uk-UA" dirty="0" smtClean="0">
                <a:solidFill>
                  <a:srgbClr val="002060"/>
                </a:solidFill>
              </a:rPr>
              <a:t>Михайло Драй-Хмара</a:t>
            </a:r>
          </a:p>
          <a:p>
            <a:pPr marL="457200" indent="-457200">
              <a:buNone/>
            </a:pPr>
            <a:r>
              <a:rPr lang="uk-UA" dirty="0" err="1" smtClean="0">
                <a:solidFill>
                  <a:srgbClr val="002060"/>
                </a:solidFill>
              </a:rPr>
              <a:t>Кантемирянин</a:t>
            </a:r>
            <a:endParaRPr lang="uk-UA" dirty="0" smtClean="0">
              <a:solidFill>
                <a:srgbClr val="002060"/>
              </a:solidFill>
            </a:endParaRPr>
          </a:p>
          <a:p>
            <a:pPr marL="457200" indent="-457200">
              <a:buNone/>
            </a:pPr>
            <a:r>
              <a:rPr lang="uk-UA" dirty="0" smtClean="0">
                <a:solidFill>
                  <a:srgbClr val="002060"/>
                </a:solidFill>
              </a:rPr>
              <a:t>Микола </a:t>
            </a:r>
            <a:r>
              <a:rPr lang="uk-UA" dirty="0" err="1" smtClean="0">
                <a:solidFill>
                  <a:srgbClr val="002060"/>
                </a:solidFill>
              </a:rPr>
              <a:t>Фітільов</a:t>
            </a:r>
            <a:endParaRPr lang="uk-UA" dirty="0" smtClean="0">
              <a:solidFill>
                <a:srgbClr val="002060"/>
              </a:solidFill>
            </a:endParaRPr>
          </a:p>
          <a:p>
            <a:pPr marL="457200" indent="-457200">
              <a:buNone/>
            </a:pPr>
            <a:r>
              <a:rPr lang="uk-UA" dirty="0" smtClean="0">
                <a:solidFill>
                  <a:srgbClr val="002060"/>
                </a:solidFill>
              </a:rPr>
              <a:t>Микита </a:t>
            </a:r>
            <a:r>
              <a:rPr lang="uk-UA" dirty="0" err="1" smtClean="0">
                <a:solidFill>
                  <a:srgbClr val="002060"/>
                </a:solidFill>
              </a:rPr>
              <a:t>Волокита</a:t>
            </a:r>
            <a:endParaRPr lang="uk-UA" dirty="0" smtClean="0">
              <a:solidFill>
                <a:srgbClr val="002060"/>
              </a:solidFill>
            </a:endParaRPr>
          </a:p>
          <a:p>
            <a:pPr marL="457200" indent="-457200">
              <a:buNone/>
            </a:pPr>
            <a:r>
              <a:rPr lang="uk-UA" dirty="0" smtClean="0">
                <a:solidFill>
                  <a:srgbClr val="002060"/>
                </a:solidFill>
              </a:rPr>
              <a:t>Лорд </a:t>
            </a:r>
            <a:r>
              <a:rPr lang="uk-UA" dirty="0" err="1" smtClean="0">
                <a:solidFill>
                  <a:srgbClr val="002060"/>
                </a:solidFill>
              </a:rPr>
              <a:t>Лістер</a:t>
            </a:r>
            <a:endParaRPr lang="uk-UA" dirty="0" smtClean="0">
              <a:solidFill>
                <a:srgbClr val="002060"/>
              </a:solidFill>
            </a:endParaRPr>
          </a:p>
          <a:p>
            <a:pPr marL="457200" indent="-457200">
              <a:buNone/>
            </a:pPr>
            <a:r>
              <a:rPr lang="uk-UA" dirty="0" smtClean="0">
                <a:solidFill>
                  <a:srgbClr val="002060"/>
                </a:solidFill>
              </a:rPr>
              <a:t>Григорій Стрілець</a:t>
            </a:r>
          </a:p>
          <a:p>
            <a:pPr marL="457200" indent="-457200">
              <a:buNone/>
            </a:pPr>
            <a:r>
              <a:rPr lang="uk-UA" dirty="0" err="1" smtClean="0">
                <a:solidFill>
                  <a:srgbClr val="002060"/>
                </a:solidFill>
              </a:rPr>
              <a:t>Павел</a:t>
            </a:r>
            <a:r>
              <a:rPr lang="uk-UA" dirty="0" smtClean="0">
                <a:solidFill>
                  <a:srgbClr val="002060"/>
                </a:solidFill>
              </a:rPr>
              <a:t> </a:t>
            </a:r>
            <a:r>
              <a:rPr lang="uk-UA" dirty="0" err="1" smtClean="0">
                <a:solidFill>
                  <a:srgbClr val="002060"/>
                </a:solidFill>
              </a:rPr>
              <a:t>Зорев</a:t>
            </a:r>
            <a:endParaRPr lang="uk-UA" dirty="0" smtClean="0">
              <a:solidFill>
                <a:srgbClr val="002060"/>
              </a:solidFill>
            </a:endParaRPr>
          </a:p>
          <a:p>
            <a:pPr marL="457200" indent="-457200">
              <a:buNone/>
            </a:pPr>
            <a:endParaRPr lang="uk-U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C00000"/>
                </a:solidFill>
                <a:effectLst>
                  <a:outerShdw blurRad="38100" dist="38100" dir="2700000" algn="tl">
                    <a:srgbClr val="000000">
                      <a:alpha val="43137"/>
                    </a:srgbClr>
                  </a:outerShdw>
                </a:effectLst>
              </a:rPr>
              <a:t>Правильні відповіді:</a:t>
            </a:r>
            <a:endParaRPr lang="uk-UA" b="1" dirty="0">
              <a:solidFill>
                <a:srgbClr val="C00000"/>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p:txBody>
          <a:bodyPr/>
          <a:lstStyle/>
          <a:p>
            <a:r>
              <a:rPr lang="uk-UA" dirty="0" smtClean="0">
                <a:solidFill>
                  <a:schemeClr val="accent2"/>
                </a:solidFill>
              </a:rPr>
              <a:t>Письменник</a:t>
            </a:r>
            <a:endParaRPr lang="uk-UA" dirty="0">
              <a:solidFill>
                <a:schemeClr val="accent2"/>
              </a:solidFill>
            </a:endParaRPr>
          </a:p>
        </p:txBody>
      </p:sp>
      <p:sp>
        <p:nvSpPr>
          <p:cNvPr id="4" name="Содержимое 3"/>
          <p:cNvSpPr>
            <a:spLocks noGrp="1"/>
          </p:cNvSpPr>
          <p:nvPr>
            <p:ph sz="half" idx="2"/>
          </p:nvPr>
        </p:nvSpPr>
        <p:spPr/>
        <p:txBody>
          <a:bodyPr/>
          <a:lstStyle/>
          <a:p>
            <a:pPr marL="457200" indent="-457200">
              <a:buFont typeface="+mj-lt"/>
              <a:buAutoNum type="arabicPeriod"/>
            </a:pPr>
            <a:r>
              <a:rPr lang="uk-UA" dirty="0" smtClean="0">
                <a:solidFill>
                  <a:srgbClr val="002060"/>
                </a:solidFill>
              </a:rPr>
              <a:t>М. Хвильовий</a:t>
            </a:r>
          </a:p>
          <a:p>
            <a:pPr marL="457200" indent="-457200">
              <a:buFont typeface="+mj-lt"/>
              <a:buAutoNum type="arabicPeriod"/>
            </a:pPr>
            <a:r>
              <a:rPr lang="uk-UA" dirty="0" smtClean="0">
                <a:solidFill>
                  <a:srgbClr val="002060"/>
                </a:solidFill>
              </a:rPr>
              <a:t>В. Підмогильний</a:t>
            </a:r>
          </a:p>
          <a:p>
            <a:pPr marL="457200" indent="-457200">
              <a:buFont typeface="+mj-lt"/>
              <a:buAutoNum type="arabicPeriod"/>
            </a:pPr>
            <a:r>
              <a:rPr lang="uk-UA" dirty="0" smtClean="0">
                <a:solidFill>
                  <a:srgbClr val="002060"/>
                </a:solidFill>
              </a:rPr>
              <a:t>Г. Косинка</a:t>
            </a:r>
          </a:p>
          <a:p>
            <a:pPr marL="457200" indent="-457200">
              <a:buFont typeface="+mj-lt"/>
              <a:buAutoNum type="arabicPeriod"/>
            </a:pPr>
            <a:r>
              <a:rPr lang="uk-UA" dirty="0" smtClean="0">
                <a:solidFill>
                  <a:srgbClr val="002060"/>
                </a:solidFill>
              </a:rPr>
              <a:t>Є. Плужник</a:t>
            </a:r>
          </a:p>
          <a:p>
            <a:pPr marL="457200" indent="-457200">
              <a:buFont typeface="+mj-lt"/>
              <a:buAutoNum type="arabicPeriod"/>
            </a:pPr>
            <a:r>
              <a:rPr lang="uk-UA" dirty="0" smtClean="0">
                <a:solidFill>
                  <a:srgbClr val="002060"/>
                </a:solidFill>
              </a:rPr>
              <a:t>В. Поліщук</a:t>
            </a:r>
          </a:p>
          <a:p>
            <a:pPr marL="457200" indent="-457200">
              <a:buFont typeface="+mj-lt"/>
              <a:buAutoNum type="arabicPeriod"/>
            </a:pPr>
            <a:r>
              <a:rPr lang="uk-UA" dirty="0" smtClean="0">
                <a:solidFill>
                  <a:srgbClr val="002060"/>
                </a:solidFill>
              </a:rPr>
              <a:t>П. </a:t>
            </a:r>
            <a:r>
              <a:rPr lang="uk-UA" dirty="0" err="1" smtClean="0">
                <a:solidFill>
                  <a:srgbClr val="002060"/>
                </a:solidFill>
              </a:rPr>
              <a:t>Филипович</a:t>
            </a:r>
            <a:endParaRPr lang="uk-UA" dirty="0" smtClean="0">
              <a:solidFill>
                <a:srgbClr val="002060"/>
              </a:solidFill>
            </a:endParaRPr>
          </a:p>
          <a:p>
            <a:pPr marL="457200" indent="-457200">
              <a:buFont typeface="+mj-lt"/>
              <a:buAutoNum type="arabicPeriod"/>
            </a:pPr>
            <a:r>
              <a:rPr lang="uk-UA" dirty="0" smtClean="0">
                <a:solidFill>
                  <a:srgbClr val="002060"/>
                </a:solidFill>
              </a:rPr>
              <a:t>М. Драй</a:t>
            </a:r>
            <a:endParaRPr lang="uk-UA" dirty="0">
              <a:solidFill>
                <a:srgbClr val="002060"/>
              </a:solidFill>
            </a:endParaRPr>
          </a:p>
        </p:txBody>
      </p:sp>
      <p:sp>
        <p:nvSpPr>
          <p:cNvPr id="5" name="Текст 4"/>
          <p:cNvSpPr>
            <a:spLocks noGrp="1"/>
          </p:cNvSpPr>
          <p:nvPr>
            <p:ph type="body" sz="quarter" idx="3"/>
          </p:nvPr>
        </p:nvSpPr>
        <p:spPr/>
        <p:txBody>
          <a:bodyPr/>
          <a:lstStyle/>
          <a:p>
            <a:r>
              <a:rPr lang="uk-UA" dirty="0" smtClean="0">
                <a:solidFill>
                  <a:schemeClr val="accent2"/>
                </a:solidFill>
              </a:rPr>
              <a:t>Псевдонім</a:t>
            </a:r>
            <a:endParaRPr lang="uk-UA" dirty="0">
              <a:solidFill>
                <a:schemeClr val="accent2"/>
              </a:solidFill>
            </a:endParaRPr>
          </a:p>
        </p:txBody>
      </p:sp>
      <p:sp>
        <p:nvSpPr>
          <p:cNvPr id="6" name="Содержимое 5"/>
          <p:cNvSpPr>
            <a:spLocks noGrp="1"/>
          </p:cNvSpPr>
          <p:nvPr>
            <p:ph sz="quarter" idx="4"/>
          </p:nvPr>
        </p:nvSpPr>
        <p:spPr/>
        <p:txBody>
          <a:bodyPr/>
          <a:lstStyle/>
          <a:p>
            <a:pPr marL="457200" indent="-457200">
              <a:buFont typeface="+mj-lt"/>
              <a:buAutoNum type="arabicPeriod"/>
            </a:pPr>
            <a:r>
              <a:rPr lang="uk-UA" dirty="0" smtClean="0">
                <a:solidFill>
                  <a:srgbClr val="002060"/>
                </a:solidFill>
              </a:rPr>
              <a:t>Микола </a:t>
            </a:r>
            <a:r>
              <a:rPr lang="uk-UA" dirty="0" err="1" smtClean="0">
                <a:solidFill>
                  <a:srgbClr val="002060"/>
                </a:solidFill>
              </a:rPr>
              <a:t>Фітільов</a:t>
            </a:r>
            <a:endParaRPr lang="uk-UA" dirty="0" smtClean="0">
              <a:solidFill>
                <a:srgbClr val="002060"/>
              </a:solidFill>
            </a:endParaRPr>
          </a:p>
          <a:p>
            <a:pPr marL="457200" indent="-457200">
              <a:buFont typeface="+mj-lt"/>
              <a:buAutoNum type="arabicPeriod"/>
            </a:pPr>
            <a:r>
              <a:rPr lang="uk-UA" dirty="0" smtClean="0">
                <a:solidFill>
                  <a:srgbClr val="002060"/>
                </a:solidFill>
              </a:rPr>
              <a:t>Лорд </a:t>
            </a:r>
            <a:r>
              <a:rPr lang="uk-UA" dirty="0" err="1" smtClean="0">
                <a:solidFill>
                  <a:srgbClr val="002060"/>
                </a:solidFill>
              </a:rPr>
              <a:t>Лістер</a:t>
            </a:r>
            <a:endParaRPr lang="uk-UA" dirty="0" smtClean="0">
              <a:solidFill>
                <a:srgbClr val="002060"/>
              </a:solidFill>
            </a:endParaRPr>
          </a:p>
          <a:p>
            <a:pPr marL="457200" indent="-457200">
              <a:buFont typeface="+mj-lt"/>
              <a:buAutoNum type="arabicPeriod"/>
            </a:pPr>
            <a:r>
              <a:rPr lang="uk-UA" dirty="0" smtClean="0">
                <a:solidFill>
                  <a:srgbClr val="002060"/>
                </a:solidFill>
              </a:rPr>
              <a:t>Григорій Стрілець</a:t>
            </a:r>
          </a:p>
          <a:p>
            <a:pPr marL="457200" indent="-457200">
              <a:buFont typeface="+mj-lt"/>
              <a:buAutoNum type="arabicPeriod"/>
            </a:pPr>
            <a:r>
              <a:rPr lang="uk-UA" dirty="0" err="1" smtClean="0">
                <a:solidFill>
                  <a:srgbClr val="002060"/>
                </a:solidFill>
              </a:rPr>
              <a:t>Кантемирянин</a:t>
            </a:r>
            <a:endParaRPr lang="uk-UA" dirty="0" smtClean="0">
              <a:solidFill>
                <a:srgbClr val="002060"/>
              </a:solidFill>
            </a:endParaRPr>
          </a:p>
          <a:p>
            <a:pPr marL="457200" indent="-457200">
              <a:buFont typeface="+mj-lt"/>
              <a:buAutoNum type="arabicPeriod"/>
            </a:pPr>
            <a:r>
              <a:rPr lang="uk-UA" dirty="0" smtClean="0">
                <a:solidFill>
                  <a:srgbClr val="002060"/>
                </a:solidFill>
              </a:rPr>
              <a:t>Микита </a:t>
            </a:r>
            <a:r>
              <a:rPr lang="uk-UA" dirty="0" err="1" smtClean="0">
                <a:solidFill>
                  <a:srgbClr val="002060"/>
                </a:solidFill>
              </a:rPr>
              <a:t>Волокита</a:t>
            </a:r>
            <a:endParaRPr lang="uk-UA" dirty="0" smtClean="0">
              <a:solidFill>
                <a:srgbClr val="002060"/>
              </a:solidFill>
            </a:endParaRPr>
          </a:p>
          <a:p>
            <a:pPr marL="457200" indent="-457200">
              <a:buFont typeface="+mj-lt"/>
              <a:buAutoNum type="arabicPeriod"/>
            </a:pPr>
            <a:r>
              <a:rPr lang="uk-UA" dirty="0" err="1" smtClean="0">
                <a:solidFill>
                  <a:srgbClr val="002060"/>
                </a:solidFill>
              </a:rPr>
              <a:t>Павел</a:t>
            </a:r>
            <a:r>
              <a:rPr lang="uk-UA" dirty="0" smtClean="0">
                <a:solidFill>
                  <a:srgbClr val="002060"/>
                </a:solidFill>
              </a:rPr>
              <a:t> </a:t>
            </a:r>
            <a:r>
              <a:rPr lang="uk-UA" dirty="0" err="1" smtClean="0">
                <a:solidFill>
                  <a:srgbClr val="002060"/>
                </a:solidFill>
              </a:rPr>
              <a:t>Зорев</a:t>
            </a:r>
            <a:endParaRPr lang="uk-UA" dirty="0" smtClean="0">
              <a:solidFill>
                <a:srgbClr val="002060"/>
              </a:solidFill>
            </a:endParaRPr>
          </a:p>
          <a:p>
            <a:pPr marL="457200" indent="-457200">
              <a:buFont typeface="+mj-lt"/>
              <a:buAutoNum type="arabicPeriod"/>
            </a:pPr>
            <a:r>
              <a:rPr lang="uk-UA" dirty="0" smtClean="0">
                <a:solidFill>
                  <a:srgbClr val="002060"/>
                </a:solidFill>
              </a:rPr>
              <a:t>Михайло Драй-Хмара</a:t>
            </a:r>
          </a:p>
          <a:p>
            <a:pPr marL="457200" indent="-457200">
              <a:buFont typeface="+mj-lt"/>
              <a:buAutoNum type="arabicPeriod"/>
            </a:pPr>
            <a:endParaRPr lang="uk-U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05838" y="152400"/>
            <a:ext cx="10293531" cy="6219786"/>
          </a:xfrm>
          <a:prstGeom prst="rect">
            <a:avLst/>
          </a:prstGeom>
          <a:ln>
            <a:noFill/>
          </a:ln>
          <a:effectLst>
            <a:softEdge rad="112500"/>
          </a:effectLst>
        </p:spPr>
      </p:pic>
    </p:spTree>
    <p:extLst>
      <p:ext uri="{BB962C8B-B14F-4D97-AF65-F5344CB8AC3E}">
        <p14:creationId xmlns:p14="http://schemas.microsoft.com/office/powerpoint/2010/main" val="39669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C00000"/>
                </a:solidFill>
                <a:effectLst>
                  <a:outerShdw blurRad="38100" dist="38100" dir="2700000" algn="tl">
                    <a:srgbClr val="000000">
                      <a:alpha val="43137"/>
                    </a:srgbClr>
                  </a:outerShdw>
                </a:effectLst>
              </a:rPr>
              <a:t> Список використаних джерел</a:t>
            </a:r>
            <a:endParaRPr lang="uk-UA" b="1" dirty="0">
              <a:solidFill>
                <a:srgbClr val="C00000"/>
              </a:solidFill>
              <a:effectLst>
                <a:outerShdw blurRad="38100" dist="38100" dir="2700000" algn="tl">
                  <a:srgbClr val="000000">
                    <a:alpha val="43137"/>
                  </a:srgbClr>
                </a:outerShdw>
              </a:effectLst>
            </a:endParaRPr>
          </a:p>
        </p:txBody>
      </p:sp>
      <p:sp>
        <p:nvSpPr>
          <p:cNvPr id="3" name="Прямоугольник 2"/>
          <p:cNvSpPr/>
          <p:nvPr/>
        </p:nvSpPr>
        <p:spPr>
          <a:xfrm>
            <a:off x="1155700" y="1715344"/>
            <a:ext cx="9829800" cy="4678204"/>
          </a:xfrm>
          <a:prstGeom prst="rect">
            <a:avLst/>
          </a:prstGeom>
        </p:spPr>
        <p:txBody>
          <a:bodyPr wrap="square">
            <a:spAutoFit/>
          </a:bodyPr>
          <a:lstStyle/>
          <a:p>
            <a:pPr lvl="0"/>
            <a:r>
              <a:rPr lang="uk-UA" sz="2000" b="1" dirty="0" smtClean="0">
                <a:latin typeface="+mj-lt"/>
              </a:rPr>
              <a:t>1. Ковалів </a:t>
            </a:r>
            <a:r>
              <a:rPr lang="uk-UA" sz="2000" b="1" dirty="0">
                <a:latin typeface="+mj-lt"/>
              </a:rPr>
              <a:t>Ю. І. Історія  української літератури. Кінець  </a:t>
            </a:r>
            <a:r>
              <a:rPr lang="uk-UA" sz="2000" b="1" dirty="0" err="1">
                <a:latin typeface="+mj-lt"/>
              </a:rPr>
              <a:t>ХІХ-поч</a:t>
            </a:r>
            <a:r>
              <a:rPr lang="uk-UA" sz="2000" b="1" dirty="0">
                <a:latin typeface="+mj-lt"/>
              </a:rPr>
              <a:t>. ХХI ст. Том третій. У сподіваннях і трагічних зламах. – К. : Академія, 2014.</a:t>
            </a:r>
            <a:endParaRPr lang="ru-RU" sz="2000" b="1" dirty="0">
              <a:latin typeface="+mj-lt"/>
            </a:endParaRPr>
          </a:p>
          <a:p>
            <a:pPr lvl="0"/>
            <a:endParaRPr lang="uk-UA" sz="2000" b="1" dirty="0" smtClean="0">
              <a:latin typeface="+mj-lt"/>
            </a:endParaRPr>
          </a:p>
          <a:p>
            <a:pPr lvl="0"/>
            <a:r>
              <a:rPr lang="uk-UA" sz="2000" b="1" dirty="0" smtClean="0">
                <a:latin typeface="+mj-lt"/>
              </a:rPr>
              <a:t>2. </a:t>
            </a:r>
            <a:r>
              <a:rPr lang="uk-UA" sz="2000" b="1" dirty="0" err="1" smtClean="0">
                <a:latin typeface="+mj-lt"/>
              </a:rPr>
              <a:t>Кульчицький</a:t>
            </a:r>
            <a:r>
              <a:rPr lang="uk-UA" sz="2000" b="1" dirty="0" smtClean="0">
                <a:latin typeface="+mj-lt"/>
              </a:rPr>
              <a:t> </a:t>
            </a:r>
            <a:r>
              <a:rPr lang="uk-UA" sz="2000" b="1" dirty="0">
                <a:latin typeface="+mj-lt"/>
              </a:rPr>
              <a:t>С. Лебедєва Ю. Історія України: Підручник для 10 класу загальноосвітніх навчальних закладів . – К. : </a:t>
            </a:r>
            <a:r>
              <a:rPr lang="uk-UA" sz="2000" b="1" dirty="0" err="1">
                <a:latin typeface="+mj-lt"/>
              </a:rPr>
              <a:t>Генеза</a:t>
            </a:r>
            <a:r>
              <a:rPr lang="uk-UA" sz="2000" b="1" dirty="0">
                <a:latin typeface="+mj-lt"/>
              </a:rPr>
              <a:t>, 2010.</a:t>
            </a:r>
            <a:endParaRPr lang="ru-RU" sz="2000" b="1" dirty="0">
              <a:latin typeface="+mj-lt"/>
            </a:endParaRPr>
          </a:p>
          <a:p>
            <a:endParaRPr lang="ru-RU" sz="2000" b="1" dirty="0">
              <a:latin typeface="+mj-lt"/>
            </a:endParaRPr>
          </a:p>
          <a:p>
            <a:r>
              <a:rPr lang="ru-RU" sz="2000" b="1" dirty="0" smtClean="0">
                <a:latin typeface="+mj-lt"/>
              </a:rPr>
              <a:t>3. </a:t>
            </a:r>
            <a:r>
              <a:rPr lang="ru-RU" sz="2000" b="1" dirty="0" err="1" smtClean="0">
                <a:latin typeface="+mj-lt"/>
              </a:rPr>
              <a:t>Кульчицький</a:t>
            </a:r>
            <a:r>
              <a:rPr lang="ru-RU" sz="2000" b="1" dirty="0" smtClean="0">
                <a:latin typeface="+mj-lt"/>
              </a:rPr>
              <a:t> </a:t>
            </a:r>
            <a:r>
              <a:rPr lang="ru-RU" sz="2000" b="1" dirty="0">
                <a:latin typeface="+mj-lt"/>
              </a:rPr>
              <a:t>С. </a:t>
            </a:r>
            <a:r>
              <a:rPr lang="ru-RU" sz="2000" b="1" dirty="0" err="1">
                <a:latin typeface="+mj-lt"/>
              </a:rPr>
              <a:t>Володимир</a:t>
            </a:r>
            <a:r>
              <a:rPr lang="ru-RU" sz="2000" b="1" dirty="0">
                <a:latin typeface="+mj-lt"/>
              </a:rPr>
              <a:t> Винниченко / С. </a:t>
            </a:r>
            <a:r>
              <a:rPr lang="ru-RU" sz="2000" b="1" dirty="0" err="1">
                <a:latin typeface="+mj-lt"/>
              </a:rPr>
              <a:t>Кульчицький</a:t>
            </a:r>
            <a:r>
              <a:rPr lang="ru-RU" sz="2000" b="1" dirty="0">
                <a:latin typeface="+mj-lt"/>
              </a:rPr>
              <a:t>, В. Солдатенко. - К.: </a:t>
            </a:r>
            <a:r>
              <a:rPr lang="ru-RU" sz="2000" b="1" dirty="0" err="1">
                <a:latin typeface="+mj-lt"/>
              </a:rPr>
              <a:t>Альтернативи</a:t>
            </a:r>
            <a:r>
              <a:rPr lang="ru-RU" sz="2000" b="1" dirty="0">
                <a:latin typeface="+mj-lt"/>
              </a:rPr>
              <a:t>, 2005. - 376 с. – (</a:t>
            </a:r>
            <a:r>
              <a:rPr lang="ru-RU" sz="2000" b="1" dirty="0" err="1">
                <a:latin typeface="+mj-lt"/>
              </a:rPr>
              <a:t>Особистість</a:t>
            </a:r>
            <a:r>
              <a:rPr lang="ru-RU" sz="2000" b="1" dirty="0">
                <a:latin typeface="+mj-lt"/>
              </a:rPr>
              <a:t> і </a:t>
            </a:r>
            <a:r>
              <a:rPr lang="ru-RU" sz="2000" b="1" dirty="0" err="1">
                <a:latin typeface="+mj-lt"/>
              </a:rPr>
              <a:t>доба</a:t>
            </a:r>
            <a:r>
              <a:rPr lang="ru-RU" sz="2000" b="1" dirty="0">
                <a:latin typeface="+mj-lt"/>
              </a:rPr>
              <a:t>) </a:t>
            </a:r>
            <a:endParaRPr lang="ru-RU" sz="2000" b="1" dirty="0" smtClean="0">
              <a:latin typeface="+mj-lt"/>
            </a:endParaRPr>
          </a:p>
          <a:p>
            <a:r>
              <a:rPr lang="uk-UA" sz="2000" b="1" dirty="0" smtClean="0">
                <a:latin typeface="+mj-lt"/>
              </a:rPr>
              <a:t> </a:t>
            </a:r>
            <a:endParaRPr lang="ru-RU" sz="2000" b="1" dirty="0">
              <a:latin typeface="+mj-lt"/>
            </a:endParaRPr>
          </a:p>
          <a:p>
            <a:pPr lvl="0"/>
            <a:r>
              <a:rPr lang="uk-UA" sz="2000" b="1" dirty="0" smtClean="0">
                <a:latin typeface="+mj-lt"/>
              </a:rPr>
              <a:t>4. Фото </a:t>
            </a:r>
            <a:r>
              <a:rPr lang="uk-UA" sz="2000" b="1" dirty="0">
                <a:latin typeface="+mj-lt"/>
              </a:rPr>
              <a:t>революційних подій. </a:t>
            </a:r>
            <a:r>
              <a:rPr lang="ru-RU" sz="2000" b="1" dirty="0">
                <a:latin typeface="+mj-lt"/>
              </a:rPr>
              <a:t>[</a:t>
            </a:r>
            <a:r>
              <a:rPr lang="ru-RU" sz="2000" b="1" dirty="0" err="1">
                <a:latin typeface="+mj-lt"/>
              </a:rPr>
              <a:t>Електронний</a:t>
            </a:r>
            <a:r>
              <a:rPr lang="ru-RU" sz="2000" b="1" dirty="0">
                <a:latin typeface="+mj-lt"/>
              </a:rPr>
              <a:t> ресурс].  – Режим доступу :  </a:t>
            </a:r>
            <a:r>
              <a:rPr lang="uk-UA" sz="2000" b="1" dirty="0">
                <a:latin typeface="+mj-lt"/>
              </a:rPr>
              <a:t>http://kruty.org.ua/iljustratsiyi/view/13 </a:t>
            </a:r>
            <a:endParaRPr lang="uk-UA" sz="2000" b="1" dirty="0" smtClean="0">
              <a:latin typeface="+mj-lt"/>
            </a:endParaRPr>
          </a:p>
          <a:p>
            <a:pPr lvl="0"/>
            <a:endParaRPr lang="uk-UA" sz="2000" b="1" dirty="0">
              <a:latin typeface="+mj-lt"/>
            </a:endParaRPr>
          </a:p>
          <a:p>
            <a:r>
              <a:rPr lang="uk-UA" sz="2000" b="1" dirty="0" smtClean="0">
                <a:latin typeface="+mj-lt"/>
              </a:rPr>
              <a:t>5. У</a:t>
            </a:r>
            <a:r>
              <a:rPr lang="ru-RU" sz="2000" b="1" dirty="0" err="1">
                <a:latin typeface="+mj-lt"/>
              </a:rPr>
              <a:t>країнська</a:t>
            </a:r>
            <a:r>
              <a:rPr lang="ru-RU" sz="2000" b="1" dirty="0">
                <a:latin typeface="+mj-lt"/>
              </a:rPr>
              <a:t> </a:t>
            </a:r>
            <a:r>
              <a:rPr lang="ru-RU" sz="2000" b="1" dirty="0" err="1">
                <a:latin typeface="+mj-lt"/>
              </a:rPr>
              <a:t>революція</a:t>
            </a:r>
            <a:r>
              <a:rPr lang="ru-RU" sz="2000" b="1" dirty="0">
                <a:latin typeface="+mj-lt"/>
              </a:rPr>
              <a:t> (1917-1920 </a:t>
            </a:r>
            <a:r>
              <a:rPr lang="ru-RU" sz="2000" b="1" dirty="0" smtClean="0">
                <a:latin typeface="+mj-lt"/>
              </a:rPr>
              <a:t>p p</a:t>
            </a:r>
            <a:r>
              <a:rPr lang="ru-RU" sz="2000" b="1" dirty="0">
                <a:latin typeface="+mj-lt"/>
              </a:rPr>
              <a:t>.) </a:t>
            </a:r>
            <a:r>
              <a:rPr lang="ru-RU" sz="2000" b="1" dirty="0" smtClean="0">
                <a:latin typeface="+mj-lt"/>
              </a:rPr>
              <a:t>. [</a:t>
            </a:r>
            <a:r>
              <a:rPr lang="uk-UA" sz="2000" b="1" dirty="0">
                <a:latin typeface="+mj-lt"/>
              </a:rPr>
              <a:t>Е</a:t>
            </a:r>
            <a:r>
              <a:rPr lang="ru-RU" sz="2000" b="1" dirty="0" err="1">
                <a:latin typeface="+mj-lt"/>
              </a:rPr>
              <a:t>лектронний</a:t>
            </a:r>
            <a:r>
              <a:rPr lang="ru-RU" sz="2000" b="1" dirty="0">
                <a:latin typeface="+mj-lt"/>
              </a:rPr>
              <a:t> ресурс]. – </a:t>
            </a:r>
            <a:r>
              <a:rPr lang="uk-UA" sz="2000" b="1" dirty="0">
                <a:latin typeface="+mj-lt"/>
              </a:rPr>
              <a:t>Р</a:t>
            </a:r>
            <a:r>
              <a:rPr lang="ru-RU" sz="2000" b="1" dirty="0">
                <a:latin typeface="+mj-lt"/>
              </a:rPr>
              <a:t>ежим  доступу: </a:t>
            </a:r>
            <a:r>
              <a:rPr lang="uk-UA" sz="2000" b="1" dirty="0">
                <a:latin typeface="+mj-lt"/>
              </a:rPr>
              <a:t>http://history.vn.ua/book/zno2010/89.html</a:t>
            </a:r>
            <a:endParaRPr lang="ru-RU" sz="2000" b="1" dirty="0">
              <a:latin typeface="+mj-lt"/>
            </a:endParaRPr>
          </a:p>
          <a:p>
            <a:pPr lvl="0"/>
            <a:endParaRPr lang="ru-RU" dirty="0"/>
          </a:p>
        </p:txBody>
      </p:sp>
    </p:spTree>
    <p:extLst>
      <p:ext uri="{BB962C8B-B14F-4D97-AF65-F5344CB8AC3E}">
        <p14:creationId xmlns:p14="http://schemas.microsoft.com/office/powerpoint/2010/main" val="185756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l="-734" t="15042" r="3054" b="5474"/>
          <a:stretch/>
        </p:blipFill>
        <p:spPr bwMode="auto">
          <a:xfrm>
            <a:off x="874977" y="535577"/>
            <a:ext cx="10431062" cy="5917475"/>
          </a:xfrm>
          <a:prstGeom prst="rect">
            <a:avLst/>
          </a:prstGeom>
          <a:ln>
            <a:noFill/>
          </a:ln>
          <a:effectLst>
            <a:softEdge rad="112500"/>
          </a:effectLst>
        </p:spPr>
      </p:pic>
    </p:spTree>
    <p:extLst>
      <p:ext uri="{BB962C8B-B14F-4D97-AF65-F5344CB8AC3E}">
        <p14:creationId xmlns:p14="http://schemas.microsoft.com/office/powerpoint/2010/main" val="387962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srcRect l="3235" t="25714" r="4606" b="10306"/>
          <a:stretch/>
        </p:blipFill>
        <p:spPr bwMode="auto">
          <a:xfrm>
            <a:off x="420187" y="1528353"/>
            <a:ext cx="11351623" cy="4911635"/>
          </a:xfrm>
          <a:prstGeom prst="rect">
            <a:avLst/>
          </a:prstGeom>
          <a:ln>
            <a:noFill/>
          </a:ln>
          <a:effectLst>
            <a:softEdge rad="112500"/>
          </a:effectLst>
        </p:spPr>
      </p:pic>
      <p:sp>
        <p:nvSpPr>
          <p:cNvPr id="2" name="Прямоугольник 1"/>
          <p:cNvSpPr/>
          <p:nvPr/>
        </p:nvSpPr>
        <p:spPr>
          <a:xfrm>
            <a:off x="799010" y="177991"/>
            <a:ext cx="10593976" cy="1446550"/>
          </a:xfrm>
          <a:prstGeom prst="rect">
            <a:avLst/>
          </a:prstGeom>
        </p:spPr>
        <p:txBody>
          <a:bodyPr wrap="square">
            <a:spAutoFit/>
          </a:bodyPr>
          <a:lstStyle/>
          <a:p>
            <a:pPr algn="ctr"/>
            <a:r>
              <a:rPr lang="uk-UA" sz="4400" b="1" dirty="0" smtClean="0">
                <a:solidFill>
                  <a:schemeClr val="accent2">
                    <a:lumMod val="60000"/>
                    <a:lumOff val="40000"/>
                  </a:schemeClr>
                </a:solidFill>
                <a:effectLst>
                  <a:outerShdw blurRad="38100" dist="38100" dir="2700000" algn="tl">
                    <a:srgbClr val="000000">
                      <a:alpha val="43137"/>
                    </a:srgbClr>
                  </a:outerShdw>
                </a:effectLst>
              </a:rPr>
              <a:t>Культурна  політика  українських  урядів</a:t>
            </a:r>
          </a:p>
          <a:p>
            <a:pPr algn="ctr"/>
            <a:r>
              <a:rPr lang="uk-UA" sz="4400" b="1" dirty="0" smtClean="0">
                <a:solidFill>
                  <a:schemeClr val="accent2">
                    <a:lumMod val="60000"/>
                    <a:lumOff val="40000"/>
                  </a:schemeClr>
                </a:solidFill>
                <a:effectLst>
                  <a:outerShdw blurRad="38100" dist="38100" dir="2700000" algn="tl">
                    <a:srgbClr val="000000">
                      <a:alpha val="43137"/>
                    </a:srgbClr>
                  </a:outerShdw>
                </a:effectLst>
              </a:rPr>
              <a:t>1917-1921 р </a:t>
            </a:r>
            <a:r>
              <a:rPr lang="uk-UA" sz="4400" b="1" dirty="0" err="1" smtClean="0">
                <a:solidFill>
                  <a:schemeClr val="accent2">
                    <a:lumMod val="60000"/>
                    <a:lumOff val="40000"/>
                  </a:schemeClr>
                </a:solidFill>
                <a:effectLst>
                  <a:outerShdw blurRad="38100" dist="38100" dir="2700000" algn="tl">
                    <a:srgbClr val="000000">
                      <a:alpha val="43137"/>
                    </a:srgbClr>
                  </a:outerShdw>
                </a:effectLst>
              </a:rPr>
              <a:t>р</a:t>
            </a:r>
            <a:r>
              <a:rPr lang="uk-UA" sz="4400" b="1" dirty="0" smtClean="0">
                <a:solidFill>
                  <a:schemeClr val="accent2">
                    <a:lumMod val="60000"/>
                    <a:lumOff val="40000"/>
                  </a:schemeClr>
                </a:solidFill>
                <a:effectLst>
                  <a:outerShdw blurRad="38100" dist="38100" dir="2700000" algn="tl">
                    <a:srgbClr val="000000">
                      <a:alpha val="43137"/>
                    </a:srgbClr>
                  </a:outerShdw>
                </a:effectLst>
              </a:rPr>
              <a:t>. </a:t>
            </a:r>
            <a:endParaRPr lang="ru-RU" sz="4400" b="1"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407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9303" y="2313474"/>
            <a:ext cx="6096000" cy="3170099"/>
          </a:xfrm>
          <a:prstGeom prst="rect">
            <a:avLst/>
          </a:prstGeom>
        </p:spPr>
        <p:txBody>
          <a:bodyPr>
            <a:spAutoFit/>
          </a:bodyPr>
          <a:lstStyle/>
          <a:p>
            <a:pPr algn="just"/>
            <a:r>
              <a:rPr lang="uk-UA" sz="2000" dirty="0" smtClean="0">
                <a:latin typeface="+mj-lt"/>
              </a:rPr>
              <a:t>    Уже </a:t>
            </a:r>
            <a:r>
              <a:rPr lang="uk-UA" sz="2000" dirty="0">
                <a:latin typeface="+mj-lt"/>
              </a:rPr>
              <a:t>з лютого 1917 року відбулися певні зміни в житті суспільства, які були викликані соціальними й економічними конфліктами. В Україні відроджується політичне життя, відкриваючи нові можливості для вжитку української мови. Відразу формується український уряд, відновлюються або засновуються різні партії. Дуже швидко українська мова поширюється на такі ділянки життя, які досі були тією чи іншою мірою поза її межами: військо, фінанси, судівництво, освіта, наука.</a:t>
            </a:r>
          </a:p>
        </p:txBody>
      </p:sp>
      <p:pic>
        <p:nvPicPr>
          <p:cNvPr id="2052" name="Picture 4" descr="http://kruty.org.ua/images/morfeoshow/____________-9950/big/sevastopol0.jpg?rand=330972254"/>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3574" t="4615" r="3574" b="4686"/>
          <a:stretch/>
        </p:blipFill>
        <p:spPr bwMode="auto">
          <a:xfrm>
            <a:off x="6772745" y="1714500"/>
            <a:ext cx="5114456"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5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C00000"/>
                </a:solidFill>
              </a:rPr>
              <a:t> Володимир Винниченко</a:t>
            </a:r>
            <a:endParaRPr lang="ru-RU" dirty="0"/>
          </a:p>
        </p:txBody>
      </p:sp>
      <p:sp>
        <p:nvSpPr>
          <p:cNvPr id="3" name="Объект 2"/>
          <p:cNvSpPr>
            <a:spLocks noGrp="1"/>
          </p:cNvSpPr>
          <p:nvPr>
            <p:ph idx="1"/>
          </p:nvPr>
        </p:nvSpPr>
        <p:spPr>
          <a:xfrm>
            <a:off x="1164552" y="1514176"/>
            <a:ext cx="6264947" cy="4749513"/>
          </a:xfrm>
        </p:spPr>
        <p:txBody>
          <a:bodyPr>
            <a:normAutofit lnSpcReduction="10000"/>
          </a:bodyPr>
          <a:lstStyle/>
          <a:p>
            <a:endParaRPr lang="ru-RU" dirty="0"/>
          </a:p>
          <a:p>
            <a:pPr marL="0" indent="0" algn="just">
              <a:buNone/>
            </a:pPr>
            <a:r>
              <a:rPr lang="ru-RU" dirty="0" smtClean="0"/>
              <a:t>   </a:t>
            </a:r>
            <a:r>
              <a:rPr lang="ru-RU" sz="2400" dirty="0" err="1" smtClean="0">
                <a:latin typeface="+mj-lt"/>
              </a:rPr>
              <a:t>Володимир</a:t>
            </a:r>
            <a:r>
              <a:rPr lang="ru-RU" sz="2400" dirty="0" smtClean="0">
                <a:latin typeface="+mj-lt"/>
              </a:rPr>
              <a:t> Винниченко </a:t>
            </a:r>
            <a:r>
              <a:rPr lang="ru-RU" sz="2400" dirty="0" err="1">
                <a:latin typeface="+mj-lt"/>
              </a:rPr>
              <a:t>очолив</a:t>
            </a:r>
            <a:r>
              <a:rPr lang="ru-RU" sz="2400" dirty="0" smtClean="0">
                <a:latin typeface="+mj-lt"/>
              </a:rPr>
              <a:t> </a:t>
            </a:r>
            <a:r>
              <a:rPr lang="ru-RU" sz="2400" dirty="0">
                <a:latin typeface="+mj-lt"/>
              </a:rPr>
              <a:t>п</a:t>
            </a:r>
            <a:r>
              <a:rPr lang="ru-RU" sz="2400" dirty="0" smtClean="0">
                <a:latin typeface="+mj-lt"/>
              </a:rPr>
              <a:t>ерший </a:t>
            </a:r>
            <a:r>
              <a:rPr lang="ru-RU" sz="2400" dirty="0">
                <a:latin typeface="+mj-lt"/>
              </a:rPr>
              <a:t>у ХХ ст. </a:t>
            </a:r>
            <a:r>
              <a:rPr lang="ru-RU" sz="2400" dirty="0" err="1">
                <a:latin typeface="+mj-lt"/>
              </a:rPr>
              <a:t>український</a:t>
            </a:r>
            <a:r>
              <a:rPr lang="ru-RU" sz="2400" dirty="0">
                <a:latin typeface="+mj-lt"/>
              </a:rPr>
              <a:t> </a:t>
            </a:r>
            <a:r>
              <a:rPr lang="ru-RU" sz="2400" dirty="0" smtClean="0">
                <a:latin typeface="+mj-lt"/>
              </a:rPr>
              <a:t>уряд, </a:t>
            </a:r>
            <a:r>
              <a:rPr lang="ru-RU" sz="2400" dirty="0" err="1">
                <a:latin typeface="+mj-lt"/>
              </a:rPr>
              <a:t>у</a:t>
            </a:r>
            <a:r>
              <a:rPr lang="ru-RU" sz="2400" dirty="0" err="1" smtClean="0">
                <a:latin typeface="+mj-lt"/>
              </a:rPr>
              <a:t>зяв</a:t>
            </a:r>
            <a:r>
              <a:rPr lang="ru-RU" sz="2400" dirty="0" smtClean="0">
                <a:latin typeface="+mj-lt"/>
              </a:rPr>
              <a:t> </a:t>
            </a:r>
            <a:r>
              <a:rPr lang="ru-RU" sz="2400" dirty="0">
                <a:latin typeface="+mj-lt"/>
              </a:rPr>
              <a:t>на себе </a:t>
            </a:r>
            <a:r>
              <a:rPr lang="ru-RU" sz="2400" dirty="0" err="1" smtClean="0">
                <a:latin typeface="+mj-lt"/>
              </a:rPr>
              <a:t>обов’язки</a:t>
            </a:r>
            <a:r>
              <a:rPr lang="ru-RU" sz="2400" dirty="0">
                <a:latin typeface="+mj-lt"/>
              </a:rPr>
              <a:t> </a:t>
            </a:r>
            <a:r>
              <a:rPr lang="ru-RU" sz="2400" dirty="0" smtClean="0">
                <a:latin typeface="+mj-lt"/>
              </a:rPr>
              <a:t>генерального </a:t>
            </a:r>
            <a:r>
              <a:rPr lang="ru-RU" sz="2400" dirty="0">
                <a:latin typeface="+mj-lt"/>
              </a:rPr>
              <a:t>секретаря </a:t>
            </a:r>
            <a:r>
              <a:rPr lang="ru-RU" sz="2400" dirty="0" err="1">
                <a:latin typeface="+mj-lt"/>
              </a:rPr>
              <a:t>внутрішніх</a:t>
            </a:r>
            <a:r>
              <a:rPr lang="ru-RU" sz="2400" dirty="0">
                <a:latin typeface="+mj-lt"/>
              </a:rPr>
              <a:t> справ. У </a:t>
            </a:r>
            <a:r>
              <a:rPr lang="ru-RU" sz="2400" dirty="0" err="1">
                <a:latin typeface="+mj-lt"/>
              </a:rPr>
              <a:t>травні-червні</a:t>
            </a:r>
            <a:r>
              <a:rPr lang="ru-RU" sz="2400" dirty="0">
                <a:latin typeface="+mj-lt"/>
              </a:rPr>
              <a:t> 1917 р. </a:t>
            </a:r>
            <a:r>
              <a:rPr lang="ru-RU" sz="2400" dirty="0" err="1">
                <a:latin typeface="+mj-lt"/>
              </a:rPr>
              <a:t>очолював</a:t>
            </a:r>
            <a:r>
              <a:rPr lang="ru-RU" sz="2400" dirty="0">
                <a:latin typeface="+mj-lt"/>
              </a:rPr>
              <a:t> </a:t>
            </a:r>
            <a:r>
              <a:rPr lang="ru-RU" sz="2400" dirty="0" err="1">
                <a:latin typeface="+mj-lt"/>
              </a:rPr>
              <a:t>українську</a:t>
            </a:r>
            <a:r>
              <a:rPr lang="ru-RU" sz="2400" dirty="0">
                <a:latin typeface="+mj-lt"/>
              </a:rPr>
              <a:t> </a:t>
            </a:r>
            <a:r>
              <a:rPr lang="ru-RU" sz="2400" dirty="0" err="1">
                <a:latin typeface="+mj-lt"/>
              </a:rPr>
              <a:t>делегацію</a:t>
            </a:r>
            <a:r>
              <a:rPr lang="ru-RU" sz="2400" dirty="0">
                <a:latin typeface="+mj-lt"/>
              </a:rPr>
              <a:t>, яка передала </a:t>
            </a:r>
            <a:r>
              <a:rPr lang="ru-RU" sz="2400" dirty="0" err="1">
                <a:latin typeface="+mj-lt"/>
              </a:rPr>
              <a:t>Тимчасовому</a:t>
            </a:r>
            <a:r>
              <a:rPr lang="ru-RU" sz="2400" dirty="0">
                <a:latin typeface="+mj-lt"/>
              </a:rPr>
              <a:t> </a:t>
            </a:r>
            <a:r>
              <a:rPr lang="ru-RU" sz="2400" dirty="0" err="1">
                <a:latin typeface="+mj-lt"/>
              </a:rPr>
              <a:t>урядові</a:t>
            </a:r>
            <a:r>
              <a:rPr lang="ru-RU" sz="2400" dirty="0">
                <a:latin typeface="+mj-lt"/>
              </a:rPr>
              <a:t> </a:t>
            </a:r>
            <a:r>
              <a:rPr lang="ru-RU" sz="2400" dirty="0" err="1">
                <a:latin typeface="+mj-lt"/>
              </a:rPr>
              <a:t>вимогу</a:t>
            </a:r>
            <a:r>
              <a:rPr lang="ru-RU" sz="2400" dirty="0">
                <a:latin typeface="+mj-lt"/>
              </a:rPr>
              <a:t> </a:t>
            </a:r>
            <a:r>
              <a:rPr lang="ru-RU" sz="2400" dirty="0" err="1">
                <a:latin typeface="+mj-lt"/>
              </a:rPr>
              <a:t>Центральної</a:t>
            </a:r>
            <a:r>
              <a:rPr lang="ru-RU" sz="2400" dirty="0">
                <a:latin typeface="+mj-lt"/>
              </a:rPr>
              <a:t> Ради про </a:t>
            </a:r>
            <a:r>
              <a:rPr lang="ru-RU" sz="2400" dirty="0" err="1">
                <a:latin typeface="+mj-lt"/>
              </a:rPr>
              <a:t>надання</a:t>
            </a:r>
            <a:r>
              <a:rPr lang="ru-RU" sz="2400" dirty="0">
                <a:latin typeface="+mj-lt"/>
              </a:rPr>
              <a:t> </a:t>
            </a:r>
            <a:r>
              <a:rPr lang="ru-RU" sz="2400" dirty="0" err="1">
                <a:latin typeface="+mj-lt"/>
              </a:rPr>
              <a:t>Україні</a:t>
            </a:r>
            <a:r>
              <a:rPr lang="ru-RU" sz="2400" dirty="0">
                <a:latin typeface="+mj-lt"/>
              </a:rPr>
              <a:t> </a:t>
            </a:r>
            <a:r>
              <a:rPr lang="ru-RU" sz="2400" dirty="0" err="1">
                <a:latin typeface="+mj-lt"/>
              </a:rPr>
              <a:t>національно-територіальної</a:t>
            </a:r>
            <a:r>
              <a:rPr lang="ru-RU" sz="2400" dirty="0">
                <a:latin typeface="+mj-lt"/>
              </a:rPr>
              <a:t> </a:t>
            </a:r>
            <a:r>
              <a:rPr lang="ru-RU" sz="2400" dirty="0" err="1">
                <a:latin typeface="+mj-lt"/>
              </a:rPr>
              <a:t>автономії</a:t>
            </a:r>
            <a:r>
              <a:rPr lang="ru-RU" sz="2400" dirty="0">
                <a:latin typeface="+mj-lt"/>
              </a:rPr>
              <a:t>. </a:t>
            </a:r>
            <a:r>
              <a:rPr lang="ru-RU" sz="2400" dirty="0" err="1">
                <a:latin typeface="+mj-lt"/>
              </a:rPr>
              <a:t>Володимир</a:t>
            </a:r>
            <a:r>
              <a:rPr lang="ru-RU" sz="2400" dirty="0">
                <a:latin typeface="+mj-lt"/>
              </a:rPr>
              <a:t> Винниченко – </a:t>
            </a:r>
            <a:r>
              <a:rPr lang="ru-RU" sz="2400" dirty="0" err="1">
                <a:latin typeface="+mj-lt"/>
              </a:rPr>
              <a:t>неординарний</a:t>
            </a:r>
            <a:r>
              <a:rPr lang="ru-RU" sz="2400" dirty="0">
                <a:latin typeface="+mj-lt"/>
              </a:rPr>
              <a:t> </a:t>
            </a:r>
            <a:r>
              <a:rPr lang="ru-RU" sz="2400" dirty="0" err="1">
                <a:latin typeface="+mj-lt"/>
              </a:rPr>
              <a:t>політик</a:t>
            </a:r>
            <a:r>
              <a:rPr lang="ru-RU" sz="2400" dirty="0">
                <a:latin typeface="+mj-lt"/>
              </a:rPr>
              <a:t>, </a:t>
            </a:r>
            <a:r>
              <a:rPr lang="ru-RU" sz="2400" dirty="0" err="1">
                <a:latin typeface="+mj-lt"/>
              </a:rPr>
              <a:t>блискучий</a:t>
            </a:r>
            <a:r>
              <a:rPr lang="ru-RU" sz="2400" dirty="0">
                <a:latin typeface="+mj-lt"/>
              </a:rPr>
              <a:t> оратор, автор </a:t>
            </a:r>
            <a:r>
              <a:rPr lang="ru-RU" sz="2400" dirty="0" err="1">
                <a:latin typeface="+mj-lt"/>
              </a:rPr>
              <a:t>трьох</a:t>
            </a:r>
            <a:r>
              <a:rPr lang="ru-RU" sz="2400" dirty="0">
                <a:latin typeface="+mj-lt"/>
              </a:rPr>
              <a:t> перших </a:t>
            </a:r>
            <a:r>
              <a:rPr lang="ru-RU" sz="2400" dirty="0" err="1">
                <a:latin typeface="+mj-lt"/>
              </a:rPr>
              <a:t>Універсалів</a:t>
            </a:r>
            <a:r>
              <a:rPr lang="ru-RU" sz="2400" dirty="0">
                <a:latin typeface="+mj-lt"/>
              </a:rPr>
              <a:t> </a:t>
            </a:r>
            <a:r>
              <a:rPr lang="ru-RU" sz="2400" dirty="0" err="1">
                <a:latin typeface="+mj-lt"/>
              </a:rPr>
              <a:t>Центральної</a:t>
            </a:r>
            <a:r>
              <a:rPr lang="ru-RU" sz="2400" dirty="0">
                <a:latin typeface="+mj-lt"/>
              </a:rPr>
              <a:t> Ради, голова уряду УНР, </a:t>
            </a:r>
            <a:r>
              <a:rPr lang="ru-RU" sz="2400" dirty="0" err="1">
                <a:latin typeface="+mj-lt"/>
              </a:rPr>
              <a:t>потім</a:t>
            </a:r>
            <a:r>
              <a:rPr lang="ru-RU" sz="2400" dirty="0">
                <a:latin typeface="+mj-lt"/>
              </a:rPr>
              <a:t> голова </a:t>
            </a:r>
            <a:r>
              <a:rPr lang="ru-RU" sz="2400" dirty="0" err="1">
                <a:latin typeface="+mj-lt"/>
              </a:rPr>
              <a:t>Директорії</a:t>
            </a:r>
            <a:r>
              <a:rPr lang="ru-RU" sz="2400" dirty="0">
                <a:latin typeface="+mj-lt"/>
              </a:rPr>
              <a:t> і при </a:t>
            </a:r>
            <a:r>
              <a:rPr lang="ru-RU" sz="2400" dirty="0" err="1">
                <a:latin typeface="+mj-lt"/>
              </a:rPr>
              <a:t>цьому</a:t>
            </a:r>
            <a:r>
              <a:rPr lang="ru-RU" sz="2400" dirty="0">
                <a:latin typeface="+mj-lt"/>
              </a:rPr>
              <a:t> </a:t>
            </a:r>
            <a:r>
              <a:rPr lang="ru-RU" sz="2400" dirty="0" err="1">
                <a:latin typeface="+mj-lt"/>
              </a:rPr>
              <a:t>видатний</a:t>
            </a:r>
            <a:r>
              <a:rPr lang="ru-RU" sz="2400" dirty="0">
                <a:latin typeface="+mj-lt"/>
              </a:rPr>
              <a:t> </a:t>
            </a:r>
            <a:r>
              <a:rPr lang="ru-RU" sz="2400" dirty="0" err="1">
                <a:latin typeface="+mj-lt"/>
              </a:rPr>
              <a:t>письменник</a:t>
            </a:r>
            <a:r>
              <a:rPr lang="ru-RU" sz="2400" dirty="0">
                <a:latin typeface="+mj-lt"/>
              </a:rPr>
              <a:t> і драматург, </a:t>
            </a:r>
            <a:r>
              <a:rPr lang="ru-RU" sz="2400" dirty="0" err="1">
                <a:latin typeface="+mj-lt"/>
              </a:rPr>
              <a:t>який</a:t>
            </a:r>
            <a:r>
              <a:rPr lang="ru-RU" sz="2400" dirty="0">
                <a:latin typeface="+mj-lt"/>
              </a:rPr>
              <a:t> </a:t>
            </a:r>
            <a:r>
              <a:rPr lang="ru-RU" sz="2400" dirty="0" err="1">
                <a:latin typeface="+mj-lt"/>
              </a:rPr>
              <a:t>вніс</a:t>
            </a:r>
            <a:r>
              <a:rPr lang="ru-RU" sz="2400" dirty="0">
                <a:latin typeface="+mj-lt"/>
              </a:rPr>
              <a:t> </a:t>
            </a:r>
            <a:r>
              <a:rPr lang="ru-RU" sz="2400" dirty="0" err="1">
                <a:latin typeface="+mj-lt"/>
              </a:rPr>
              <a:t>неоціненний</a:t>
            </a:r>
            <a:r>
              <a:rPr lang="ru-RU" sz="2400" dirty="0">
                <a:latin typeface="+mj-lt"/>
              </a:rPr>
              <a:t> вклад у </a:t>
            </a:r>
            <a:r>
              <a:rPr lang="ru-RU" sz="2400" dirty="0" err="1">
                <a:latin typeface="+mj-lt"/>
              </a:rPr>
              <a:t>розвиток</a:t>
            </a:r>
            <a:r>
              <a:rPr lang="ru-RU" sz="2400" dirty="0">
                <a:latin typeface="+mj-lt"/>
              </a:rPr>
              <a:t> </a:t>
            </a:r>
            <a:r>
              <a:rPr lang="ru-RU" sz="2400" dirty="0" err="1">
                <a:latin typeface="+mj-lt"/>
              </a:rPr>
              <a:t>української</a:t>
            </a:r>
            <a:r>
              <a:rPr lang="ru-RU" sz="2400" dirty="0">
                <a:latin typeface="+mj-lt"/>
              </a:rPr>
              <a:t> </a:t>
            </a:r>
            <a:r>
              <a:rPr lang="ru-RU" sz="2400" dirty="0" err="1">
                <a:latin typeface="+mj-lt"/>
              </a:rPr>
              <a:t>літератури</a:t>
            </a:r>
            <a:r>
              <a:rPr lang="ru-RU" sz="2400" dirty="0">
                <a:latin typeface="+mj-lt"/>
              </a:rPr>
              <a:t> </a:t>
            </a:r>
            <a:r>
              <a:rPr lang="en-US" sz="2400" dirty="0">
                <a:latin typeface="+mj-lt"/>
              </a:rPr>
              <a:t>XX </a:t>
            </a:r>
            <a:r>
              <a:rPr lang="ru-RU" sz="2400" dirty="0">
                <a:latin typeface="+mj-lt"/>
              </a:rPr>
              <a:t>ст.</a:t>
            </a:r>
          </a:p>
        </p:txBody>
      </p:sp>
      <p:pic>
        <p:nvPicPr>
          <p:cNvPr id="1026" name="Picture 2" descr="http://www.lvug.com.ua/wp-content/uploads/2015/07/vinichen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561956"/>
            <a:ext cx="3149600" cy="4653955"/>
          </a:xfrm>
          <a:prstGeom prst="snip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rgbClr val="C00000"/>
                </a:solidFill>
              </a:rPr>
              <a:t>Микола Хвильовий  </a:t>
            </a:r>
            <a:endParaRPr lang="uk-UA" sz="4400" b="1" dirty="0">
              <a:solidFill>
                <a:srgbClr val="C00000"/>
              </a:solidFill>
            </a:endParaRPr>
          </a:p>
        </p:txBody>
      </p:sp>
      <p:pic>
        <p:nvPicPr>
          <p:cNvPr id="5" name="Содержимое 4" descr="43.jpg"/>
          <p:cNvPicPr>
            <a:picLocks noGrp="1" noChangeAspect="1"/>
          </p:cNvPicPr>
          <p:nvPr>
            <p:ph idx="1"/>
          </p:nvPr>
        </p:nvPicPr>
        <p:blipFill>
          <a:blip r:embed="rId3" cstate="print"/>
          <a:stretch>
            <a:fillRect/>
          </a:stretch>
        </p:blipFill>
        <p:spPr>
          <a:xfrm>
            <a:off x="7584897" y="1425941"/>
            <a:ext cx="3448289" cy="51228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470261" y="2327653"/>
            <a:ext cx="6871063" cy="2636233"/>
          </a:xfrm>
        </p:spPr>
        <p:txBody>
          <a:bodyPr>
            <a:noAutofit/>
          </a:bodyPr>
          <a:lstStyle/>
          <a:p>
            <a:pPr algn="just"/>
            <a:r>
              <a:rPr lang="uk-UA" sz="2000" dirty="0" smtClean="0">
                <a:solidFill>
                  <a:srgbClr val="000000"/>
                </a:solidFill>
                <a:latin typeface="+mj-lt"/>
              </a:rPr>
              <a:t>   </a:t>
            </a:r>
            <a:r>
              <a:rPr lang="uk-UA" sz="2400" dirty="0" smtClean="0">
                <a:latin typeface="+mj-lt"/>
              </a:rPr>
              <a:t>Захоплений революційною романтикою,                                     М. Хвильовий прагне утвердження в суспільстві ідей братерства, рівності, свободи. Він стає більшовиком, зі зброєю в руках бореться за майбутню «загірну комуну». Під впливом цих подій письменник пише новелу-передбачення  </a:t>
            </a:r>
            <a:r>
              <a:rPr lang="uk-UA" sz="2400" dirty="0" smtClean="0"/>
              <a:t>«</a:t>
            </a:r>
            <a:r>
              <a:rPr lang="uk-UA" sz="2400" dirty="0" smtClean="0">
                <a:latin typeface="+mj-lt"/>
              </a:rPr>
              <a:t>Я (Романтика)</a:t>
            </a:r>
            <a:r>
              <a:rPr lang="uk-UA" sz="2400" dirty="0" smtClean="0"/>
              <a:t>».</a:t>
            </a:r>
            <a:endParaRPr lang="uk-UA" sz="2400" dirty="0">
              <a:latin typeface="+mj-lt"/>
            </a:endParaRPr>
          </a:p>
        </p:txBody>
      </p:sp>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rgbClr val="C00000"/>
                </a:solidFill>
              </a:rPr>
              <a:t>Валер</a:t>
            </a:r>
            <a:r>
              <a:rPr lang="uk-UA" sz="4400" dirty="0">
                <a:solidFill>
                  <a:srgbClr val="C00000"/>
                </a:solidFill>
              </a:rPr>
              <a:t>'</a:t>
            </a:r>
            <a:r>
              <a:rPr lang="uk-UA" sz="4400" b="1" dirty="0" smtClean="0">
                <a:solidFill>
                  <a:srgbClr val="C00000"/>
                </a:solidFill>
              </a:rPr>
              <a:t>ян Підмогильний  </a:t>
            </a:r>
            <a:endParaRPr lang="uk-UA" sz="4400" b="1" dirty="0">
              <a:solidFill>
                <a:srgbClr val="C00000"/>
              </a:solidFill>
            </a:endParaRPr>
          </a:p>
        </p:txBody>
      </p:sp>
      <p:pic>
        <p:nvPicPr>
          <p:cNvPr id="5" name="Содержимое 4" descr="Портреты укр писателей-37.jpg"/>
          <p:cNvPicPr>
            <a:picLocks noGrp="1" noChangeAspect="1"/>
          </p:cNvPicPr>
          <p:nvPr>
            <p:ph idx="1"/>
          </p:nvPr>
        </p:nvPicPr>
        <p:blipFill>
          <a:blip r:embed="rId3" cstate="print"/>
          <a:stretch>
            <a:fillRect/>
          </a:stretch>
        </p:blipFill>
        <p:spPr>
          <a:xfrm>
            <a:off x="7571095" y="1470065"/>
            <a:ext cx="3387903" cy="48793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576963" y="1926772"/>
            <a:ext cx="6751299" cy="2671353"/>
          </a:xfrm>
        </p:spPr>
        <p:txBody>
          <a:bodyPr>
            <a:normAutofit/>
          </a:bodyPr>
          <a:lstStyle/>
          <a:p>
            <a:pPr algn="just"/>
            <a:r>
              <a:rPr lang="uk-UA" sz="2400" dirty="0" smtClean="0">
                <a:latin typeface="+mj-lt"/>
              </a:rPr>
              <a:t>     Друкуватися Підмогильний почав ще з школи під псевдонімом Лорд </a:t>
            </a:r>
            <a:r>
              <a:rPr lang="uk-UA" sz="2400" dirty="0" err="1" smtClean="0">
                <a:latin typeface="+mj-lt"/>
              </a:rPr>
              <a:t>Лістер</a:t>
            </a:r>
            <a:r>
              <a:rPr lang="uk-UA" sz="2400" dirty="0" smtClean="0">
                <a:latin typeface="+mj-lt"/>
              </a:rPr>
              <a:t>.  </a:t>
            </a:r>
          </a:p>
          <a:p>
            <a:pPr algn="just"/>
            <a:r>
              <a:rPr lang="uk-UA" sz="2400" dirty="0">
                <a:latin typeface="+mj-lt"/>
              </a:rPr>
              <a:t> </a:t>
            </a:r>
            <a:r>
              <a:rPr lang="uk-UA" sz="2400" dirty="0" smtClean="0">
                <a:latin typeface="+mj-lt"/>
              </a:rPr>
              <a:t>    1917 року було написане оповідання «Важке питання». 1919 року в катеринославському журналі «Січ» з'являються його «Гайдамаки» і «Ваня».</a:t>
            </a:r>
          </a:p>
          <a:p>
            <a:endParaRPr lang="uk-U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rgbClr val="C00000"/>
                </a:solidFill>
              </a:rPr>
              <a:t>Григорій Косинка  </a:t>
            </a:r>
            <a:endParaRPr lang="uk-UA" sz="4400" b="1" dirty="0">
              <a:solidFill>
                <a:srgbClr val="C00000"/>
              </a:solidFill>
            </a:endParaRPr>
          </a:p>
        </p:txBody>
      </p:sp>
      <p:pic>
        <p:nvPicPr>
          <p:cNvPr id="5" name="Содержимое 4" descr="Kosinka_G.jpg"/>
          <p:cNvPicPr>
            <a:picLocks noGrp="1" noChangeAspect="1"/>
          </p:cNvPicPr>
          <p:nvPr>
            <p:ph idx="1"/>
          </p:nvPr>
        </p:nvPicPr>
        <p:blipFill>
          <a:blip r:embed="rId2"/>
          <a:stretch>
            <a:fillRect/>
          </a:stretch>
        </p:blipFill>
        <p:spPr>
          <a:xfrm>
            <a:off x="7903028" y="1548810"/>
            <a:ext cx="3059823" cy="47213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529166" y="2023263"/>
            <a:ext cx="6995039" cy="3136565"/>
          </a:xfrm>
        </p:spPr>
        <p:txBody>
          <a:bodyPr>
            <a:normAutofit/>
          </a:bodyPr>
          <a:lstStyle/>
          <a:p>
            <a:pPr algn="just" fontAlgn="base"/>
            <a:r>
              <a:rPr lang="uk-UA" sz="2400" dirty="0" smtClean="0">
                <a:latin typeface="+mj-lt"/>
              </a:rPr>
              <a:t>      Тонкий психолог, життєлюб, людинолюб, Григорій </a:t>
            </a:r>
            <a:r>
              <a:rPr lang="uk-UA" sz="2400" dirty="0">
                <a:latin typeface="+mj-lt"/>
              </a:rPr>
              <a:t>К</a:t>
            </a:r>
            <a:r>
              <a:rPr lang="uk-UA" sz="2400" dirty="0" smtClean="0">
                <a:latin typeface="+mj-lt"/>
              </a:rPr>
              <a:t>осинка був письменником самобутнього характеру, що особливо яскраво спалахнув у останні дні жовтня 1919 року, коли одна за одною  з‘являються чотири новели: «У будинку Штурми», «Сходка», «Перед миром», «На золотих богів»,  </a:t>
            </a:r>
            <a:r>
              <a:rPr lang="uk-UA" sz="2400" dirty="0">
                <a:latin typeface="+mj-lt"/>
              </a:rPr>
              <a:t>у яких </a:t>
            </a:r>
            <a:r>
              <a:rPr lang="uk-UA" sz="2400" dirty="0" smtClean="0">
                <a:latin typeface="+mj-lt"/>
              </a:rPr>
              <a:t>митець </a:t>
            </a:r>
            <a:r>
              <a:rPr lang="uk-UA" sz="2400" dirty="0">
                <a:latin typeface="+mj-lt"/>
              </a:rPr>
              <a:t>не ідеалізував більшовицькі будні, а правдиво розповів про життя України після 1917 </a:t>
            </a:r>
            <a:r>
              <a:rPr lang="uk-UA" sz="2400" dirty="0" smtClean="0">
                <a:latin typeface="+mj-lt"/>
              </a:rPr>
              <a:t>року. </a:t>
            </a:r>
            <a:endParaRPr lang="uk-UA" sz="2400" dirty="0">
              <a:latin typeface="+mj-lt"/>
            </a:endParaRPr>
          </a:p>
        </p:txBody>
      </p:sp>
    </p:spTree>
  </p:cSld>
  <p:clrMapOvr>
    <a:masterClrMapping/>
  </p:clrMapOvr>
  <p:transition spd="med">
    <p:split orient="vert" dir="in"/>
  </p:transition>
  <p:timing>
    <p:tnLst>
      <p:par>
        <p:cTn id="1" dur="indefinite" restart="never" nodeType="tmRoot"/>
      </p:par>
    </p:tnLst>
  </p:timing>
</p:sld>
</file>

<file path=ppt/theme/theme1.xml><?xml version="1.0" encoding="utf-8"?>
<a:theme xmlns:a="http://schemas.openxmlformats.org/drawingml/2006/main" name="події 1917">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9411662_TF03431380_TF03431380.potx" id="{3442B1B1-FE9E-4009-A7C4-AC049039973C}" vid="{B3BD9ACF-76CB-44DC-AA6B-25949BA0423D}"/>
    </a:ext>
  </a:extLst>
</a:theme>
</file>

<file path=ppt/theme/theme2.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3.xml><?xml version="1.0" encoding="utf-8"?>
<a:themeOverride xmlns:a="http://schemas.openxmlformats.org/drawingml/2006/main">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5.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6.xml><?xml version="1.0" encoding="utf-8"?>
<a:themeOverride xmlns:a="http://schemas.openxmlformats.org/drawingml/2006/main">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None</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true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події 1917</Template>
  <TotalTime>0</TotalTime>
  <Words>814</Words>
  <Application>Microsoft Office PowerPoint</Application>
  <PresentationFormat>Произвольный</PresentationFormat>
  <Paragraphs>81</Paragraphs>
  <Slides>20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20</vt:i4>
      </vt:variant>
    </vt:vector>
  </HeadingPairs>
  <TitlesOfParts>
    <vt:vector size="23" baseType="lpstr">
      <vt:lpstr>події 1917</vt:lpstr>
      <vt:lpstr>Паркет</vt:lpstr>
      <vt:lpstr>Техническая</vt:lpstr>
      <vt:lpstr>    ПОСТАТІ   українських письменників   НА  ТЛІ революційних  подій 1917-1921  років </vt:lpstr>
      <vt:lpstr>Презентация PowerPoint</vt:lpstr>
      <vt:lpstr>Презентация PowerPoint</vt:lpstr>
      <vt:lpstr>Презентация PowerPoint</vt:lpstr>
      <vt:lpstr>Презентация PowerPoint</vt:lpstr>
      <vt:lpstr> Володимир Винниченко</vt:lpstr>
      <vt:lpstr>Микола Хвильовий  </vt:lpstr>
      <vt:lpstr>Валер'ян Підмогильний  </vt:lpstr>
      <vt:lpstr>Григорій Косинка  </vt:lpstr>
      <vt:lpstr>Євген Плужник  </vt:lpstr>
      <vt:lpstr>Микола Зеров  </vt:lpstr>
      <vt:lpstr>Михайло Драй-Хмара  </vt:lpstr>
      <vt:lpstr>Павло Филипович  </vt:lpstr>
      <vt:lpstr>Михайль Семенко  </vt:lpstr>
      <vt:lpstr>Лесь Курбас  </vt:lpstr>
      <vt:lpstr>Валер'ян  Поліщук  </vt:lpstr>
      <vt:lpstr>Підсумкове завдання</vt:lpstr>
      <vt:lpstr>Установіть відповідність між автором та його псевдонімом:</vt:lpstr>
      <vt:lpstr>Правильні відповіді:</vt:lpstr>
      <vt:lpstr> Список використаних джерел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2017-02-19T18:20:57Z</dcterms:created>
  <dcterms:modified xsi:type="dcterms:W3CDTF">2017-03-30T13:38:52Z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