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663300"/>
    <a:srgbClr val="CC99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5E9704-4C8B-4543-8C3B-52B8162A58D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E13379-C675-4BF2-9FE9-DAD3A2C4E27B}">
      <dgm:prSet phldrT="[Текст]" custT="1"/>
      <dgm:spPr>
        <a:solidFill>
          <a:srgbClr val="CC9900"/>
        </a:solidFill>
      </dgm:spPr>
      <dgm:t>
        <a:bodyPr/>
        <a:lstStyle/>
        <a:p>
          <a:r>
            <a:rPr lang="uk-UA" sz="5400" b="1" dirty="0" smtClean="0">
              <a:latin typeface="Times New Roman" pitchFamily="18" charset="0"/>
              <a:cs typeface="Times New Roman" pitchFamily="18" charset="0"/>
            </a:rPr>
            <a:t>Творча спадщина Івана Величковського</a:t>
          </a:r>
          <a:endParaRPr lang="ru-RU" sz="5400" b="1" dirty="0">
            <a:latin typeface="Times New Roman" pitchFamily="18" charset="0"/>
            <a:cs typeface="Times New Roman" pitchFamily="18" charset="0"/>
          </a:endParaRPr>
        </a:p>
      </dgm:t>
    </dgm:pt>
    <dgm:pt modelId="{8261FC61-2EC7-451D-B67D-B14E83BB9010}" type="parTrans" cxnId="{A95B3E44-5DFA-4237-A2AE-25F90557C697}">
      <dgm:prSet/>
      <dgm:spPr/>
      <dgm:t>
        <a:bodyPr/>
        <a:lstStyle/>
        <a:p>
          <a:endParaRPr lang="ru-RU"/>
        </a:p>
      </dgm:t>
    </dgm:pt>
    <dgm:pt modelId="{A03FDE27-F294-406B-AD0B-E3228FED289A}" type="sibTrans" cxnId="{A95B3E44-5DFA-4237-A2AE-25F90557C697}">
      <dgm:prSet/>
      <dgm:spPr/>
      <dgm:t>
        <a:bodyPr/>
        <a:lstStyle/>
        <a:p>
          <a:endParaRPr lang="ru-RU"/>
        </a:p>
      </dgm:t>
    </dgm:pt>
    <dgm:pt modelId="{3B64DB97-7B4C-461D-A395-5DD71A4F0157}">
      <dgm:prSet phldrT="[Текст]" custT="1"/>
      <dgm:spPr>
        <a:solidFill>
          <a:srgbClr val="996633"/>
        </a:solidFill>
      </dgm:spPr>
      <dgm:t>
        <a:bodyPr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латино - польський панегірик з написом на останній сторінці «</a:t>
          </a:r>
          <a:r>
            <a:rPr lang="en-US" sz="2000" b="1" dirty="0" err="1" smtClean="0">
              <a:latin typeface="Times New Roman" pitchFamily="18" charset="0"/>
              <a:cs typeface="Times New Roman" pitchFamily="18" charset="0"/>
            </a:rPr>
            <a:t>Lucubratiuncula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000" dirty="0"/>
        </a:p>
      </dgm:t>
    </dgm:pt>
    <dgm:pt modelId="{05B912D5-238B-4DF1-BED4-CFFDA2B9266F}" type="parTrans" cxnId="{56830EB0-131F-41E8-B0BD-59F361E5A917}">
      <dgm:prSet/>
      <dgm:spPr/>
      <dgm:t>
        <a:bodyPr/>
        <a:lstStyle/>
        <a:p>
          <a:endParaRPr lang="ru-RU"/>
        </a:p>
      </dgm:t>
    </dgm:pt>
    <dgm:pt modelId="{D92DDAD2-6D0D-4926-961B-989525D28FBE}" type="sibTrans" cxnId="{56830EB0-131F-41E8-B0BD-59F361E5A917}">
      <dgm:prSet/>
      <dgm:spPr/>
      <dgm:t>
        <a:bodyPr/>
        <a:lstStyle/>
        <a:p>
          <a:endParaRPr lang="ru-RU"/>
        </a:p>
      </dgm:t>
    </dgm:pt>
    <dgm:pt modelId="{E69E08D3-39AF-489B-ADF5-18F0E12D4D1A}">
      <dgm:prSet phldrT="[Текст]" custT="1"/>
      <dgm:spPr>
        <a:solidFill>
          <a:srgbClr val="996633"/>
        </a:solidFill>
      </dgm:spPr>
      <dgm:t>
        <a:bodyPr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збірник </a:t>
          </a:r>
        </a:p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Зегар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з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полузегарком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2000" dirty="0"/>
        </a:p>
      </dgm:t>
    </dgm:pt>
    <dgm:pt modelId="{16C38700-814E-4870-A9ED-743BD9EE4AD9}" type="parTrans" cxnId="{6DB147A6-C075-4378-9ED6-064486CA0C11}">
      <dgm:prSet/>
      <dgm:spPr/>
      <dgm:t>
        <a:bodyPr/>
        <a:lstStyle/>
        <a:p>
          <a:endParaRPr lang="ru-RU"/>
        </a:p>
      </dgm:t>
    </dgm:pt>
    <dgm:pt modelId="{D46BE1C5-B86E-468C-BDC9-7EF0710C5793}" type="sibTrans" cxnId="{6DB147A6-C075-4378-9ED6-064486CA0C11}">
      <dgm:prSet/>
      <dgm:spPr/>
      <dgm:t>
        <a:bodyPr/>
        <a:lstStyle/>
        <a:p>
          <a:endParaRPr lang="ru-RU"/>
        </a:p>
      </dgm:t>
    </dgm:pt>
    <dgm:pt modelId="{05000597-070B-4F53-B777-DF090E8665C4}">
      <dgm:prSet phldrT="[Текст]" custT="1"/>
      <dgm:spPr>
        <a:solidFill>
          <a:srgbClr val="996633"/>
        </a:solidFill>
      </dgm:spPr>
      <dgm:t>
        <a:bodyPr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збірник «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Млеко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од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овці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пастору належне, або труди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поетицькії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во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честь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преблагословенної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діви Марії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составленнії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000" dirty="0"/>
        </a:p>
      </dgm:t>
    </dgm:pt>
    <dgm:pt modelId="{F0389DA1-E74F-4822-8566-07A9D2A94590}" type="parTrans" cxnId="{6213456C-7780-4735-B90C-D2AC04E72451}">
      <dgm:prSet/>
      <dgm:spPr/>
      <dgm:t>
        <a:bodyPr/>
        <a:lstStyle/>
        <a:p>
          <a:endParaRPr lang="ru-RU"/>
        </a:p>
      </dgm:t>
    </dgm:pt>
    <dgm:pt modelId="{77517DA9-1C9B-4C3D-BEE9-0CDDA5EC20C6}" type="sibTrans" cxnId="{6213456C-7780-4735-B90C-D2AC04E72451}">
      <dgm:prSet/>
      <dgm:spPr/>
      <dgm:t>
        <a:bodyPr/>
        <a:lstStyle/>
        <a:p>
          <a:endParaRPr lang="ru-RU"/>
        </a:p>
      </dgm:t>
    </dgm:pt>
    <dgm:pt modelId="{248D9978-9BD6-40F3-A59E-11CC6284CC42}" type="pres">
      <dgm:prSet presAssocID="{925E9704-4C8B-4543-8C3B-52B8162A58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5D9FFA5-8D72-4B75-B8D5-1466D8100FE6}" type="pres">
      <dgm:prSet presAssocID="{A9E13379-C675-4BF2-9FE9-DAD3A2C4E27B}" presName="hierRoot1" presStyleCnt="0">
        <dgm:presLayoutVars>
          <dgm:hierBranch val="init"/>
        </dgm:presLayoutVars>
      </dgm:prSet>
      <dgm:spPr/>
    </dgm:pt>
    <dgm:pt modelId="{17AC520D-48AF-402A-B629-E4FC380694EB}" type="pres">
      <dgm:prSet presAssocID="{A9E13379-C675-4BF2-9FE9-DAD3A2C4E27B}" presName="rootComposite1" presStyleCnt="0"/>
      <dgm:spPr/>
    </dgm:pt>
    <dgm:pt modelId="{2D62AA84-10A4-4F74-98C7-5077077A2C92}" type="pres">
      <dgm:prSet presAssocID="{A9E13379-C675-4BF2-9FE9-DAD3A2C4E27B}" presName="rootText1" presStyleLbl="node0" presStyleIdx="0" presStyleCnt="1" custScaleX="507827" custScaleY="322133" custLinFactNeighborY="-74726">
        <dgm:presLayoutVars>
          <dgm:chPref val="3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D97BC26E-E8F0-43A0-A367-E22FEE204F5B}" type="pres">
      <dgm:prSet presAssocID="{A9E13379-C675-4BF2-9FE9-DAD3A2C4E27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96764B0-A1D6-4B0B-B6A4-41CC31686465}" type="pres">
      <dgm:prSet presAssocID="{A9E13379-C675-4BF2-9FE9-DAD3A2C4E27B}" presName="hierChild2" presStyleCnt="0"/>
      <dgm:spPr/>
    </dgm:pt>
    <dgm:pt modelId="{CC9E73BF-AC2C-4268-B8F8-FD59FE032BF8}" type="pres">
      <dgm:prSet presAssocID="{05B912D5-238B-4DF1-BED4-CFFDA2B9266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655ACB9-4B13-4C85-B5E0-9080B33B2F1D}" type="pres">
      <dgm:prSet presAssocID="{3B64DB97-7B4C-461D-A395-5DD71A4F0157}" presName="hierRoot2" presStyleCnt="0">
        <dgm:presLayoutVars>
          <dgm:hierBranch val="init"/>
        </dgm:presLayoutVars>
      </dgm:prSet>
      <dgm:spPr/>
    </dgm:pt>
    <dgm:pt modelId="{1ACA9801-FD95-497B-ADF0-FC607D83C6FB}" type="pres">
      <dgm:prSet presAssocID="{3B64DB97-7B4C-461D-A395-5DD71A4F0157}" presName="rootComposite" presStyleCnt="0"/>
      <dgm:spPr/>
    </dgm:pt>
    <dgm:pt modelId="{0EBA28A9-B686-4876-A87E-AA808D0AA017}" type="pres">
      <dgm:prSet presAssocID="{3B64DB97-7B4C-461D-A395-5DD71A4F0157}" presName="rootText" presStyleLbl="node2" presStyleIdx="0" presStyleCnt="3" custScaleX="172728" custScaleY="241964">
        <dgm:presLayoutVars>
          <dgm:chPref val="3"/>
        </dgm:presLayoutVars>
      </dgm:prSet>
      <dgm:spPr>
        <a:prstGeom prst="verticalScroll">
          <a:avLst/>
        </a:prstGeom>
      </dgm:spPr>
      <dgm:t>
        <a:bodyPr/>
        <a:lstStyle/>
        <a:p>
          <a:endParaRPr lang="ru-RU"/>
        </a:p>
      </dgm:t>
    </dgm:pt>
    <dgm:pt modelId="{4731B2C9-35AF-40B8-935C-37997D8067F6}" type="pres">
      <dgm:prSet presAssocID="{3B64DB97-7B4C-461D-A395-5DD71A4F0157}" presName="rootConnector" presStyleLbl="node2" presStyleIdx="0" presStyleCnt="3"/>
      <dgm:spPr/>
      <dgm:t>
        <a:bodyPr/>
        <a:lstStyle/>
        <a:p>
          <a:endParaRPr lang="ru-RU"/>
        </a:p>
      </dgm:t>
    </dgm:pt>
    <dgm:pt modelId="{DF45B926-29CC-4339-A694-ADA420D3BF7F}" type="pres">
      <dgm:prSet presAssocID="{3B64DB97-7B4C-461D-A395-5DD71A4F0157}" presName="hierChild4" presStyleCnt="0"/>
      <dgm:spPr/>
    </dgm:pt>
    <dgm:pt modelId="{C6612334-CE71-4A5A-8B1E-02B57EB0D252}" type="pres">
      <dgm:prSet presAssocID="{3B64DB97-7B4C-461D-A395-5DD71A4F0157}" presName="hierChild5" presStyleCnt="0"/>
      <dgm:spPr/>
    </dgm:pt>
    <dgm:pt modelId="{19C946B6-3BBC-4605-ADA4-A3203A2B2A54}" type="pres">
      <dgm:prSet presAssocID="{16C38700-814E-4870-A9ED-743BD9EE4AD9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DC55838-8FBE-428F-9E9C-55B3C952C606}" type="pres">
      <dgm:prSet presAssocID="{E69E08D3-39AF-489B-ADF5-18F0E12D4D1A}" presName="hierRoot2" presStyleCnt="0">
        <dgm:presLayoutVars>
          <dgm:hierBranch val="init"/>
        </dgm:presLayoutVars>
      </dgm:prSet>
      <dgm:spPr/>
    </dgm:pt>
    <dgm:pt modelId="{6CD23B4F-2147-4AC4-AC76-197FC6718122}" type="pres">
      <dgm:prSet presAssocID="{E69E08D3-39AF-489B-ADF5-18F0E12D4D1A}" presName="rootComposite" presStyleCnt="0"/>
      <dgm:spPr/>
    </dgm:pt>
    <dgm:pt modelId="{C32E082F-2C84-4FB0-B15D-882022AD0C57}" type="pres">
      <dgm:prSet presAssocID="{E69E08D3-39AF-489B-ADF5-18F0E12D4D1A}" presName="rootText" presStyleLbl="node2" presStyleIdx="1" presStyleCnt="3" custScaleX="145596" custScaleY="195532">
        <dgm:presLayoutVars>
          <dgm:chPref val="3"/>
        </dgm:presLayoutVars>
      </dgm:prSet>
      <dgm:spPr>
        <a:prstGeom prst="verticalScroll">
          <a:avLst/>
        </a:prstGeom>
      </dgm:spPr>
      <dgm:t>
        <a:bodyPr/>
        <a:lstStyle/>
        <a:p>
          <a:endParaRPr lang="ru-RU"/>
        </a:p>
      </dgm:t>
    </dgm:pt>
    <dgm:pt modelId="{C4A758D2-5923-4C60-95CD-36AAD37DFA01}" type="pres">
      <dgm:prSet presAssocID="{E69E08D3-39AF-489B-ADF5-18F0E12D4D1A}" presName="rootConnector" presStyleLbl="node2" presStyleIdx="1" presStyleCnt="3"/>
      <dgm:spPr/>
      <dgm:t>
        <a:bodyPr/>
        <a:lstStyle/>
        <a:p>
          <a:endParaRPr lang="ru-RU"/>
        </a:p>
      </dgm:t>
    </dgm:pt>
    <dgm:pt modelId="{C57593D7-F224-487A-B5C9-A108C6765623}" type="pres">
      <dgm:prSet presAssocID="{E69E08D3-39AF-489B-ADF5-18F0E12D4D1A}" presName="hierChild4" presStyleCnt="0"/>
      <dgm:spPr/>
    </dgm:pt>
    <dgm:pt modelId="{A1563961-87A0-4ECA-9DB3-E07E10B713EB}" type="pres">
      <dgm:prSet presAssocID="{E69E08D3-39AF-489B-ADF5-18F0E12D4D1A}" presName="hierChild5" presStyleCnt="0"/>
      <dgm:spPr/>
    </dgm:pt>
    <dgm:pt modelId="{E732638E-7C5E-4CC2-AC62-674F983D9D0B}" type="pres">
      <dgm:prSet presAssocID="{F0389DA1-E74F-4822-8566-07A9D2A9459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63E343B7-88F1-4AE8-B945-79F060752FA2}" type="pres">
      <dgm:prSet presAssocID="{05000597-070B-4F53-B777-DF090E8665C4}" presName="hierRoot2" presStyleCnt="0">
        <dgm:presLayoutVars>
          <dgm:hierBranch val="init"/>
        </dgm:presLayoutVars>
      </dgm:prSet>
      <dgm:spPr/>
    </dgm:pt>
    <dgm:pt modelId="{D9FAD08F-F668-4964-861B-155B71905513}" type="pres">
      <dgm:prSet presAssocID="{05000597-070B-4F53-B777-DF090E8665C4}" presName="rootComposite" presStyleCnt="0"/>
      <dgm:spPr/>
    </dgm:pt>
    <dgm:pt modelId="{68D4C7B7-0908-4731-BB50-38E60698E2AE}" type="pres">
      <dgm:prSet presAssocID="{05000597-070B-4F53-B777-DF090E8665C4}" presName="rootText" presStyleLbl="node2" presStyleIdx="2" presStyleCnt="3" custScaleX="222450" custScaleY="276368">
        <dgm:presLayoutVars>
          <dgm:chPref val="3"/>
        </dgm:presLayoutVars>
      </dgm:prSet>
      <dgm:spPr>
        <a:prstGeom prst="verticalScroll">
          <a:avLst/>
        </a:prstGeom>
      </dgm:spPr>
      <dgm:t>
        <a:bodyPr/>
        <a:lstStyle/>
        <a:p>
          <a:endParaRPr lang="ru-RU"/>
        </a:p>
      </dgm:t>
    </dgm:pt>
    <dgm:pt modelId="{76DA545B-1EB9-4921-B632-AE4382A89307}" type="pres">
      <dgm:prSet presAssocID="{05000597-070B-4F53-B777-DF090E8665C4}" presName="rootConnector" presStyleLbl="node2" presStyleIdx="2" presStyleCnt="3"/>
      <dgm:spPr/>
      <dgm:t>
        <a:bodyPr/>
        <a:lstStyle/>
        <a:p>
          <a:endParaRPr lang="ru-RU"/>
        </a:p>
      </dgm:t>
    </dgm:pt>
    <dgm:pt modelId="{5EF6FC84-46B5-4B5A-A2D8-063532043411}" type="pres">
      <dgm:prSet presAssocID="{05000597-070B-4F53-B777-DF090E8665C4}" presName="hierChild4" presStyleCnt="0"/>
      <dgm:spPr/>
    </dgm:pt>
    <dgm:pt modelId="{A5D9D5E0-820A-4B50-BEDC-8484D6974762}" type="pres">
      <dgm:prSet presAssocID="{05000597-070B-4F53-B777-DF090E8665C4}" presName="hierChild5" presStyleCnt="0"/>
      <dgm:spPr/>
    </dgm:pt>
    <dgm:pt modelId="{E4433E3E-60D8-42A5-BBFC-39FF13F407DA}" type="pres">
      <dgm:prSet presAssocID="{A9E13379-C675-4BF2-9FE9-DAD3A2C4E27B}" presName="hierChild3" presStyleCnt="0"/>
      <dgm:spPr/>
    </dgm:pt>
  </dgm:ptLst>
  <dgm:cxnLst>
    <dgm:cxn modelId="{6213456C-7780-4735-B90C-D2AC04E72451}" srcId="{A9E13379-C675-4BF2-9FE9-DAD3A2C4E27B}" destId="{05000597-070B-4F53-B777-DF090E8665C4}" srcOrd="2" destOrd="0" parTransId="{F0389DA1-E74F-4822-8566-07A9D2A94590}" sibTransId="{77517DA9-1C9B-4C3D-BEE9-0CDDA5EC20C6}"/>
    <dgm:cxn modelId="{22DBC9C3-8EF2-4F6B-9771-21B33FE44365}" type="presOf" srcId="{16C38700-814E-4870-A9ED-743BD9EE4AD9}" destId="{19C946B6-3BBC-4605-ADA4-A3203A2B2A54}" srcOrd="0" destOrd="0" presId="urn:microsoft.com/office/officeart/2005/8/layout/orgChart1"/>
    <dgm:cxn modelId="{4EF6D66C-23ED-44F8-8D3A-7F5914587044}" type="presOf" srcId="{3B64DB97-7B4C-461D-A395-5DD71A4F0157}" destId="{4731B2C9-35AF-40B8-935C-37997D8067F6}" srcOrd="1" destOrd="0" presId="urn:microsoft.com/office/officeart/2005/8/layout/orgChart1"/>
    <dgm:cxn modelId="{8C212F1C-FE00-4EFF-829F-BA63E54C0790}" type="presOf" srcId="{3B64DB97-7B4C-461D-A395-5DD71A4F0157}" destId="{0EBA28A9-B686-4876-A87E-AA808D0AA017}" srcOrd="0" destOrd="0" presId="urn:microsoft.com/office/officeart/2005/8/layout/orgChart1"/>
    <dgm:cxn modelId="{F54A52FF-B90E-476B-8825-8D0261ED7E57}" type="presOf" srcId="{05000597-070B-4F53-B777-DF090E8665C4}" destId="{68D4C7B7-0908-4731-BB50-38E60698E2AE}" srcOrd="0" destOrd="0" presId="urn:microsoft.com/office/officeart/2005/8/layout/orgChart1"/>
    <dgm:cxn modelId="{A293A10E-39C5-4DF7-8391-7D68ABEC5903}" type="presOf" srcId="{A9E13379-C675-4BF2-9FE9-DAD3A2C4E27B}" destId="{2D62AA84-10A4-4F74-98C7-5077077A2C92}" srcOrd="0" destOrd="0" presId="urn:microsoft.com/office/officeart/2005/8/layout/orgChart1"/>
    <dgm:cxn modelId="{60A528C4-2FAF-4D8F-879B-D515262FE515}" type="presOf" srcId="{E69E08D3-39AF-489B-ADF5-18F0E12D4D1A}" destId="{C4A758D2-5923-4C60-95CD-36AAD37DFA01}" srcOrd="1" destOrd="0" presId="urn:microsoft.com/office/officeart/2005/8/layout/orgChart1"/>
    <dgm:cxn modelId="{6034A764-C261-40AE-BD14-05C6B732724E}" type="presOf" srcId="{05B912D5-238B-4DF1-BED4-CFFDA2B9266F}" destId="{CC9E73BF-AC2C-4268-B8F8-FD59FE032BF8}" srcOrd="0" destOrd="0" presId="urn:microsoft.com/office/officeart/2005/8/layout/orgChart1"/>
    <dgm:cxn modelId="{C4C17BB2-422D-4F9E-82F2-0E91C95CA55F}" type="presOf" srcId="{F0389DA1-E74F-4822-8566-07A9D2A94590}" destId="{E732638E-7C5E-4CC2-AC62-674F983D9D0B}" srcOrd="0" destOrd="0" presId="urn:microsoft.com/office/officeart/2005/8/layout/orgChart1"/>
    <dgm:cxn modelId="{6DB147A6-C075-4378-9ED6-064486CA0C11}" srcId="{A9E13379-C675-4BF2-9FE9-DAD3A2C4E27B}" destId="{E69E08D3-39AF-489B-ADF5-18F0E12D4D1A}" srcOrd="1" destOrd="0" parTransId="{16C38700-814E-4870-A9ED-743BD9EE4AD9}" sibTransId="{D46BE1C5-B86E-468C-BDC9-7EF0710C5793}"/>
    <dgm:cxn modelId="{9998F682-3A2F-41E7-8C32-643C48FE99BF}" type="presOf" srcId="{925E9704-4C8B-4543-8C3B-52B8162A58DD}" destId="{248D9978-9BD6-40F3-A59E-11CC6284CC42}" srcOrd="0" destOrd="0" presId="urn:microsoft.com/office/officeart/2005/8/layout/orgChart1"/>
    <dgm:cxn modelId="{E4BAD435-5290-4015-A794-E20F04FA5C1A}" type="presOf" srcId="{A9E13379-C675-4BF2-9FE9-DAD3A2C4E27B}" destId="{D97BC26E-E8F0-43A0-A367-E22FEE204F5B}" srcOrd="1" destOrd="0" presId="urn:microsoft.com/office/officeart/2005/8/layout/orgChart1"/>
    <dgm:cxn modelId="{358A47F9-F8DD-4915-86F6-53FB4D54F904}" type="presOf" srcId="{05000597-070B-4F53-B777-DF090E8665C4}" destId="{76DA545B-1EB9-4921-B632-AE4382A89307}" srcOrd="1" destOrd="0" presId="urn:microsoft.com/office/officeart/2005/8/layout/orgChart1"/>
    <dgm:cxn modelId="{A95B3E44-5DFA-4237-A2AE-25F90557C697}" srcId="{925E9704-4C8B-4543-8C3B-52B8162A58DD}" destId="{A9E13379-C675-4BF2-9FE9-DAD3A2C4E27B}" srcOrd="0" destOrd="0" parTransId="{8261FC61-2EC7-451D-B67D-B14E83BB9010}" sibTransId="{A03FDE27-F294-406B-AD0B-E3228FED289A}"/>
    <dgm:cxn modelId="{56830EB0-131F-41E8-B0BD-59F361E5A917}" srcId="{A9E13379-C675-4BF2-9FE9-DAD3A2C4E27B}" destId="{3B64DB97-7B4C-461D-A395-5DD71A4F0157}" srcOrd="0" destOrd="0" parTransId="{05B912D5-238B-4DF1-BED4-CFFDA2B9266F}" sibTransId="{D92DDAD2-6D0D-4926-961B-989525D28FBE}"/>
    <dgm:cxn modelId="{E7481B66-751C-4D9B-B4E9-2583B7BA769C}" type="presOf" srcId="{E69E08D3-39AF-489B-ADF5-18F0E12D4D1A}" destId="{C32E082F-2C84-4FB0-B15D-882022AD0C57}" srcOrd="0" destOrd="0" presId="urn:microsoft.com/office/officeart/2005/8/layout/orgChart1"/>
    <dgm:cxn modelId="{CBBF6DC7-8ED4-40E0-B513-71D950E9CB26}" type="presParOf" srcId="{248D9978-9BD6-40F3-A59E-11CC6284CC42}" destId="{D5D9FFA5-8D72-4B75-B8D5-1466D8100FE6}" srcOrd="0" destOrd="0" presId="urn:microsoft.com/office/officeart/2005/8/layout/orgChart1"/>
    <dgm:cxn modelId="{A5A647DC-5A63-4C9E-B1D7-F32652075F48}" type="presParOf" srcId="{D5D9FFA5-8D72-4B75-B8D5-1466D8100FE6}" destId="{17AC520D-48AF-402A-B629-E4FC380694EB}" srcOrd="0" destOrd="0" presId="urn:microsoft.com/office/officeart/2005/8/layout/orgChart1"/>
    <dgm:cxn modelId="{FEEC5624-BA2A-44B1-9E7C-C1D508E77AA6}" type="presParOf" srcId="{17AC520D-48AF-402A-B629-E4FC380694EB}" destId="{2D62AA84-10A4-4F74-98C7-5077077A2C92}" srcOrd="0" destOrd="0" presId="urn:microsoft.com/office/officeart/2005/8/layout/orgChart1"/>
    <dgm:cxn modelId="{2E5116D1-DF9B-42B9-B362-9FC3084D2AC8}" type="presParOf" srcId="{17AC520D-48AF-402A-B629-E4FC380694EB}" destId="{D97BC26E-E8F0-43A0-A367-E22FEE204F5B}" srcOrd="1" destOrd="0" presId="urn:microsoft.com/office/officeart/2005/8/layout/orgChart1"/>
    <dgm:cxn modelId="{D6785DFF-D473-4057-9BFC-3A8BAB9BAE0A}" type="presParOf" srcId="{D5D9FFA5-8D72-4B75-B8D5-1466D8100FE6}" destId="{F96764B0-A1D6-4B0B-B6A4-41CC31686465}" srcOrd="1" destOrd="0" presId="urn:microsoft.com/office/officeart/2005/8/layout/orgChart1"/>
    <dgm:cxn modelId="{6603683B-BD89-4DDD-A6A4-283057610904}" type="presParOf" srcId="{F96764B0-A1D6-4B0B-B6A4-41CC31686465}" destId="{CC9E73BF-AC2C-4268-B8F8-FD59FE032BF8}" srcOrd="0" destOrd="0" presId="urn:microsoft.com/office/officeart/2005/8/layout/orgChart1"/>
    <dgm:cxn modelId="{C5F8EBD6-6A5D-456A-9A46-D857F0809AE3}" type="presParOf" srcId="{F96764B0-A1D6-4B0B-B6A4-41CC31686465}" destId="{0655ACB9-4B13-4C85-B5E0-9080B33B2F1D}" srcOrd="1" destOrd="0" presId="urn:microsoft.com/office/officeart/2005/8/layout/orgChart1"/>
    <dgm:cxn modelId="{9720D26E-4F13-48CA-806A-A192169AA2E4}" type="presParOf" srcId="{0655ACB9-4B13-4C85-B5E0-9080B33B2F1D}" destId="{1ACA9801-FD95-497B-ADF0-FC607D83C6FB}" srcOrd="0" destOrd="0" presId="urn:microsoft.com/office/officeart/2005/8/layout/orgChart1"/>
    <dgm:cxn modelId="{4BC40E37-B39C-449F-B989-1D0C6A439CAD}" type="presParOf" srcId="{1ACA9801-FD95-497B-ADF0-FC607D83C6FB}" destId="{0EBA28A9-B686-4876-A87E-AA808D0AA017}" srcOrd="0" destOrd="0" presId="urn:microsoft.com/office/officeart/2005/8/layout/orgChart1"/>
    <dgm:cxn modelId="{63E1021E-124C-4804-84DA-06C24A1A19BE}" type="presParOf" srcId="{1ACA9801-FD95-497B-ADF0-FC607D83C6FB}" destId="{4731B2C9-35AF-40B8-935C-37997D8067F6}" srcOrd="1" destOrd="0" presId="urn:microsoft.com/office/officeart/2005/8/layout/orgChart1"/>
    <dgm:cxn modelId="{E33984BA-D815-4F7D-968E-49DA51B9A9A2}" type="presParOf" srcId="{0655ACB9-4B13-4C85-B5E0-9080B33B2F1D}" destId="{DF45B926-29CC-4339-A694-ADA420D3BF7F}" srcOrd="1" destOrd="0" presId="urn:microsoft.com/office/officeart/2005/8/layout/orgChart1"/>
    <dgm:cxn modelId="{A892105D-6850-45B2-8E88-2F61E4719A9D}" type="presParOf" srcId="{0655ACB9-4B13-4C85-B5E0-9080B33B2F1D}" destId="{C6612334-CE71-4A5A-8B1E-02B57EB0D252}" srcOrd="2" destOrd="0" presId="urn:microsoft.com/office/officeart/2005/8/layout/orgChart1"/>
    <dgm:cxn modelId="{24E58FA3-CAB6-4B44-9D3A-E0B3133C238F}" type="presParOf" srcId="{F96764B0-A1D6-4B0B-B6A4-41CC31686465}" destId="{19C946B6-3BBC-4605-ADA4-A3203A2B2A54}" srcOrd="2" destOrd="0" presId="urn:microsoft.com/office/officeart/2005/8/layout/orgChart1"/>
    <dgm:cxn modelId="{F7A5B0D3-CF54-4D09-BCBB-4AFA5EE366FF}" type="presParOf" srcId="{F96764B0-A1D6-4B0B-B6A4-41CC31686465}" destId="{ADC55838-8FBE-428F-9E9C-55B3C952C606}" srcOrd="3" destOrd="0" presId="urn:microsoft.com/office/officeart/2005/8/layout/orgChart1"/>
    <dgm:cxn modelId="{2855FA0A-5F39-45BB-878B-C130535D41A6}" type="presParOf" srcId="{ADC55838-8FBE-428F-9E9C-55B3C952C606}" destId="{6CD23B4F-2147-4AC4-AC76-197FC6718122}" srcOrd="0" destOrd="0" presId="urn:microsoft.com/office/officeart/2005/8/layout/orgChart1"/>
    <dgm:cxn modelId="{48F10E25-3E6C-44E6-B5FA-DFE1CEBBDBC3}" type="presParOf" srcId="{6CD23B4F-2147-4AC4-AC76-197FC6718122}" destId="{C32E082F-2C84-4FB0-B15D-882022AD0C57}" srcOrd="0" destOrd="0" presId="urn:microsoft.com/office/officeart/2005/8/layout/orgChart1"/>
    <dgm:cxn modelId="{2B162BB8-3633-49FF-B0F0-EBB4D074E84B}" type="presParOf" srcId="{6CD23B4F-2147-4AC4-AC76-197FC6718122}" destId="{C4A758D2-5923-4C60-95CD-36AAD37DFA01}" srcOrd="1" destOrd="0" presId="urn:microsoft.com/office/officeart/2005/8/layout/orgChart1"/>
    <dgm:cxn modelId="{29C5EE61-6654-4D9D-9698-C4C683CAF7D6}" type="presParOf" srcId="{ADC55838-8FBE-428F-9E9C-55B3C952C606}" destId="{C57593D7-F224-487A-B5C9-A108C6765623}" srcOrd="1" destOrd="0" presId="urn:microsoft.com/office/officeart/2005/8/layout/orgChart1"/>
    <dgm:cxn modelId="{B8B15D76-EE73-4155-AF3A-C8CBAEF2F195}" type="presParOf" srcId="{ADC55838-8FBE-428F-9E9C-55B3C952C606}" destId="{A1563961-87A0-4ECA-9DB3-E07E10B713EB}" srcOrd="2" destOrd="0" presId="urn:microsoft.com/office/officeart/2005/8/layout/orgChart1"/>
    <dgm:cxn modelId="{22628859-1DBD-4B89-9906-CA59A08224D5}" type="presParOf" srcId="{F96764B0-A1D6-4B0B-B6A4-41CC31686465}" destId="{E732638E-7C5E-4CC2-AC62-674F983D9D0B}" srcOrd="4" destOrd="0" presId="urn:microsoft.com/office/officeart/2005/8/layout/orgChart1"/>
    <dgm:cxn modelId="{D1C1EBCF-C1C8-4473-AEFE-C98A959745A0}" type="presParOf" srcId="{F96764B0-A1D6-4B0B-B6A4-41CC31686465}" destId="{63E343B7-88F1-4AE8-B945-79F060752FA2}" srcOrd="5" destOrd="0" presId="urn:microsoft.com/office/officeart/2005/8/layout/orgChart1"/>
    <dgm:cxn modelId="{E034663A-2340-4204-AA31-D3A7CBE7730B}" type="presParOf" srcId="{63E343B7-88F1-4AE8-B945-79F060752FA2}" destId="{D9FAD08F-F668-4964-861B-155B71905513}" srcOrd="0" destOrd="0" presId="urn:microsoft.com/office/officeart/2005/8/layout/orgChart1"/>
    <dgm:cxn modelId="{CECD827C-F9BC-401F-99D1-BEDBF8832812}" type="presParOf" srcId="{D9FAD08F-F668-4964-861B-155B71905513}" destId="{68D4C7B7-0908-4731-BB50-38E60698E2AE}" srcOrd="0" destOrd="0" presId="urn:microsoft.com/office/officeart/2005/8/layout/orgChart1"/>
    <dgm:cxn modelId="{0CADB20F-0EBC-44D5-AB09-9DFE6BFFB328}" type="presParOf" srcId="{D9FAD08F-F668-4964-861B-155B71905513}" destId="{76DA545B-1EB9-4921-B632-AE4382A89307}" srcOrd="1" destOrd="0" presId="urn:microsoft.com/office/officeart/2005/8/layout/orgChart1"/>
    <dgm:cxn modelId="{B1710312-90AC-4ECC-84E6-1CF3BF078C56}" type="presParOf" srcId="{63E343B7-88F1-4AE8-B945-79F060752FA2}" destId="{5EF6FC84-46B5-4B5A-A2D8-063532043411}" srcOrd="1" destOrd="0" presId="urn:microsoft.com/office/officeart/2005/8/layout/orgChart1"/>
    <dgm:cxn modelId="{A0A69E2A-EBC6-4550-B0CF-6D10435C3635}" type="presParOf" srcId="{63E343B7-88F1-4AE8-B945-79F060752FA2}" destId="{A5D9D5E0-820A-4B50-BEDC-8484D6974762}" srcOrd="2" destOrd="0" presId="urn:microsoft.com/office/officeart/2005/8/layout/orgChart1"/>
    <dgm:cxn modelId="{8E558E6B-5968-4872-8FA7-B0F0E302D585}" type="presParOf" srcId="{D5D9FFA5-8D72-4B75-B8D5-1466D8100FE6}" destId="{E4433E3E-60D8-42A5-BBFC-39FF13F407D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32638E-7C5E-4CC2-AC62-674F983D9D0B}">
      <dsp:nvSpPr>
        <dsp:cNvPr id="0" name=""/>
        <dsp:cNvSpPr/>
      </dsp:nvSpPr>
      <dsp:spPr>
        <a:xfrm>
          <a:off x="4464496" y="2754605"/>
          <a:ext cx="2759001" cy="893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2974"/>
              </a:lnTo>
              <a:lnTo>
                <a:pt x="2759001" y="732974"/>
              </a:lnTo>
              <a:lnTo>
                <a:pt x="2759001" y="8937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C946B6-3BBC-4605-ADA4-A3203A2B2A54}">
      <dsp:nvSpPr>
        <dsp:cNvPr id="0" name=""/>
        <dsp:cNvSpPr/>
      </dsp:nvSpPr>
      <dsp:spPr>
        <a:xfrm>
          <a:off x="4083774" y="2754605"/>
          <a:ext cx="380721" cy="893771"/>
        </a:xfrm>
        <a:custGeom>
          <a:avLst/>
          <a:gdLst/>
          <a:ahLst/>
          <a:cxnLst/>
          <a:rect l="0" t="0" r="0" b="0"/>
          <a:pathLst>
            <a:path>
              <a:moveTo>
                <a:pt x="380721" y="0"/>
              </a:moveTo>
              <a:lnTo>
                <a:pt x="380721" y="732974"/>
              </a:lnTo>
              <a:lnTo>
                <a:pt x="0" y="732974"/>
              </a:lnTo>
              <a:lnTo>
                <a:pt x="0" y="8937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9E73BF-AC2C-4268-B8F8-FD59FE032BF8}">
      <dsp:nvSpPr>
        <dsp:cNvPr id="0" name=""/>
        <dsp:cNvSpPr/>
      </dsp:nvSpPr>
      <dsp:spPr>
        <a:xfrm>
          <a:off x="1324772" y="2754605"/>
          <a:ext cx="3139723" cy="893771"/>
        </a:xfrm>
        <a:custGeom>
          <a:avLst/>
          <a:gdLst/>
          <a:ahLst/>
          <a:cxnLst/>
          <a:rect l="0" t="0" r="0" b="0"/>
          <a:pathLst>
            <a:path>
              <a:moveTo>
                <a:pt x="3139723" y="0"/>
              </a:moveTo>
              <a:lnTo>
                <a:pt x="3139723" y="732974"/>
              </a:lnTo>
              <a:lnTo>
                <a:pt x="0" y="732974"/>
              </a:lnTo>
              <a:lnTo>
                <a:pt x="0" y="8937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62AA84-10A4-4F74-98C7-5077077A2C92}">
      <dsp:nvSpPr>
        <dsp:cNvPr id="0" name=""/>
        <dsp:cNvSpPr/>
      </dsp:nvSpPr>
      <dsp:spPr>
        <a:xfrm>
          <a:off x="576063" y="288031"/>
          <a:ext cx="7776865" cy="2466573"/>
        </a:xfrm>
        <a:prstGeom prst="horizontalScroll">
          <a:avLst/>
        </a:prstGeom>
        <a:solidFill>
          <a:srgbClr val="CC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dirty="0" smtClean="0">
              <a:latin typeface="Times New Roman" pitchFamily="18" charset="0"/>
              <a:cs typeface="Times New Roman" pitchFamily="18" charset="0"/>
            </a:rPr>
            <a:t>Творча спадщина Івана Величковського</a:t>
          </a:r>
          <a:endParaRPr lang="ru-RU" sz="5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3" y="288031"/>
        <a:ext cx="7776865" cy="2466573"/>
      </dsp:txXfrm>
    </dsp:sp>
    <dsp:sp modelId="{0EBA28A9-B686-4876-A87E-AA808D0AA017}">
      <dsp:nvSpPr>
        <dsp:cNvPr id="0" name=""/>
        <dsp:cNvSpPr/>
      </dsp:nvSpPr>
      <dsp:spPr>
        <a:xfrm>
          <a:off x="2193" y="3648376"/>
          <a:ext cx="2645157" cy="1852719"/>
        </a:xfrm>
        <a:prstGeom prst="verticalScroll">
          <a:avLst/>
        </a:prstGeom>
        <a:solidFill>
          <a:srgbClr val="9966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латино - польський панегірик з написом на останній сторінці «</a:t>
          </a:r>
          <a:r>
            <a:rPr lang="en-US" sz="2000" b="1" kern="1200" dirty="0" err="1" smtClean="0">
              <a:latin typeface="Times New Roman" pitchFamily="18" charset="0"/>
              <a:cs typeface="Times New Roman" pitchFamily="18" charset="0"/>
            </a:rPr>
            <a:t>Lucubratiuncula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000" kern="1200" dirty="0"/>
        </a:p>
      </dsp:txBody>
      <dsp:txXfrm>
        <a:off x="2193" y="3648376"/>
        <a:ext cx="2645157" cy="1852719"/>
      </dsp:txXfrm>
    </dsp:sp>
    <dsp:sp modelId="{C32E082F-2C84-4FB0-B15D-882022AD0C57}">
      <dsp:nvSpPr>
        <dsp:cNvPr id="0" name=""/>
        <dsp:cNvSpPr/>
      </dsp:nvSpPr>
      <dsp:spPr>
        <a:xfrm>
          <a:off x="2968945" y="3648376"/>
          <a:ext cx="2229658" cy="1497189"/>
        </a:xfrm>
        <a:prstGeom prst="verticalScroll">
          <a:avLst/>
        </a:prstGeom>
        <a:solidFill>
          <a:srgbClr val="9966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збірник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Зегар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 з 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полузегарком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2000" kern="1200" dirty="0"/>
        </a:p>
      </dsp:txBody>
      <dsp:txXfrm>
        <a:off x="2968945" y="3648376"/>
        <a:ext cx="2229658" cy="1497189"/>
      </dsp:txXfrm>
    </dsp:sp>
    <dsp:sp modelId="{68D4C7B7-0908-4731-BB50-38E60698E2AE}">
      <dsp:nvSpPr>
        <dsp:cNvPr id="0" name=""/>
        <dsp:cNvSpPr/>
      </dsp:nvSpPr>
      <dsp:spPr>
        <a:xfrm>
          <a:off x="5520197" y="3648376"/>
          <a:ext cx="3406600" cy="2116150"/>
        </a:xfrm>
        <a:prstGeom prst="verticalScroll">
          <a:avLst/>
        </a:prstGeom>
        <a:solidFill>
          <a:srgbClr val="9966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збірник «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Млеко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 од 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овці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 пастору належне, або труди 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поетицькії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во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 честь 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преблагословенної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 діви Марії </a:t>
          </a:r>
          <a:r>
            <a:rPr lang="uk-UA" sz="2000" b="1" kern="1200" dirty="0" err="1" smtClean="0">
              <a:latin typeface="Times New Roman" pitchFamily="18" charset="0"/>
              <a:cs typeface="Times New Roman" pitchFamily="18" charset="0"/>
            </a:rPr>
            <a:t>составленнії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000" kern="1200" dirty="0"/>
        </a:p>
      </dsp:txBody>
      <dsp:txXfrm>
        <a:off x="5520197" y="3648376"/>
        <a:ext cx="3406600" cy="2116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576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396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8773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768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710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851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2249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7981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083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585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12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001D5-397A-411C-9BA6-BF869CCCC33A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EE177-4AE8-4053-BB88-AAA19DFF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643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712968" cy="367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Поезія І.Величковського. Фігурні (курйозні) вірші (з рукописних книг «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Зегар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полузегарком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» і «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Млеко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овці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пастору належне»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4221088"/>
            <a:ext cx="3384376" cy="253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Біда Ольга Михайлівна, учитель української мови та літератури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Драбівського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НВК «загальноосвітня школа І-ІІІ ступенів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ім.С.В.Васильченка-гімназія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17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473" y="0"/>
            <a:ext cx="9182473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1614"/>
            <a:ext cx="3282362" cy="571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1945556"/>
            <a:ext cx="3528392" cy="414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Зегар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– це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годинник -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річ символічна, що вказує, як плине час.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63996" y="620688"/>
            <a:ext cx="33554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Словник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4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412776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Після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смерті Величковського рукопис «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Зегара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» і «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Млека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» зберігався у його потомків і на початку ХХ століття належав священикові Замкової церкви в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. Ніжині Олександру Величковському. Від нього в 1908 році рукопис потрапив на виставку ХІ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Археологічного з’їзду в Чернігові, де привернув увагу багатьох дослідників старого письменства.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60648"/>
            <a:ext cx="4824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Історія збірки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30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76872"/>
            <a:ext cx="8363272" cy="403244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dirty="0" smtClean="0"/>
              <a:t>  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Розповідь </a:t>
            </a: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про народження, діяльність, страждання, </a:t>
            </a:r>
            <a:r>
              <a:rPr lang="uk-UA" sz="4000" b="1" dirty="0" err="1">
                <a:latin typeface="Times New Roman" pitchFamily="18" charset="0"/>
                <a:cs typeface="Times New Roman" pitchFamily="18" charset="0"/>
              </a:rPr>
              <a:t>розіп’яття</a:t>
            </a: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 і воскресіння Господа; про плинність життя кожної людини,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його </a:t>
            </a: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значимість.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864095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збірки «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Зегар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полузегарком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95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146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600200"/>
            <a:ext cx="6048672" cy="478112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Возвеличення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Всевишнього, який всіляко прагнув допомогти людям у скрутний час; заклик цінувати кожну хвилину життя, раціонально його використовувати.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32656"/>
            <a:ext cx="240013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Ідея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2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9892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5400600" cy="4968552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Книжка </a:t>
            </a: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містить початок (звернення І.Величковського до читача),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чотири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частини «</a:t>
            </a:r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Зегар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err="1">
                <a:latin typeface="Times New Roman" pitchFamily="18" charset="0"/>
                <a:cs typeface="Times New Roman" pitchFamily="18" charset="0"/>
              </a:rPr>
              <a:t>целий</a:t>
            </a: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» (поетичні рядки «24 </a:t>
            </a:r>
            <a:r>
              <a:rPr lang="uk-UA" sz="4400" b="1" dirty="0" err="1">
                <a:latin typeface="Times New Roman" pitchFamily="18" charset="0"/>
                <a:cs typeface="Times New Roman" pitchFamily="18" charset="0"/>
              </a:rPr>
              <a:t>часа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»), «</a:t>
            </a:r>
            <a:r>
              <a:rPr lang="uk-UA" sz="4400" b="1" dirty="0" err="1">
                <a:latin typeface="Times New Roman" pitchFamily="18" charset="0"/>
                <a:cs typeface="Times New Roman" pitchFamily="18" charset="0"/>
              </a:rPr>
              <a:t>Полузегарок</a:t>
            </a: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» («часи денні і нічні»),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«Минути» (загальні,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злі, добрі </a:t>
            </a: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та дві страшні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), «</a:t>
            </a:r>
            <a:r>
              <a:rPr lang="uk-UA" sz="4400" b="1" dirty="0" err="1">
                <a:latin typeface="Times New Roman" pitchFamily="18" charset="0"/>
                <a:cs typeface="Times New Roman" pitchFamily="18" charset="0"/>
              </a:rPr>
              <a:t>Квадрантес</a:t>
            </a: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» (години, розділені на чотири частини).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1809" y="404664"/>
            <a:ext cx="3846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Композиція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83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356" y="0"/>
            <a:ext cx="9183356" cy="6887518"/>
          </a:xfrm>
        </p:spPr>
      </p:pic>
      <p:sp>
        <p:nvSpPr>
          <p:cNvPr id="5" name="TextBox 4"/>
          <p:cNvSpPr txBox="1"/>
          <p:nvPr/>
        </p:nvSpPr>
        <p:spPr>
          <a:xfrm>
            <a:off x="107504" y="188640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Завдання: прочитайте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звернення І.Величковського до читачів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визначте, з якою метою автор створював свою рукописну книжку.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393186"/>
            <a:ext cx="87129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Сам І.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Величковський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у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Передмові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читача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зазначив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base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Найдовав-єм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теж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штучках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іноземних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многії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оздобнії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містернії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штучки, але не на славу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Божію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тілько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марнії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сьогосвітнії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жарти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виданії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которих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я, только способ взявши,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можив-єм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труд не ку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не дай Боже,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тщеславію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щегульне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славі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Бога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слави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славної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владичиці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нашої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Богородиці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прісно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діви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Марії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а на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оздобу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отчизни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нашої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утіху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малоросійським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сином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звлаща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fontAlgn="base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читання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охочим і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любомудрим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xmlns="" val="1716117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Збірка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– своєрідний посібник з теорії віршування. Дослідивши досягнення європейської та української курйозної поезії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 автор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написав теоретичну працю з наведеними власними прикладами. Вона містить 20 різновидів курйозної поезії, частина з яких - його власні винаходи.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2656"/>
            <a:ext cx="81369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4800" b="1" cap="none" spc="0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Млеко</a:t>
            </a:r>
            <a:r>
              <a:rPr lang="uk-UA" sz="48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uk-UA" sz="4800" b="1" cap="none" spc="0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овці</a:t>
            </a:r>
            <a:r>
              <a:rPr lang="uk-UA" sz="48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пастору належне»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5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" y="177281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кожний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твір-забава із глибоким підтекстом (смислом);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поетичні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«штучки» невеликі за обсягом;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мають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місце твори на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уважність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і кмітливість;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сатирична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спрямованість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8640"/>
            <a:ext cx="85689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І.Величковський про особливості своїх віршів «штук»: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9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712285">
            <a:off x="1403648" y="2420888"/>
            <a:ext cx="432048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Різновиди поетичних творів письменника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42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презентація\knigi-chtenie-shablon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Рак літеральний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Рак літеральний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— це вірш, літери якого, прочитані і зліва направо, й справа наліво, той текст виражають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дар бо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імя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мі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обдарованна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 і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мні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сін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міра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данна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 мати і та мі манна</a:t>
            </a:r>
            <a:b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мя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я мати панна…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712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5746"/>
          </a:xfrm>
          <a:prstGeom prst="rect">
            <a:avLst/>
          </a:prstGeom>
        </p:spPr>
      </p:pic>
      <p:pic>
        <p:nvPicPr>
          <p:cNvPr id="1026" name="Picture 2" descr="http://md-eksperiment.org/images/posters/5442bb29392a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1" y="1436034"/>
            <a:ext cx="4892225" cy="533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331640" y="332656"/>
            <a:ext cx="6665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/>
                <a:ea typeface="Times New Roman"/>
              </a:rPr>
              <a:t>Іван Величковський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476017"/>
            <a:ext cx="280831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Поет, перекладач, теоретик літератури, культурний і громадський діяч </a:t>
            </a:r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     II </a:t>
            </a:r>
            <a:r>
              <a:rPr lang="ru-RU" sz="2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половини XVII ст.</a:t>
            </a:r>
            <a:endParaRPr lang="uk-UA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99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презентація\скачанные файлы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Одноголосий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Одноголосий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— це вірш, у якому кожен склад однією ж й тією ж голосною літерою завершується, наприклад 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Сл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uk-UA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презентація\74097097_4269816_old_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Мінливий (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протеус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Мінливий (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протеус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— це вірш, який кілька десятків разів змінюватися може. Порядок слів змінюється , а зміст залишається тим самим.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</a:t>
            </a: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ниву рясно плоди прикрашають,</a:t>
            </a:r>
            <a:b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Таку діву красно роди утішають.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Ниву рясно плоди прикрашають </a:t>
            </a:r>
            <a:r>
              <a:rPr lang="uk-UA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</a:t>
            </a: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Діву красно роди утішають </a:t>
            </a:r>
            <a:r>
              <a:rPr lang="uk-UA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Рясно плоди прикрашають </a:t>
            </a:r>
            <a:r>
              <a:rPr lang="uk-UA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</a:t>
            </a: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ниву.</a:t>
            </a:r>
            <a:b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Красно роди утішають </a:t>
            </a:r>
            <a:r>
              <a:rPr lang="uk-UA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діву.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Плоди прикрашають </a:t>
            </a:r>
            <a:r>
              <a:rPr lang="uk-UA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</a:t>
            </a: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ниву рясно,</a:t>
            </a:r>
            <a:b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Роди утішають таку діву красно.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презентація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464" cy="685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Лабіринт (чотиригранний)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Лабіринт (чотиригранний)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— вірш, що може починатися від середньої літери, а закінчитися в кутах; може починатися з 4-х кутів, а закінчитися посередині; початися зверху й знизу, а закінчитися по боках; починатися по боках, а закінчитися вгорі й внизу.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dmin\Рабочий стол\презентація\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944" y="0"/>
            <a:ext cx="8229600" cy="11430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Луна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Луна</a:t>
            </a:r>
            <a:r>
              <a:rPr lang="uk-UA" sz="5100" dirty="0">
                <a:latin typeface="Times New Roman" pitchFamily="18" charset="0"/>
                <a:cs typeface="Times New Roman" pitchFamily="18" charset="0"/>
              </a:rPr>
              <a:t> — це вірш, у якому кінцевий склад (</a:t>
            </a:r>
            <a:r>
              <a:rPr lang="uk-UA" sz="5100" dirty="0" err="1">
                <a:latin typeface="Times New Roman" pitchFamily="18" charset="0"/>
                <a:cs typeface="Times New Roman" pitchFamily="18" charset="0"/>
              </a:rPr>
              <a:t>силяба</a:t>
            </a:r>
            <a:r>
              <a:rPr lang="uk-UA" sz="5100" dirty="0">
                <a:latin typeface="Times New Roman" pitchFamily="18" charset="0"/>
                <a:cs typeface="Times New Roman" pitchFamily="18" charset="0"/>
              </a:rPr>
              <a:t>) попереднього рядка повторюється в наступному.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5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1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5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просиш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Адаме,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земного  раю?</a:t>
            </a:r>
            <a:endParaRPr lang="ru-RU" sz="5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1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Раю.</a:t>
            </a:r>
            <a:endParaRPr lang="ru-RU" sz="51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5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туди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входиш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боїшся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брани?</a:t>
            </a:r>
          </a:p>
          <a:p>
            <a:pPr marL="0" indent="0">
              <a:buNone/>
            </a:pPr>
            <a:r>
              <a:rPr lang="ru-RU" sz="51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Рани.</a:t>
            </a:r>
          </a:p>
          <a:p>
            <a:pPr marL="0" indent="0">
              <a:buNone/>
            </a:pPr>
            <a:r>
              <a:rPr lang="ru-RU" sz="5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увійти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можеш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побідно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Бідно</a:t>
            </a:r>
            <a:r>
              <a:rPr lang="ru-RU" sz="51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херувими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вхід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криють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прозвісно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1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Звісно</a:t>
            </a:r>
            <a:r>
              <a:rPr lang="ru-RU" sz="51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1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звідки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маєш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отаку</a:t>
            </a:r>
            <a:r>
              <a:rPr lang="ru-RU" sz="5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досаду?</a:t>
            </a:r>
            <a:endParaRPr lang="ru-RU" sz="5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1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3 </a:t>
            </a:r>
            <a:r>
              <a:rPr lang="ru-RU" sz="51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саду.</a:t>
            </a:r>
            <a:endParaRPr lang="ru-RU" sz="51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Admin\Рабочий стол\презентація\скачанные файлы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67970" cy="68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Стовп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486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 цьому стовпі виражаються рядки від найкоротшого до найдовшого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Діво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диво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всей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Приємлі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сію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хвалу, любо малу,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моєя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 честь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твоєя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составленну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тебі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освященну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юже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 твой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принесе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од мудра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словесе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но од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серця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чиста, права,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занє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твоя права слава.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Достойно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ніктоже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может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восхвалити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всяк не возможет.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Твоя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слава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вишше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земних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наднебесних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благоприємних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жителей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первая по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бозі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прісно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блажима 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вірних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мнозі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стовп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пречистая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діво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дивнійшеє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миру над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седьм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дивов диво!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Седьм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дивов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погибоша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твоєя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стовп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кріпості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вовіки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будет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пребувати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439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презентація\knigi-chtenie-shablon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Жартівливий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Читаючи слова по вертикалі і по горизонталі, можна отримати вірш,  протилежний за змістом.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Залиш    молитву,   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дівство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розтли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Злих       шануй,        друже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Лінь       полюби,      бережи     злість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Лай        добрих,       дуже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46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Admin\Рабочий стол\презентація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Остання штучка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Ісуса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Христа 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ВЕЛИЧ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айм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весь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єст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знаймо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з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нес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зд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АНН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отця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возсіявий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чисте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ВЕЛИЧ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мат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лад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Христе.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59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презентація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Інформаційне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ґроно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139136" cy="50014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Висловіть своє враження про творчість Івана Величковського.</a:t>
            </a:r>
          </a:p>
          <a:p>
            <a:pPr marL="0" indent="0">
              <a:buNone/>
            </a:pP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Глибоко релігійний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Освічений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Розумний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Патріот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Філософ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Вигадливий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славолюбний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Поетично </a:t>
            </a:r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обдарований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83568" y="3302986"/>
            <a:ext cx="2856731" cy="122413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Іван Величковський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4" idx="6"/>
            <a:endCxn id="4" idx="6"/>
          </p:cNvCxnSpPr>
          <p:nvPr/>
        </p:nvCxnSpPr>
        <p:spPr>
          <a:xfrm>
            <a:off x="3540299" y="3915054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6"/>
          </p:cNvCxnSpPr>
          <p:nvPr/>
        </p:nvCxnSpPr>
        <p:spPr>
          <a:xfrm flipV="1">
            <a:off x="3540299" y="2924944"/>
            <a:ext cx="2759893" cy="990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6"/>
          </p:cNvCxnSpPr>
          <p:nvPr/>
        </p:nvCxnSpPr>
        <p:spPr>
          <a:xfrm>
            <a:off x="3540299" y="3915054"/>
            <a:ext cx="2111821" cy="14041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6"/>
          </p:cNvCxnSpPr>
          <p:nvPr/>
        </p:nvCxnSpPr>
        <p:spPr>
          <a:xfrm flipV="1">
            <a:off x="3540299" y="3429000"/>
            <a:ext cx="2831901" cy="4860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4" idx="6"/>
          </p:cNvCxnSpPr>
          <p:nvPr/>
        </p:nvCxnSpPr>
        <p:spPr>
          <a:xfrm>
            <a:off x="3540299" y="3915054"/>
            <a:ext cx="2615877" cy="9541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4" idx="6"/>
          </p:cNvCxnSpPr>
          <p:nvPr/>
        </p:nvCxnSpPr>
        <p:spPr>
          <a:xfrm>
            <a:off x="3540299" y="3915054"/>
            <a:ext cx="2927176" cy="4378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4" idx="6"/>
          </p:cNvCxnSpPr>
          <p:nvPr/>
        </p:nvCxnSpPr>
        <p:spPr>
          <a:xfrm>
            <a:off x="3540299" y="3915054"/>
            <a:ext cx="30479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4" idx="6"/>
          </p:cNvCxnSpPr>
          <p:nvPr/>
        </p:nvCxnSpPr>
        <p:spPr>
          <a:xfrm flipV="1">
            <a:off x="3540299" y="2420888"/>
            <a:ext cx="1823789" cy="14941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4" idx="6"/>
          </p:cNvCxnSpPr>
          <p:nvPr/>
        </p:nvCxnSpPr>
        <p:spPr>
          <a:xfrm>
            <a:off x="3540299" y="3915054"/>
            <a:ext cx="1379946" cy="19622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05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Admin\Рабочий стол\презентація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475" y="0"/>
            <a:ext cx="9153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9436664"/>
              </p:ext>
            </p:extLst>
          </p:nvPr>
        </p:nvGraphicFramePr>
        <p:xfrm>
          <a:off x="611560" y="2132856"/>
          <a:ext cx="8064897" cy="352839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688299"/>
                <a:gridCol w="2688299"/>
                <a:gridCol w="2688299"/>
              </a:tblGrid>
              <a:tr h="932368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Так (аргументи)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Чи потрібна сьогодні курйозна (фігурна) поезія?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Ні (аргументи)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653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5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53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44847" y="332656"/>
            <a:ext cx="7021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Висловіть свою думку: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00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презентація\74097097_4269816_old_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2523" y="0"/>
            <a:ext cx="927652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523"/>
            <a:ext cx="8229600" cy="114300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856984" cy="561662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Паращич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В. В. Українська література 9 клас плани-конспекти уроків для шкіл з українською мовою навчання.-Х.: Вид-во «Ранок», 2009.-320 с. – (Майстер-клас)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Пахаренко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В. І. Основи теорії літератури. – К.: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, 2007 – 296 с.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Українська література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ст.: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Синкрет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 Писемність. Поезія. Драматургія. Белетристика/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Упоряд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., приміт. і вступ стаття В. І.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Крекотня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; К.: Наук. думка, 1987. – 608 с. 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Черсунова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Н. І. Українська мова та література: Навчально-методичний посібник. – Харків: ФОП Співак В. Л., 2010 – 400 с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.Чупринін О. О. Українська література. 9 клас. І семестр. – 2-ге вид.,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переробл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доповн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– Х.: Вид. група «Основа», 2012. – 128 с. (Серія «Мій конспект»)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school.xvatit.com/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http://zubrila.com/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www.ukrlit.vn.ua/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navigator.rv.ua/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08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772816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Народився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близько 1630 року.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Навчався, очевидно, у Київському колегіумі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6720" y="260648"/>
            <a:ext cx="8830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Відомості про письменника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6093296"/>
            <a:ext cx="3419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Києво-Могилянська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Академія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Київський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колегіум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36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8868" y="332656"/>
            <a:ext cx="8767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На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початку 1680 –х років працював у чернігівській друкарні Лазаря Барановича.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 середині 80 – х років переселився до Полтави, де одержав посаду пресвітера (священика)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462" y="2132856"/>
            <a:ext cx="6020699" cy="461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3059" y="2420888"/>
            <a:ext cx="29095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Успенської церкви. Помер у 1726 році (за іншими даними -  в 1701 р.)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390" y="5409897"/>
            <a:ext cx="263293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Відновлений Успенський собор (церква)  в Полтаві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84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445316655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16164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41" y="-5825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60648"/>
            <a:ext cx="8229600" cy="33843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Писаний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сапфічними строфами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латино-польський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панегірик, підписаний архієпископові чернігівському Лазареві Барановичу (твір зберігся в єдиному пошкодженому примірнику, на останній сторінці його зазначено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Lucubratiuncula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»).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Твір надруковано в Чернігові близько 1680-1683рр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andreyblag.ru/images/articles/prosveshenie/iliotropion/izdatelstvo/8/book/extra-materials/laz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23421"/>
            <a:ext cx="2448272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568" y="63093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Лазар Баранович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51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" y="0"/>
            <a:ext cx="9143999" cy="685800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373616" cy="30963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Слов’яно-українські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збірники «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Зегар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полузегарком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» та «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Млеко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овці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пастору належне, або труди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поетицькії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честь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преблагословенної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діви Марії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составленнії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». Обидва  вони «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оферувані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» (піднесені) київському митрополитові Варламу Ясинському.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Варлаам Ясински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36912"/>
            <a:ext cx="26670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5480" y="6237312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Варлам Ясинський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05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568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86435"/>
            <a:ext cx="8229600" cy="316835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b="1" dirty="0" smtClean="0">
                <a:latin typeface="Times New Roman" pitchFamily="18" charset="0"/>
                <a:cs typeface="Times New Roman" pitchFamily="18" charset="0"/>
              </a:rPr>
              <a:t>  Фігурний (курйозний ) вірш - (від    </a:t>
            </a:r>
            <a:r>
              <a:rPr lang="uk-UA" sz="4600" b="1" dirty="0" err="1" smtClean="0">
                <a:latin typeface="Times New Roman" pitchFamily="18" charset="0"/>
                <a:cs typeface="Times New Roman" pitchFamily="18" charset="0"/>
              </a:rPr>
              <a:t>фр</a:t>
            </a:r>
            <a:r>
              <a:rPr lang="uk-UA" sz="4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600" b="1" dirty="0" err="1" smtClean="0">
                <a:latin typeface="Times New Roman" pitchFamily="18" charset="0"/>
                <a:cs typeface="Times New Roman" pitchFamily="18" charset="0"/>
              </a:rPr>
              <a:t>curieux</a:t>
            </a:r>
            <a:r>
              <a:rPr lang="uk-UA" sz="4600" b="1" dirty="0" smtClean="0">
                <a:latin typeface="Times New Roman" pitchFamily="18" charset="0"/>
                <a:cs typeface="Times New Roman" pitchFamily="18" charset="0"/>
              </a:rPr>
              <a:t> – цікавий, дивовижний) кумедне сполучення слів, незвичайна побудова речень.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48530" y="129406"/>
            <a:ext cx="5446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Теорія літератури</a:t>
            </a:r>
            <a:endParaRPr lang="uk-U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1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2088232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Незвичайність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курйозного вірша полягала у його незвичайному вигляді: у формі чаші,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зірки,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хреста,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меча,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тощо. Причому про зміст автори не дуже дбали.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87996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Особливості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курйозного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вірша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http://3.bp.blogspot.com/-nKOzEks0S7I/UTHaqtDSU2I/AAAAAAAAYiw/pM9IydWI0yg/s1600/ser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3517066"/>
            <a:ext cx="2709523" cy="27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ukrmap.su/program2009/uh8/8_26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95622"/>
            <a:ext cx="1830664" cy="27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8" descr="data:image/jpeg;base64,/9j/4AAQSkZJRgABAQAAAQABAAD/2wCEAAkGBxMTERQREhQTFhUWFh0YGRYYGBsdGBogHBofIBwdIRohHiggIB4mGx0ZJDQhJSorLjEuIB8zODMsNyotLisBCgoKDgwOGhAQGiwkHyQsLCwsNCwsLCwsLCwsLCw0LCwsLCwsLCwsLCwsNCwsLCw0NDQsLCwsLDQsLCwsLCwsNP/AABEIAJcA8AMBIgACEQEDEQH/xAAbAAACAwEBAQAAAAAAAAAAAAAABAIDBQEGB//EADoQAAIBAwMDAgQEBAUDBQAAAAECEQADIQQSMSJBUQUTMkJhcRQjgZEGUrHBJDNi4fA0cqFDU2OS0f/EABUBAQEAAAAAAAAAAAAAAAAAAAAB/8QAFxEBAAMAAAAAAAAAAAAAAAAAAAERIf/aAAwDAQACEQMRAD8A+41xmgSeBXaKDz2h9Zc3jvLG08bfywNm6Nm47yeqYHSODMd46n+LrNtbjOLhCM4kKPkBJA6snH9K1dL6RZtkNbthSFCgieF+EHOQsmAeJMRNSuel2TMoM5xIMyDMjvIBntRctjWv4nU3TCXWlQAim2QIYAtIfv7lv9IPer7f8V6dvcAJ3Ww5cYO3Y4Qg55LyB5g05pvQdNbJKWkUsACR4XbH7bE/+oph/TrR3Si9QYHHIaN37wP2FB5yz6+yX7hu3OlQqvb9p+ghbjysM25ivI7bRzTg9YuqxRwpICPvVGCMrmNqCW3OsZgxDKe8U+nolkZCwRwVLKYAIAkHsCf3NWr6VZB3e2s9P26DK44EHj9aCrTeqK9wL1LuDAKy8lTmG4nkbecTiMoP6+re2N5T3ioQbDOVU5aSJi4h47EfbYGhtBt4RQxxu4OSTz92b9z5NS/CW8dK44x4iP2gftQY3rV72UFq29xXcMwuQbgWCMspYYlvhBEwfFNaj1J0CowU3HVyNp6AVKiC3IksMwYzPFO39BbcQ6zOMk9gR58E/vXL/p1p12soI2lYJMQcEc8EUE7OonaDG4rPTJX6wfE/281fSy6FA4cSGC7OTxMxH3pmiCiiigKKKKAooooCiiigKKq1WpW2hdztUcnsKtoCiiigKKKKAooooCiiktbrgs2167sSLakBoJjd9FBIlu1A7UGuAGD/ALdu/wCorLOguXFQ3rjI3UGS252EMeCcGQMSPrWdpxoACoU3NykE7HYhTBgmML0g+MUHqJrzvremdXW4bt822bqS1MqeAQQCducr5ggTVmm0elcG3Yf22CRFtodQwO0lSMxkgMCOeZq/Raq5bGzUKFUTFwMWTaOAzMAQY7nBjnMUVKz6TwRfvMOR1AyPExx9RHarG9NJNv8ANuRbz2LN5lo7/QDv9IhobJs3DaUfkkblgGEI5XuAuQRnmR9tShbHX0Ruj/FaglI6ibefMjZGft9ortz0YAT71xYC7mi3naxbceiJMiT4GIya16y2u3blw+2QLSx1z8ZGSoxheAWzwRFCC2g0pe97ou3WtpG0nYAxiD8kle8zBJxW7WWuoRNyae3vIJkKYQNPBOQDJkwJouJfe26Nct2nJ6SgLEDBggxJw3EfSKDUorK9u6m7ayXGnciklZPzAkTjIAwY71euv2ttuKySYDGChMwAGHc4wY5xwYIeorgNdoCiiigKKKKAoorjHGMnxQYH8Say24OlLMrO6L8BZTlW/pA7xuGDWv6dq/dti4AQGkgHBicSOxrJsaY3tX7t1Qr2LZVI6tounPV/OVtqSI6cAFpJpL+B/UQxvabrDW7txtjqQwW4+9JkmDDcQI8eSvWUUUUQUUVwmg7RXEaQDkfQ812go1uo9tGeASOASBuJwqycSTA/Wsv0/TtYtEvue87EwOJMABVkhEA24BMdyeas1kXNTbtnYyW1N1gRJDAwhncIzujBna3ECeemt71973KqNts5IwzKxHAmRnBxHUZgFT0fpJ3e5fb3XwROEQzMKnAjGckwP11CKW9Q1y2lDMe8Ad2PgDkn6CkdZq9SVPtWR/lsR7jQdwMBSF88zPftGSHtZoLd2N6gkGQeCMg88wSqyO8ClbSOre1e2PbaNhJyCPkM5fAkNzzNdvW9XDbXsTGJVoBnEmciP6VHTenP7gu6i4rlZ9tVXaqSTnLHc22ADiOrzRVF9Wv+7p3ABtlTbfcpYmJW4V2jbDAxEztNafp2oL2wxweGGMEYPcxnsTNJ6UJcvvdWMFVJ2xuKBohvmEu32IPmmfTbodSwXaC7AREGDG7AHMT355oir1q4dgtK4RrkjduAZV+dhPcDvmCRVDIAU0lhSiKm4sBgAEAJlSOqG+oA4PbussI+o2XRuU21YAsMFX7LzklczBgCrfT7m43ZWGVokKVkAQMn4szB8EfclR3MZs6cBEA/zQAQDIwF4OJzPPIpLUafSoSLzteuCGhpdhskiFUYy/EZn6U1/D15PaFtWDMg62Hdz8UngNumVJJHerfQbgNkLMlCUb/uUwREkR+poFbP4W629Lx3BiZS4ygmHxEwcM5jjE9sX6Q3UMMxvW4LByoDj4doAHxcuZgRAEU7qNGjqUZRB8YI8QRkEeaWS7ctuVuHcrv0NBG3iFaAc/EZwOBzQVW7ZsMestaLdK8lWMyC8/B3E5BmTHGqKx00lu2fwp2+zcUqts+AqgqBOVjOByc+au0OsRSdPLbrQCncOp+mQR5x3AicCg06p1aOVi2wVvJEj9v/AB9Oc8VdRRGfovU1ZRuO0yEg8liJEH5pGcdqfBrE9T0ga6Fu9SNDW2JI2Op+GRwGO3vJyMjjli1qbDuzsb9sxAAh0jmBPUpxAPVzk0G7S+vvFLbOApKgkBm2r+rQYHkxijSapXQOpkEDMEfpHIP0NL+uav2rL3CJjIUcsR8K/UloEfWgr9Cz7t3eWD3W5UrG0BIgkmOk+Oao06lNc5KQLlrDzMi2Rz3GbhEcCBkzjS9N0/t2bdvaq7UAKqIUGMgDxNJesNsuWbpGBcVJlenfK91JyxXgj+xK1qKiXA/UxWcnqBu7vY2vG0hpITq/1QZIGYHYjOaIcvakL2JwTwcxyOOfA71k6i5dvwig2g24MXMNsn5UBDSQD1SCJ79m7ejFv86/c9xlB6iIVfJC5jAHk45zWd6HpHvXvx90gh1/IQoQ1lD9STJcBScLwBmKLD0NtAoCiYAjJk/ualRRRGFrCbdvW3Wb5ZEhREJiDuz2wYP7ir7t46bT21VVLwttV+FSxEDztE/eK7e1KhLjXAWHulSAgJIEYIzOO9TDF9TtJBW2ocEbhliy7T8rRtY8yDGKKoui3YK3bu19Q/QpOCzQzKizhZAYdpirfYvswc3Qq7QCiLw8kM25gSRxCx5yaWBUXTqLt4bbhAtWyQVhVLHaI+IkbjBPwLHepaP073g12+ARcgi2D0riNwP8xkmcYI8UFmme1a6m1DMCdo3XAQCermBnbBz2pXSvpWKFHdt9yUHuuwO0jIyenqX9xTNu6iH2dPYkAgnaAidiG3d/0nip29ZfVQW067QOLdwswwflKLPbAM/3Cm1fZ1FvTJsSILOpUKOICGCSI4xgjmtbTWAiKi8KIH6VzSalbiB14PGIq6iM31OzDLe2Bgvx+YHUpEKSYYfCImZ7UGQ3vWxvDDqCwN38rAnnGOYic8Cnb+oVBLGMT+kwT9hIk9prL0OqUW2uW7ZO4knblZ7RO2QSeB3miuopBa5pmW4rMd6boAIIBCxgNIaQeTMxFRvC1dutsdhfUlZHK7YJ6Tykss+TtzxUr6W7jNt3Wro4uFCD4BzAYScA9z5rotgsVvBVZiCl1eksc7RnO4CcfUmBQN6XVNv9pwQwUGY6W/mKmTgEgZzx5FW67Ti4jKfuPoRkHkHB+opS+GdTZ696hfzIgTmGHY5GQP71f6Ved7Nt7i7GKglIjaYyP3/4KBLX6hvw4usSgQq7bGEED4lmDjkY8ciuXSy65Jhley0COpCpBMGYhpGI+XmuBVOnvIp4a6pBIME7jnpwMzEE8c0alF/wjCDFzDGCTNtpIOefoR+1BtUUUUQt6ha3W2AncQQCIkE4kZH9aq9H1xu29xUqQYPg9wwPcEEGnqyfUALLjUbsBWDgn4h8UiT8nUY8F6Kb1eiDHcCVYR1DuJyCOCDnkVkn1K8FNlvaOpZm9tSSFdUKlmgZEBlkSYJ5PFa76+2qC4zAKYhjgGfvWDpNfbPqly2xEi3stksJLA7roA5EB7XjExMGA1fS/Uy4KXgqXVmUz2AJYTyOoZBPI+1J63XHUKUtWWuWpG5ySoYAEn2zIkyFAaduea0PUvTBeZDvdQplgjMu8dgSpBwf6nFSYizZRZ+EKgO2ZOAOkEZJ8UQtpNML0X3dnVtrpbJXYhGZBAkkGczFalu2FAVQABwAIFZnoNxls20vQrmYBgMQO5E85Ex3NO6zVC2AeSTAXuT4FArfcXLotCWUgM3gDlSCOZOO4OeIzogUt6fpyindtLsdzFQQCT9JPYD7+BTVAUUUUHn3sBxfAhf8SstIQmNh+KDJHaeeMVb6dfP4y/aIVilmyWcCCSd+D+0gTis/1szb1aQGe2yXtqqpMEYlQpLfA/IJMYrR0HujUbih2XLeXMTIIKgiJGHYQSY24jMlZl7RltFZtXHKMQLf5oE3d/IPDAskyARyZBitHXKz3LWl4TaLjxmVUxsIIIhm+vAYffMv2iNLcBa4fwzsOj4wEuLcTlyCQgXJ+5jIrZdd1+zcE7WtOvcH4kKnieA3/DQRc3HLWLDbFtbVL4JOMoJmGA2ncZ54qVvRXVJa3fL/AOi5BUxOJUAqT5z2xiK5YQsNTaDbXJncFYHqWA0MYPUrRGMfQmkVFq2lnUWBCKetgpG5GMEksZLAsG3SSYPM0F63CHXVe2yb2Fu8rEQIO1XkicExI5B+1bN++qKXcgKolmOAAOSfApDUu631UTtvKRJYAIy8bemSSCTk9sCs1/UNtqyrht46XZTBlGAjLySeQOokf9woHrF1ivv6iFQKCqbpyQZJgdUiIH3xV1hLz5LLaX5UVZYAcSSYBjtGK5Z1Pu3HU25todoJgy6nMDgjjPYg1namyFtG9en3rpBQTuNsxCBQImCeBOWOTNBqpbdt1q8A6MuGjmIkMOxJkiP7ZXuWw1u7buwWtg7XYxAIO1t8CDjJHEVK8gN60sg3F6jgxCjaTydpO8RMyJHaarvWVdtSzHaNgSYIIHzGCMhjAkc7R4oO3YddPqDt3LguTEBxDwQO5A+mBTf4ki+LWyAyM+7OSpURxAwR3pC8m+zYDCS9xXJTAid8wckHA4mTwKYuWB+K95yu21ZIB7jcZYnERCDj60FA1vs29XdubwLbswlTEbQemFlhPiczUWtXTa0YefcDoX78IdxI3ee4nMGlfeP4EbriLdvnpJY7d7mVUEHHaP6VqXDN+wgBXajOQCQOygGCAck8zx+tBpExzULt9VBZiABySQB+9LGxeGRdUnwUwePBx38815f1BI/6vTO1zd0vZ/OGTjpPUFnyI4E0G9qPXbcMLW664KgKmfjB2meIgEzxXEvXr2PbtqFjqeWyRyoGPOQx5/efpWs097a6bQxHwyAwAJGUnEGe3mtMOKDFs+m2vc9tkVRbgqojYy5zsJMEEwWgT/4q7T+gol43rbMhZ2dwoTrLAYZiu8gGSBIyx+kLa4G+7JaBAXcvu5+LAO05CkAnMHMjsa1vT7DIgVyC0kk/ck/3ohmkvWPTV1FlrTMyzBV1jcjKZVhIIkMAcinaKDH0fpl0j/GXbd47Sg22zbBDHMje0kwOIHIzNWafUWlad1wSdihwRBmDtDCcyM5HFIfxZb1ModOWIcGywAn2zcK7b/I/y4YnzP0q3+HrKKXDK63Ux+YQWCn4drDpghcgRkGfNA02pvqV3Wd3TJNtxzGVhoxMAGf2ouesoh65UEkDcCOIkksAABIzJ5+lOtq0DbCw3dx4wTnxgE58Uvd9Stkm2PzMZCjcMjExgT2ntnsaKctXAwkR+4MfTH1qU9qwLegF26WbT+2V2gXQYbaJjaPlyAdsnBzmtAaG6CNt9goI6SobA7bjnIxJnzRFHqW8XlAchLqNbzMK0SpAEZgNmR8sUpauuukXbm5piEYIk7tkBgN0nKxkEkfU4rT9ZsFkBU2wyMGQ3J2huAZBHn9eO9Z73ba37epUApqFFsmDu3f+n0nMRvBEfU8UV3WDrDpdQLqNm1XJ62UTtAg9LJMgCcUp6ZbP/SM8vpm9y205KbiLYIJlumUJmJ8SBTel0p2/hboBa3Fy0c7SFPTnE7TtBHgrJM1Sl97gTVCN9ubd22NxJCmXCqrGGkEwASekfWgtbVAG1rATtK7LqiCQCcEkf+2wIkzALcZm5EFm57Owezdk5O7rnqWPDCWkzJmYxXXa0oa/uQ2LoEmAQCT8U8bD3ngie+F3uIsaO4ZFwlbLEyTtyQdsRt7GRiMzQM6dQZsPcFy5bb3F+UxJ2g7VgQCAY7EYzlazbdmN1CVa4oS6jCTbZZMjsCAWAMGZU8DPS5v77LFbeqtjpdSO4MMBJOwmQVOY/SrNRZt3A/uMbdzaq3QpiQZ2rPfLGIzJH2oIW7Jd1trcX2rLTcMZdgRsG7d8sGZkkxkQZau3Tua4/SqLNvBM46m2gyTBAA7SeZxS35pWei2PzABIuttMhsZCyTiJP6xVl1WH5t9oW2TC/EDBhXMKIMEyOBjiDIVILiruyty6wVQRPtoOOmI6QZMxkxPFXXG3umnIlgoa4VMAAGADyYY7seJyO8LVhnBvXAbd1lKqPi2g5HRkbh3jmM8CJKuwe1babrHqaZIE+SrYEwAf/wBNBy4yu7X3I22twQgAmR8bA+cFY+hpKwX27s272pucHLBBwR3AVTP3MYmn9Qi3G/De2DbgG5nao7gbYzJGV4iq9LEtqGYbLcrbBIgLAkkkxJI5wY5oJXL3u37S22BRNz3I/mHSFJGAZLEg/wAo/W/024We65URICuCTvUTkyBBDbsCREHvSylhaAdgt+8CBuWSJGAduwwsxPTkjuc6OhsbLapjAj/f9eZoGKhcsq0FgDHE1OiiEU9LQKABJWIZoLY/1ETnueck1U3pSqyuLt5VSTs39GREZBMDsARFadI6u37h9uCVEMZjY/I2kwe4kiPFAnoNWbNpUZGICyuwAllkZCTvwCCRk+STV6a93vKEVTagy5mWJB2lcQVG0zycjEZOltGPpxSdpI1FwyOpFMfbcJ5+o7dqBi/qFQbnIUSBnyTAH3JxFIeveo3LKbktlwMsROFGTAGSx4A4nk9qU9c2XWH591FtzPt7gC0iOpeSsHGQMkjFO6i8fw5G9WcKFZlSQWIAnZnBJBjwaCkersDta0/uQOhRIBhSfzDCkdQjjg+RVj6pDcsreQrcLP7fcdPJkGBIMhZn9jT+lsBEVFwqgADwAIiqvUdOXQhYDjqQkSARxwQfpgg0FVr0m0AoILbW3DexaGHfJ5p1EAEAADwKo0V8soDBQ0ZUEcgDdgExBPk9qZoCiiig4RWFvS01zTH3VD7rlsqsZOSiH5nB3NEcECCK3qy/X/T2vINm0Oh3ISACGB5DkNtxI+E80GJ6Ree7ZtEq76rTh4e4du6YAlgMpcWCMZ2g9prSS4ri3q9PbDhyA4kggEwSF+HeCck9geauu6VVLXmtqxCww27jG7cwUmJWciRzNK2NQNp1VgEhpLWwVG9sKATugXcAQfAU7aKgrJphuXY+lu9UJEKzEDpAwbbEz9DOTOHjqPai1cCiwQFRhwsCNjntxhuDkGMSpZ1KWUa/ZR2tMxa4ssDZMdUWtvAMlgMgzg1VbLWUDqTqNLdkvLBjbDfMCYm3mCD8IE+aB3VXArxqYADbrd4dIEnCk9iMDJhv/FL6i3BQ3rPvFR03baSWkTx8skTyFkDIkCrLd9CiAIrWNm0md7oSYgjMjgd8jPFRtI9i2i27ttrPO9/jCxJIIG1sAkGO/gZC1mYAXr4O+ZSzbyQYgfduoicLkY70WXYOLt9tjE7LdoTt6o57s0gS3wgRjvULNhrIJtg371wkNeZ8CD3PCgE/Ao5n61LTrCM6OL10ABnYiEx/KOCFbdEAt9JFBHTXIi5cUNqGUlbQYdAkAqCTyARJ75x2qaakJCwHv3YLBJx/qmMKAME4JjyKhc0JEvaCNfudW50baGiCzCQ21QQAgIOW5mR3T9BaxZbfeABu3WyRIaC3E8fCI5JoGX0JW0bas3lnb4nmd2VghvqAO1Hte46iNtq3DCOGPy9o2jnBmY7crWrzJcWxaDuSwa7eMFF5kAYEnaRtAEcnkT26i3gdNbCmwo2vxtP/AMY6dsHhjmBIwTNBPS211Fz3yMLKJDSGUxO5CIBJE4zAGeRWxULdsKIAAH0H6f0qdEFFFFAp6jqhbTcQSOMTMn4RABOTiu+m2WVAHy5y58t3P/O0Un6obQuW3utPtk7beDLtAUgc7sMBH1qVkXrwbeDatn4IMXY+uIXHbn7UVfqfUlVhbWXuGYVQe3JJ4UZGT5FLXrNwK953CsFaBG5FUweoYYkR8pH9Kc0Xp9u0uxFhTyOZJ5JJySe5Mk1dqEBUgmBHOMfvj96Cj0y2otqy/OqsT5kcn6nvSV6zsZdOrlEdW2hV6lEbWAPywWQgxg+Rwfw7rd9tU3KSi7TAPysyEgyREqMVKze3ahj8QXoEZCkwW3EYUjpAnJkx9QL165YUs4LouQUVixBMAFZJJA+biJxWjptQrqGUyCJBzBB4P6iraR1Hp46ntdDtkkRDGDEgiDREPbZLxJZQjkePiGAM92k8eBWgDXnXe5D2b6sPcKhbiB2th+8R1IsgESeSYbxs6C+WXqKlgSDt4wSOxMccduO1FNUUUUQUUUUGb6joyHF+0VF2NhDcOuSFntkzIn7GszSW2uXhq9MQu4Bb9lwVYd+oSQLiyTwJGPBHpay9f6ad/v2em9t28wrgZUPgyBLR43tEEzQLbRL3dNcX8osrWpAQRBYEY2k8z2weJDWm84tOdMiC6CJtv0orHLEkDJyOCe31mFy3703EBtahQUHuAgNtIMEcOmfiExuMEGasOpttfCHcNQFbaGBiO5gGNpIHfxRSGm1RJe5aUEklbtgwrFlmAFJ6SxLZbDAKePihbuaVLbsLj2be4h7JlTvBBIUHMnuqzO4cUxaJuOLV4CzqQuLqAAXACu/YTJjC45AODIMcsX3LC1fslmQyrojBJWCYZuJMYLZg+MhXrGdkJthdNpxvdr0hWwJ3jO0KerqIPYwZqfpem3Iy6dLmnQuHZ2QBnJkONpEgiBk4zgQIoO6yPe1NwBFH+QoJC7iQJIOcEDICgD6SGNUge3v1Ja3bXm0DhvBYgScH4RIkcmiqbFtSSmnLWrKkm5cA+JpJJDHnuWcyDK85pqzrPcuXLKovtBYZz3JJBG2IPDA5wRkZpXUaR3N23qXVbG/8nZKsRtJO8gxAPAxMZmYq1FNxls2vy7AQ9QHUwIEbW+Vc98kqf5TRHdHZRrR09l9oUgXD1bzPx5MGWz+ZPM9xWro9MttFtoIVRArmjsbEVe4Ak+f9/wBv0q+iCiiigKV1rOQBbiSYLHhR3Mdz47U1RQK6X0+3bggSwULvYy5Ak5Y55JpqiigKKKKDK9OuhLuoQtIUi5PYBgZk8fErn6TXfSbRP5u7pcbtsYO4gg5zhQBwOTziKfX7Hdbgtu9trK9izNkbTIyIbHetLQ2yttVIVYEQDIgYGTk4jNFMUUUUQUinpwW811GID/GmNrMAAH4kGMGOceMvUUBRRRQFFFFAUUUUGZ6p6Ubh3pc9u4AQtzbuKTG6JMQYXBxKg1Rq2S6TavKbRkG1dmJOdsNjrB3dHg9xNbVU6zSrdQ23Eqwgj/fkH60GbqLoG23qOwULfIA3XJ7CIVpAIXMyBnupo21GnC2Ar3y2427jbiFAiFuNmDEZ7mcCrNeBbDJq4fTmSLhEC3/pc9gAcP2gyZgms+najegsXtthlZixX84F2kwzSAM4UIAIzOKKBa227t5nS5qNhIJWCFI3BAk7ghhoBzHkia5qdPbX/F6vcWU9KCTsCsWwsnccAlok7cYxVeicWiy2Qt/UEhL15RgFQSA5G4rjdAMwT9QDrJ6Oh2vdJe6FCm58JMNuAxGASY8SfJkF7fpD3LjvqSGBwlscKAWGTjdIbwCJYGa2qKKIKKKKAooooCiiigKKKKAooooE9do/cey2Py7m/M/yMvY/6u8im1WBA4FdooCiiigKKKKAooooCiiigKKKKAooooIuoIIPBrzj+jai2BYs3GNgkklrn5q8RbU7cW475b60UUG/pdMltQiKFA7D/mT9auoooCiiigKKKKAooooCiiigKKKKAooooCiiigKKKKAooooCiiig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61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1131</Words>
  <Application>Microsoft Office PowerPoint</Application>
  <PresentationFormat>Экран (4:3)</PresentationFormat>
  <Paragraphs>135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Рак літеральний</vt:lpstr>
      <vt:lpstr>Одноголосий</vt:lpstr>
      <vt:lpstr>Мінливий (протеус)</vt:lpstr>
      <vt:lpstr>Лабіринт (чотиригранний)</vt:lpstr>
      <vt:lpstr>Луна</vt:lpstr>
      <vt:lpstr>Стовп</vt:lpstr>
      <vt:lpstr>Жартівливий</vt:lpstr>
      <vt:lpstr>Остання штучка</vt:lpstr>
      <vt:lpstr>Інформаційне ґроно</vt:lpstr>
      <vt:lpstr>Слайд 28</vt:lpstr>
      <vt:lpstr>Список використаних джерел 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Nedilya</cp:lastModifiedBy>
  <cp:revision>73</cp:revision>
  <dcterms:created xsi:type="dcterms:W3CDTF">2016-02-08T19:15:30Z</dcterms:created>
  <dcterms:modified xsi:type="dcterms:W3CDTF">2016-03-23T12:06:02Z</dcterms:modified>
</cp:coreProperties>
</file>