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8" r:id="rId3"/>
    <p:sldId id="300" r:id="rId4"/>
    <p:sldId id="318" r:id="rId5"/>
    <p:sldId id="312" r:id="rId6"/>
    <p:sldId id="313" r:id="rId7"/>
    <p:sldId id="315" r:id="rId8"/>
    <p:sldId id="314" r:id="rId9"/>
    <p:sldId id="316" r:id="rId10"/>
    <p:sldId id="317" r:id="rId11"/>
    <p:sldId id="303" r:id="rId12"/>
    <p:sldId id="304" r:id="rId13"/>
    <p:sldId id="302" r:id="rId14"/>
    <p:sldId id="305" r:id="rId15"/>
    <p:sldId id="276" r:id="rId16"/>
    <p:sldId id="292" r:id="rId17"/>
    <p:sldId id="30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45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91779-5CC9-486F-9FF2-2FC005938571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534BA-BB51-41D8-AD53-ACAAF9BED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48B82-D6C5-4DE4-B766-75C01E36A631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662A7-D6E4-4725-BD37-88EB9A7E1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2D57-C8B3-4DCA-8946-35EC13242872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3CED7-C4EA-4616-8A2F-04A6BC3AC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3AA23-5F12-405A-A689-FC240A419A50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395FC-08E7-4398-BA4F-781C76326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556BD-849B-42D9-999B-3FA9545EBED4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987C-ED29-4BCF-83D8-3FD4B3002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4A6D0-E711-4110-B5E9-64D23B394205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A931E-EBED-4F61-BE49-FCB7785F5E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227C4-DB36-4C46-AB80-7D320FEE93DA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27BF2-26C9-4F73-8D1E-F46EDAB25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B8AF3-470E-4570-AE9E-50AAA78709BE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E14F-40A9-4C30-8F60-D9695B09D8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8474-CF05-4AB0-9B02-E3AF8CEFBD19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7C8E7-89B3-487A-92C1-1F0992409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A38C-246D-4B3F-9F07-C9C67AAE1A72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9CF61-522D-4C84-94E5-4E8B56EBB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57006-2081-4073-93A5-026913DAD396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D4D3D-EEAE-47EB-A1E7-7DBEBAD1E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7CD351-ED18-4483-98D9-781C97B5A6A3}" type="datetimeFigureOut">
              <a:rPr lang="ru-RU"/>
              <a:pPr>
                <a:defRPr/>
              </a:pPr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15F93B-DE10-4FC0-B789-72C2ED4BF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55;&#1088;&#1072;&#1082;&#1090;&#1080;&#1095;&#1085;&#1072;%20&#1088;&#1086;&#1073;&#1086;&#1090;&#1072;%202%20&#1056;&#1077;&#1072;&#1082;&#1094;&#1110;&#1111;%20&#1081;&#1086;&#1085;&#1085;&#1086;&#1075;&#1086;%20&#1086;&#1073;&#1084;&#1110;&#1085;&#1091;%20&#1084;&#1110;&#1078;%20&#1088;&#1086;&#1079;&#1095;&#1080;&#1085;&#1072;&#1084;&#1080;%20&#1077;&#1083;&#1077;&#1082;&#1090;&#1088;&#1086;&#1083;&#1110;&#1090;&#1110;&#1074;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42;&#1110;&#1076;&#1077;&#1086;&#1092;&#1072;&#1081;&#1083;/&#1055;&#1088;&#1072;&#1074;&#1080;&#1083;&#1072;%20&#1087;&#1086;&#1074;&#1077;&#1076;&#1110;&#1085;&#1082;&#1080;%20&#1110;%20&#1090;&#1077;&#1093;&#1085;&#1110;&#1082;&#1072;%20&#1073;&#1077;&#1079;&#1087;&#1077;&#1082;&#1080;%20&#1074;%20%20&#1093;&#1110;&#1084;&#1110;&#1095;&#1085;&#1086;&#1084;&#1091;%20&#1082;&#1072;&#1073;&#1110;&#1085;&#1077;&#1090;&#1110;.mp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384"/>
            <a:ext cx="9240838" cy="6858000"/>
          </a:xfrm>
        </p:spPr>
      </p:pic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539552" y="980728"/>
            <a:ext cx="72866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Практична робота № 2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«Реакції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йонного обміну в розчинах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електролітів»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2843808" y="3789040"/>
            <a:ext cx="487045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altLang="uk-UA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Дубик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Тетяна Іванівна,</a:t>
            </a:r>
          </a:p>
          <a:p>
            <a:pPr algn="ctr"/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хімії.</a:t>
            </a:r>
            <a:endParaRPr lang="en-US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Вара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Олена Миколаївна,</a:t>
            </a:r>
          </a:p>
          <a:p>
            <a:pPr algn="ctr"/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хімії, біології.</a:t>
            </a:r>
          </a:p>
          <a:p>
            <a:pPr algn="ctr"/>
            <a:r>
              <a:rPr lang="uk-UA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Маньківський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НВК “</a:t>
            </a:r>
            <a:r>
              <a:rPr lang="ru-RU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Загальноосвітня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– III 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ступенів – гімназія”</a:t>
            </a:r>
          </a:p>
          <a:p>
            <a:pPr algn="ctr"/>
            <a:r>
              <a:rPr lang="uk-UA" alt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Маньківської</a:t>
            </a:r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районної ради</a:t>
            </a:r>
          </a:p>
          <a:p>
            <a:pPr algn="ctr"/>
            <a:r>
              <a:rPr lang="uk-UA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Черкаської області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endParaRPr lang="ru-RU" altLang="uk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240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95536" y="908720"/>
            <a:ext cx="770485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Вимоги безпеки під час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роботи: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428596" y="2060848"/>
            <a:ext cx="7527780" cy="3993877"/>
          </a:xfrm>
          <a:prstGeom prst="rect">
            <a:avLst/>
          </a:prstGeom>
          <a:ln>
            <a:noFill/>
          </a:ln>
          <a:effectLst/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uk-UA" sz="2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равильно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нагрівайте у пробірці розчини кислот, лугів та інших хімічних речовин (крім вогненебезпечних) над полум'ям спиртового або газового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пальника </a:t>
            </a:r>
            <a:endParaRPr kumimoji="0" lang="uk-UA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uk-UA" sz="2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агрівайте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поступово пробірку над полум'ям пальника, далі нагрівайте над верхньою частиною полум'я, не доторкаючись дном пробірки до ґнота спиртівки або кінця газового пальника,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щоб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пробірка не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тріснула</a:t>
            </a:r>
            <a:endParaRPr kumimoji="0" lang="uk-UA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uk-UA" sz="2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агрівання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виконуйте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дуже обережно!!! 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384"/>
            <a:ext cx="9240838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1196752"/>
            <a:ext cx="698477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b="1" i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uk-UA" sz="2200" b="1" i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200" dirty="0" smtClean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кі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реакції називаються реакціями йонного обміну?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азвіть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ознаки проходження реакцій йонного обміну до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кінця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можна реакції нейтралізації назвати реакціями йонного обміну? Відповідь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поясніть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384"/>
            <a:ext cx="9240838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1196752"/>
            <a:ext cx="69847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Дослід № 1. Реакції обміну в розчинах електролітів, що відбуваються з утворенням осаду</a:t>
            </a:r>
          </a:p>
          <a:p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Пробірка 1                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Пробірка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2         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Пробірка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+NaOH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baseline="-25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+BaCl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/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Запишіть свої спостереження, результати дослідів, а також рівняння реакцій у молекулярній, повній та скороченій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йонній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формах.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165.JPG"/>
          <p:cNvPicPr>
            <a:picLocks noChangeAspect="1" noChangeArrowheads="1"/>
          </p:cNvPicPr>
          <p:nvPr/>
        </p:nvPicPr>
        <p:blipFill>
          <a:blip r:embed="rId3" cstate="print"/>
          <a:srcRect l="13158" t="62985" r="77878" b="19905"/>
          <a:stretch>
            <a:fillRect/>
          </a:stretch>
        </p:blipFill>
        <p:spPr bwMode="auto">
          <a:xfrm>
            <a:off x="1331640" y="2204864"/>
            <a:ext cx="607176" cy="122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6" descr="165.JPG"/>
          <p:cNvPicPr>
            <a:picLocks noChangeAspect="1" noChangeArrowheads="1"/>
          </p:cNvPicPr>
          <p:nvPr/>
        </p:nvPicPr>
        <p:blipFill>
          <a:blip r:embed="rId3" cstate="print"/>
          <a:srcRect l="13158" t="62985" r="77878" b="19905"/>
          <a:stretch>
            <a:fillRect/>
          </a:stretch>
        </p:blipFill>
        <p:spPr bwMode="auto">
          <a:xfrm>
            <a:off x="3851920" y="2204864"/>
            <a:ext cx="607176" cy="122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6" descr="165.JPG"/>
          <p:cNvPicPr>
            <a:picLocks noChangeAspect="1" noChangeArrowheads="1"/>
          </p:cNvPicPr>
          <p:nvPr/>
        </p:nvPicPr>
        <p:blipFill>
          <a:blip r:embed="rId3" cstate="print"/>
          <a:srcRect l="13158" t="62985" r="77878" b="19905"/>
          <a:stretch>
            <a:fillRect/>
          </a:stretch>
        </p:blipFill>
        <p:spPr bwMode="auto">
          <a:xfrm>
            <a:off x="6084168" y="2204864"/>
            <a:ext cx="607176" cy="122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384"/>
            <a:ext cx="9240838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1196753"/>
            <a:ext cx="69847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Дослід № 2. Реакції обміну в розчинах електролітів, що відбуваються з виділенням газу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Пробірка 1                                     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Пробірка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HCl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HCl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Запишіть свої спостереження, результати дослідів, а також рівняння реакцій у молекулярній, повній та скороченій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йонній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формах.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65.JPG"/>
          <p:cNvPicPr>
            <a:picLocks noChangeAspect="1" noChangeArrowheads="1"/>
          </p:cNvPicPr>
          <p:nvPr/>
        </p:nvPicPr>
        <p:blipFill>
          <a:blip r:embed="rId3" cstate="print"/>
          <a:srcRect l="13158" t="62985" r="77878" b="19905"/>
          <a:stretch>
            <a:fillRect/>
          </a:stretch>
        </p:blipFill>
        <p:spPr bwMode="auto">
          <a:xfrm>
            <a:off x="1403648" y="2060848"/>
            <a:ext cx="607176" cy="122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165.JPG"/>
          <p:cNvPicPr>
            <a:picLocks noChangeAspect="1" noChangeArrowheads="1"/>
          </p:cNvPicPr>
          <p:nvPr/>
        </p:nvPicPr>
        <p:blipFill>
          <a:blip r:embed="rId3" cstate="print"/>
          <a:srcRect l="13158" t="62985" r="77878" b="19905"/>
          <a:stretch>
            <a:fillRect/>
          </a:stretch>
        </p:blipFill>
        <p:spPr bwMode="auto">
          <a:xfrm>
            <a:off x="5652120" y="2132856"/>
            <a:ext cx="607176" cy="122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384"/>
            <a:ext cx="9240838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1196752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Дослід № 3. Реакції обміну в розчинах електролітів, що відбуваються з утворенням розчину слабкого електроліту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пробірку налийте 2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розчину натрій гідроксиду і долийте декілька крапель фенолфталеїну.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 розчину обережно краплями долийте розчин сульфатної кислоти.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Запишіть свої спостереження, результати дослідів, а також рівняння реакцій у молекулярній, повній та скороченій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йонній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формах.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7411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240838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928688" y="1285875"/>
            <a:ext cx="6643687" cy="2928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Реакції обміну йдуть до кінця, якщо в результаті їх утворюється осад, газ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вода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240838" cy="6858000"/>
          </a:xfr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38" y="1397000"/>
          <a:ext cx="7286680" cy="45816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1670"/>
                <a:gridCol w="1821670"/>
                <a:gridCol w="1821670"/>
                <a:gridCol w="1821670"/>
              </a:tblGrid>
              <a:tr h="9544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Знаю і </a:t>
                      </a: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вмію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Можу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пояснити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Потрібно </a:t>
                      </a: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повторити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4487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Визначення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реакції обміну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48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Умови протікання реакцій обміну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4487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Складання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рівнянь реакцій обміну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14500" y="214313"/>
            <a:ext cx="5500688" cy="35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3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240838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899592" y="1052736"/>
            <a:ext cx="678656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використаних джерел: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124744"/>
            <a:ext cx="7056784" cy="4896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700808"/>
            <a:ext cx="71287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uk-UA" altLang="uk-UA" sz="2400" b="1" dirty="0" smtClean="0">
                <a:latin typeface="Times New Roman" pitchFamily="18" charset="0"/>
                <a:cs typeface="Times New Roman" pitchFamily="18" charset="0"/>
              </a:rPr>
              <a:t>Література:</a:t>
            </a:r>
          </a:p>
          <a:p>
            <a:pPr eaLnBrk="1" hangingPunct="1">
              <a:buFontTx/>
              <a:buChar char="-"/>
              <a:defRPr/>
            </a:pPr>
            <a:r>
              <a:rPr lang="uk-UA" altLang="uk-UA" sz="2400" dirty="0" smtClean="0">
                <a:latin typeface="Times New Roman" pitchFamily="18" charset="0"/>
                <a:cs typeface="Times New Roman" pitchFamily="18" charset="0"/>
              </a:rPr>
              <a:t>Буринська. Н.М., Величко Л.П. Хімія: 9: підруч. для загальноосвіт. навч. закл./ Н.М.Буринська, Л.П. Величко – К.; Ірпінь: Перун, 2009. – 232 с.: іл.</a:t>
            </a:r>
          </a:p>
          <a:p>
            <a:pPr eaLnBrk="1" hangingPunct="1">
              <a:buFontTx/>
              <a:buChar char="-"/>
              <a:defRPr/>
            </a:pPr>
            <a:r>
              <a:rPr lang="uk-UA" altLang="uk-UA" sz="2400" dirty="0" smtClean="0">
                <a:latin typeface="Times New Roman" pitchFamily="18" charset="0"/>
                <a:cs typeface="Times New Roman" pitchFamily="18" charset="0"/>
              </a:rPr>
              <a:t>Гриньова М.В., Шиян Н.І. Хімія: довідник для абітурієнтів та школярів загальноосвітніх навчальних закладів: навчально – методичний посібник.- К.: Літера ЛТД, 2009. – 464 с.</a:t>
            </a:r>
          </a:p>
          <a:p>
            <a:pPr eaLnBrk="1" hangingPunct="1">
              <a:buFontTx/>
              <a:buChar char="-"/>
              <a:defRPr/>
            </a:pPr>
            <a:r>
              <a:rPr lang="uk-UA" altLang="uk-UA" sz="2400" dirty="0" smtClean="0">
                <a:latin typeface="Times New Roman" pitchFamily="18" charset="0"/>
                <a:cs typeface="Times New Roman" pitchFamily="18" charset="0"/>
              </a:rPr>
              <a:t> Хомченко И.Г. Общая химия: Учебник для техникумов. М.: Химия, 1987. 464с.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uk-UA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uk-UA" altLang="uk-UA" sz="2400" b="1" dirty="0" smtClean="0">
                <a:latin typeface="Times New Roman" pitchFamily="18" charset="0"/>
                <a:cs typeface="Times New Roman" pitchFamily="18" charset="0"/>
              </a:rPr>
              <a:t>Інтернет – ресурси:</a:t>
            </a:r>
          </a:p>
          <a:p>
            <a:pPr eaLnBrk="1" hangingPunct="1">
              <a:buFontTx/>
              <a:buChar char="-"/>
              <a:defRPr/>
            </a:pPr>
            <a:r>
              <a:rPr lang="en-US" altLang="uk-UA" sz="2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https://uk.wikipedia.org/wiki</a:t>
            </a:r>
            <a:endParaRPr lang="uk-UA" altLang="uk-UA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  <a:defRPr/>
            </a:pPr>
            <a:endParaRPr lang="uk-UA" sz="24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384"/>
            <a:ext cx="9240838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899592" y="1340768"/>
            <a:ext cx="684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Мета: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 закріпити знання про реакції йонного обміну та умови їх перебігу; удосконалити вміння записувати рівняння реакцій у молекулярній та повній і скороченій йонних формах; розвивати навички дотримуватись правил безпеки при проведенні хімічних дослідів, описувати досліди, робити висновки.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384"/>
            <a:ext cx="9240838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1196752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Обладнання та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 штатив з пробірками; розчини: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купрум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(ІІ) сульфату, натрій сульфату, магній хлориду, натрій гідроксиду, натрій карбонату, барій хлориду, калій карбонату, натрій сульфіту,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хлоридної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кислоти, сульфатної кислоти, фенолфталеїну, алюміній хлориду, калій сульфіду.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ack.jpg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40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hlinkClick r:id="rId4" action="ppaction://hlinkfile"/>
              </a:rPr>
              <a:t>Відеофайл</a:t>
            </a:r>
            <a:r>
              <a:rPr lang="ru-RU" dirty="0" smtClean="0">
                <a:hlinkClick r:id="rId4" action="ppaction://hlinkfile"/>
              </a:rPr>
              <a:t>\Правила </a:t>
            </a:r>
            <a:r>
              <a:rPr lang="ru-RU" dirty="0" err="1" smtClean="0">
                <a:hlinkClick r:id="rId4" action="ppaction://hlinkfile"/>
              </a:rPr>
              <a:t>поведінки</a:t>
            </a:r>
            <a:r>
              <a:rPr lang="ru-RU" dirty="0" smtClean="0">
                <a:hlinkClick r:id="rId4" action="ppaction://hlinkfile"/>
              </a:rPr>
              <a:t> і </a:t>
            </a:r>
            <a:r>
              <a:rPr lang="ru-RU" dirty="0" err="1" smtClean="0">
                <a:hlinkClick r:id="rId4" action="ppaction://hlinkfile"/>
              </a:rPr>
              <a:t>техніка</a:t>
            </a:r>
            <a:r>
              <a:rPr lang="ru-RU" dirty="0" smtClean="0">
                <a:hlinkClick r:id="rId4" action="ppaction://hlinkfile"/>
              </a:rPr>
              <a:t> </a:t>
            </a:r>
            <a:r>
              <a:rPr lang="ru-RU" dirty="0" err="1" smtClean="0">
                <a:hlinkClick r:id="rId4" action="ppaction://hlinkfile"/>
              </a:rPr>
              <a:t>безпеки</a:t>
            </a:r>
            <a:r>
              <a:rPr lang="ru-RU" dirty="0" smtClean="0">
                <a:hlinkClick r:id="rId4" action="ppaction://hlinkfile"/>
              </a:rPr>
              <a:t> в  </a:t>
            </a:r>
            <a:r>
              <a:rPr lang="ru-RU" dirty="0" err="1" smtClean="0">
                <a:hlinkClick r:id="rId4" action="ppaction://hlinkfile"/>
              </a:rPr>
              <a:t>хімічному</a:t>
            </a:r>
            <a:r>
              <a:rPr lang="ru-RU" dirty="0" smtClean="0">
                <a:hlinkClick r:id="rId4" action="ppaction://hlinkfile"/>
              </a:rPr>
              <a:t> кабінеті.mp4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240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6"/>
          <p:cNvSpPr txBox="1">
            <a:spLocks/>
          </p:cNvSpPr>
          <p:nvPr/>
        </p:nvSpPr>
        <p:spPr bwMode="auto">
          <a:xfrm>
            <a:off x="539552" y="908720"/>
            <a:ext cx="756084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Вимоги безпеки перед початком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роботи: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Содержимое 7"/>
          <p:cNvSpPr txBox="1">
            <a:spLocks/>
          </p:cNvSpPr>
          <p:nvPr/>
        </p:nvSpPr>
        <p:spPr bwMode="auto">
          <a:xfrm>
            <a:off x="611560" y="1700808"/>
            <a:ext cx="712879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2540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92075" algn="l"/>
              </a:tabLst>
              <a:defRPr/>
            </a:pPr>
            <a:r>
              <a:rPr kumimoji="0" lang="uk-UA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одягніть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спецодяг, застебніть його на всі ґудзики, волосся 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сховайте під головний убір</a:t>
            </a:r>
            <a:endParaRPr kumimoji="0" lang="uk-UA" sz="2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92075" algn="l"/>
              </a:tabLst>
              <a:defRPr/>
            </a:pP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звільніть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робоче місце від непотрібних для роботи предметів і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матеріалів</a:t>
            </a:r>
            <a:endParaRPr kumimoji="0" lang="uk-UA" sz="2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92075" algn="l"/>
              </a:tabLst>
              <a:defRPr/>
            </a:pPr>
            <a:r>
              <a:rPr lang="uk-UA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kumimoji="0" lang="uk-UA" sz="2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ітко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з'ясуйте порядок і правила безпечного проведення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досліду</a:t>
            </a:r>
            <a:endParaRPr kumimoji="0" lang="uk-UA" sz="2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92075" algn="l"/>
              </a:tabLst>
              <a:defRPr/>
            </a:pPr>
            <a:r>
              <a:rPr lang="uk-UA" sz="2200" noProof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еревірте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наявність і надійність посуду, приладів, матеріалів, необхідних для виконання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завдання</a:t>
            </a:r>
            <a:endParaRPr kumimoji="0" lang="uk-UA" sz="2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92075" algn="l"/>
              </a:tabLst>
              <a:defRPr/>
            </a:pPr>
            <a:r>
              <a:rPr lang="uk-UA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</a:t>
            </a:r>
            <a:r>
              <a:rPr kumimoji="0" lang="uk-UA" sz="2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очинайте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виконувати завдання тільки з дозволу </a:t>
            </a:r>
            <a:r>
              <a:rPr kumimoji="0" lang="uk-UA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учителя</a:t>
            </a:r>
            <a:endParaRPr kumimoji="0" lang="uk-UA" sz="2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7384"/>
            <a:ext cx="9240838" cy="6858000"/>
          </a:xfrm>
        </p:spPr>
      </p:pic>
      <p:pic>
        <p:nvPicPr>
          <p:cNvPr id="6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95536" y="908720"/>
            <a:ext cx="77048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Вимоги безпеки під час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роботи: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Содержимое 3"/>
          <p:cNvSpPr txBox="1">
            <a:spLocks/>
          </p:cNvSpPr>
          <p:nvPr/>
        </p:nvSpPr>
        <p:spPr>
          <a:xfrm>
            <a:off x="642910" y="2420888"/>
            <a:ext cx="7313466" cy="38656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беріть хімічних речовин безпосередньо (голими) руками.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Використовуйте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для цього фарфорові ложечки, совочки,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шпателі</a:t>
            </a:r>
            <a:endParaRPr kumimoji="0" lang="uk-UA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uk-UA" sz="2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асипайте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або наливайте реактиви над столом (сухі - над аркушем паперу, рідкі – над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листом</a:t>
            </a:r>
            <a:endParaRPr kumimoji="0" lang="uk-UA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зсипайте просипаний і не зливайте розлитий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реактив назад у тару, до основної кількості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реактиву</a:t>
            </a:r>
            <a:endParaRPr kumimoji="0" lang="uk-UA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240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95536" y="908720"/>
            <a:ext cx="77048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Вимоги безпеки під час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роботи: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611560" y="2420888"/>
            <a:ext cx="7095732" cy="312921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ід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час роботи в кабінеті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пийте води і не вживайте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їжу</a:t>
            </a:r>
            <a:endParaRPr kumimoji="0" lang="uk-UA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пробуйте хімічні речовини на смак, адже будь-яка  з них, тією чи іншою мірою,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отруйна</a:t>
            </a:r>
            <a:endParaRPr kumimoji="0" lang="uk-UA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240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95536" y="908720"/>
            <a:ext cx="770485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Вимоги безпеки під час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роботи: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467544" y="1600200"/>
            <a:ext cx="7488832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сі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роботи, пов'язані з виділенням газів і пари, проводьте при справно діючій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вентиляції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аливаючи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рідини, тримайте посудину (колбу, пробірку) отвором від себе і не спрямовуйте її на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сусідів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агріваючи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рідини, не залишайте їх без нагляду навіть на короткий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час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озбавляючи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концентровані кислоти водою, обережно доливайте до води кислоту,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навпаки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ід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час усіх операцій з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концентрованими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кислотами й лугами  обов'язково користуйтесь гумовими</a:t>
            </a:r>
            <a:r>
              <a:rPr kumimoji="0" lang="uk-UA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рукавицями й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окулярами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240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95536" y="908720"/>
            <a:ext cx="770485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Вимоги безпеки під час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роботи: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457200" y="2204864"/>
            <a:ext cx="7571184" cy="410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uk-UA" sz="2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агрівайте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легкозаймисті і горючі органічні розчини тільки на водяній або повітряній бані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uk-UA" sz="2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еред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початком роботи з легкозаймистими і горючими розчинами вимкніть усі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пальники</a:t>
            </a:r>
            <a:endParaRPr kumimoji="0" lang="uk-UA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ід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час роботи з розчинами, що пов'язана з нагріванням, не залишайте робоче місце без 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736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Добрый день</dc:title>
  <dc:creator>Владимирова</dc:creator>
  <cp:lastModifiedBy>Оксана</cp:lastModifiedBy>
  <cp:revision>91</cp:revision>
  <dcterms:created xsi:type="dcterms:W3CDTF">2009-03-15T15:25:08Z</dcterms:created>
  <dcterms:modified xsi:type="dcterms:W3CDTF">2016-02-24T17:08:54Z</dcterms:modified>
</cp:coreProperties>
</file>