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8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75" r:id="rId18"/>
    <p:sldId id="276" r:id="rId19"/>
    <p:sldId id="271" r:id="rId20"/>
    <p:sldId id="272" r:id="rId21"/>
    <p:sldId id="273" r:id="rId22"/>
    <p:sldId id="279" r:id="rId23"/>
    <p:sldId id="277" r:id="rId24"/>
    <p:sldId id="280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CC"/>
    <a:srgbClr val="CCECFF"/>
    <a:srgbClr val="CCCCFF"/>
    <a:srgbClr val="FFFFCC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90" autoAdjust="0"/>
  </p:normalViewPr>
  <p:slideViewPr>
    <p:cSldViewPr>
      <p:cViewPr varScale="1">
        <p:scale>
          <a:sx n="41" d="100"/>
          <a:sy n="41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FA154-BD78-4551-8B81-6AA599864B0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95F1-E884-4D41-AFED-23FB2DAF02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83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495F1-E884-4D41-AFED-23FB2DAF021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69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495F1-E884-4D41-AFED-23FB2DAF0217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31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7999">
              <a:srgbClr val="66CCFF"/>
            </a:gs>
            <a:gs pos="36000">
              <a:schemeClr val="accent1">
                <a:lumMod val="20000"/>
                <a:lumOff val="80000"/>
              </a:schemeClr>
            </a:gs>
            <a:gs pos="61000">
              <a:srgbClr val="FFFFCC"/>
            </a:gs>
            <a:gs pos="82001">
              <a:srgbClr val="CCCCFF"/>
            </a:gs>
            <a:gs pos="100000">
              <a:srgbClr val="CCE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0FEE41-F598-4950-82D0-A14F54E1E5D2}" type="datetimeFigureOut">
              <a:rPr lang="uk-UA" smtClean="0"/>
              <a:pPr/>
              <a:t>02.09.2016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FBB5B-4F73-4369-9D25-287DDFB8238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uon_cherkassy@uk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lozir-school.ucoz.ua/" TargetMode="External"/><Relationship Id="rId2" Type="http://schemas.openxmlformats.org/officeDocument/2006/relationships/hyperlink" Target="mailto:bilozir2015@uk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lozirska.gromada.org.u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52028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ПРАКТИЧНІ АСПЕКТИ</a:t>
            </a:r>
            <a:b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</a:br>
            <a:r>
              <a:rPr lang="uk-U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ОРГАНІЗАЦІЇ РОБОТИ ОПОРНОЇ ШКОЛИ</a:t>
            </a:r>
            <a:endParaRPr lang="uk-UA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4357718" cy="1576766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 smtClean="0"/>
              <a:t>Петренко Світлана Олександрівна, директор </a:t>
            </a:r>
            <a:r>
              <a:rPr lang="uk-UA" sz="2000" dirty="0" err="1" smtClean="0"/>
              <a:t>Білозірської</a:t>
            </a:r>
            <a:r>
              <a:rPr lang="uk-UA" sz="2000" dirty="0" smtClean="0"/>
              <a:t> загальноосвітньої школи І-ІІІ ступенів  Білозірської сільської ради  Черкаського району </a:t>
            </a:r>
          </a:p>
          <a:p>
            <a:endParaRPr lang="uk-UA" sz="1800" dirty="0" smtClean="0"/>
          </a:p>
          <a:p>
            <a:endParaRPr lang="uk-UA" sz="1800" dirty="0"/>
          </a:p>
        </p:txBody>
      </p:sp>
      <p:pic>
        <p:nvPicPr>
          <p:cNvPr id="4" name="Рисунок 3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285140" cy="321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Мета діяльності </a:t>
            </a:r>
            <a:br>
              <a:rPr lang="uk-UA" sz="3600" b="1" dirty="0" smtClean="0">
                <a:solidFill>
                  <a:srgbClr val="000099"/>
                </a:solidFill>
              </a:rPr>
            </a:br>
            <a:r>
              <a:rPr lang="uk-UA" sz="3600" b="1" dirty="0" smtClean="0">
                <a:solidFill>
                  <a:srgbClr val="000099"/>
                </a:solidFill>
              </a:rPr>
              <a:t>Білозірської опорної школи</a:t>
            </a:r>
            <a:endParaRPr lang="uk-UA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38912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забезпечення </a:t>
            </a:r>
            <a:r>
              <a:rPr lang="uk-UA" dirty="0"/>
              <a:t>учнів високим рівнем загальної середньої освіти відповідно до їх нахилів, здібностей, уподобань та підготовки до продовження навчання в навчальних </a:t>
            </a:r>
            <a:r>
              <a:rPr lang="uk-UA" dirty="0" smtClean="0"/>
              <a:t>закладах;</a:t>
            </a:r>
          </a:p>
          <a:p>
            <a:r>
              <a:rPr lang="uk-UA" dirty="0" smtClean="0"/>
              <a:t>одержання </a:t>
            </a:r>
            <a:r>
              <a:rPr lang="uk-UA" dirty="0"/>
              <a:t>загальнодоступної й безкоштовної загальної середньої </a:t>
            </a:r>
            <a:r>
              <a:rPr lang="uk-UA" dirty="0" smtClean="0"/>
              <a:t>освіти;</a:t>
            </a:r>
          </a:p>
          <a:p>
            <a:r>
              <a:rPr lang="uk-UA" dirty="0" smtClean="0"/>
              <a:t>забезпечення </a:t>
            </a:r>
            <a:r>
              <a:rPr lang="uk-UA" dirty="0"/>
              <a:t>оптимального поєднання державних і громадських чинників в управлінні школою в інтересах людини, суспільства й </a:t>
            </a:r>
            <a:r>
              <a:rPr lang="uk-UA" dirty="0" smtClean="0"/>
              <a:t>держави;</a:t>
            </a:r>
          </a:p>
          <a:p>
            <a:r>
              <a:rPr lang="uk-UA" dirty="0" smtClean="0"/>
              <a:t>створення </a:t>
            </a:r>
            <a:r>
              <a:rPr lang="uk-UA" dirty="0"/>
              <a:t>умов для розвитку освіченої, морально і фізично здорової, естетично розвиненої, трудолюбивої особистості.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6136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Опорний навчальний заклад покликаний реалізувати такі завдання: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•</a:t>
            </a:r>
            <a:r>
              <a:rPr lang="uk-UA" dirty="0"/>
              <a:t>	створення умов для стійкого розвитку загальної середньої </a:t>
            </a:r>
            <a:r>
              <a:rPr lang="uk-UA" dirty="0" smtClean="0"/>
              <a:t>освіти з </a:t>
            </a:r>
            <a:r>
              <a:rPr lang="uk-UA" dirty="0"/>
              <a:t>урахуванням потреб громади;	</a:t>
            </a:r>
          </a:p>
          <a:p>
            <a:pPr>
              <a:buNone/>
            </a:pPr>
            <a:r>
              <a:rPr lang="uk-UA" dirty="0"/>
              <a:t>•	одержання якісної повноцінної освіти шляхом реалізації допрофільної  підготовки й профільного навчання, освітніх програм професійної підготовки й додаткової освіти в структурі загальноосвітньої школи;</a:t>
            </a:r>
          </a:p>
          <a:p>
            <a:pPr>
              <a:buNone/>
            </a:pPr>
            <a:r>
              <a:rPr lang="uk-UA" dirty="0"/>
              <a:t>•	забезпечення доступу школярів до якісних знань за рахунок використання  дистанційних форм навчання, транспортних схем доставки учнів у опорний навчальний заклад;</a:t>
            </a:r>
          </a:p>
          <a:p>
            <a:pPr>
              <a:buNone/>
            </a:pPr>
            <a:r>
              <a:rPr lang="uk-UA" dirty="0"/>
              <a:t>•	</a:t>
            </a:r>
            <a:r>
              <a:rPr lang="uk-UA" dirty="0" smtClean="0"/>
              <a:t>створення </a:t>
            </a:r>
            <a:r>
              <a:rPr lang="uk-UA" dirty="0"/>
              <a:t>умов для соціалізації учнівської молоді в умовах реформування та гуманізації освіти.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5436" cy="148992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Участь Білозірської опорної школи в </a:t>
            </a:r>
            <a:br>
              <a:rPr lang="uk-UA" sz="3600" b="1" dirty="0" smtClean="0">
                <a:solidFill>
                  <a:srgbClr val="000099"/>
                </a:solidFill>
              </a:rPr>
            </a:br>
            <a:r>
              <a:rPr lang="uk-UA" sz="3600" b="1" dirty="0" err="1" smtClean="0">
                <a:solidFill>
                  <a:srgbClr val="000099"/>
                </a:solidFill>
              </a:rPr>
              <a:t>“Обласному</a:t>
            </a:r>
            <a:r>
              <a:rPr lang="uk-UA" sz="3600" b="1" dirty="0" smtClean="0">
                <a:solidFill>
                  <a:srgbClr val="000099"/>
                </a:solidFill>
              </a:rPr>
              <a:t> конкурсі </a:t>
            </a:r>
            <a:r>
              <a:rPr lang="uk-UA" sz="3600" b="1" dirty="0">
                <a:solidFill>
                  <a:srgbClr val="000099"/>
                </a:solidFill>
              </a:rPr>
              <a:t>на кращий </a:t>
            </a:r>
            <a:r>
              <a:rPr lang="uk-UA" sz="3600" b="1" dirty="0" smtClean="0">
                <a:solidFill>
                  <a:srgbClr val="000099"/>
                </a:solidFill>
              </a:rPr>
              <a:t>проект опорної </a:t>
            </a:r>
            <a:r>
              <a:rPr lang="uk-UA" sz="3600" b="1" dirty="0" err="1" smtClean="0">
                <a:solidFill>
                  <a:srgbClr val="000099"/>
                </a:solidFill>
              </a:rPr>
              <a:t>школи”</a:t>
            </a:r>
            <a:r>
              <a:rPr lang="uk-UA" sz="3600" b="1" dirty="0" smtClean="0">
                <a:solidFill>
                  <a:srgbClr val="000099"/>
                </a:solidFill>
              </a:rPr>
              <a:t> </a:t>
            </a:r>
            <a:endParaRPr lang="uk-UA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3891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2800" dirty="0"/>
              <a:t>у період </a:t>
            </a:r>
            <a:r>
              <a:rPr lang="uk-UA" sz="2800" b="1" dirty="0"/>
              <a:t>з 19 лютого до </a:t>
            </a:r>
            <a:r>
              <a:rPr lang="uk-UA" sz="2800" b="1" dirty="0" smtClean="0"/>
              <a:t>01 </a:t>
            </a:r>
            <a:r>
              <a:rPr lang="uk-UA" sz="2800" b="1" dirty="0"/>
              <a:t>березня 2016 року </a:t>
            </a:r>
            <a:r>
              <a:rPr lang="uk-UA" sz="2800" dirty="0" smtClean="0"/>
              <a:t>відбувся </a:t>
            </a:r>
            <a:r>
              <a:rPr lang="uk-UA" sz="2800" dirty="0" err="1" smtClean="0"/>
              <a:t>“Обласний</a:t>
            </a:r>
            <a:r>
              <a:rPr lang="uk-UA" sz="2800" dirty="0" smtClean="0"/>
              <a:t> </a:t>
            </a:r>
            <a:r>
              <a:rPr lang="uk-UA" sz="2800" dirty="0"/>
              <a:t>конкурс на кращий проект опорної </a:t>
            </a:r>
            <a:r>
              <a:rPr lang="uk-UA" sz="2800" dirty="0" err="1" smtClean="0"/>
              <a:t>школи”</a:t>
            </a:r>
            <a:r>
              <a:rPr lang="uk-UA" sz="2800" dirty="0" smtClean="0"/>
              <a:t>, який проходив у два етапи.</a:t>
            </a:r>
            <a:endParaRPr lang="uk-UA" sz="2800" dirty="0"/>
          </a:p>
          <a:p>
            <a:r>
              <a:rPr lang="uk-UA" sz="2800" dirty="0" smtClean="0"/>
              <a:t>матеріали </a:t>
            </a:r>
            <a:r>
              <a:rPr lang="uk-UA" sz="2800" dirty="0"/>
              <a:t>для участі в Конкурсі </a:t>
            </a:r>
            <a:r>
              <a:rPr lang="uk-UA" sz="2800" dirty="0" smtClean="0"/>
              <a:t>були надіслані </a:t>
            </a:r>
            <a:r>
              <a:rPr lang="uk-UA" sz="2800" dirty="0"/>
              <a:t>до 01.03.2016 на адресу управління освіти і науки обласної державної адміністрації: м. Черкаси, </a:t>
            </a:r>
            <a:r>
              <a:rPr lang="uk-UA" sz="2800" dirty="0" smtClean="0"/>
              <a:t> </a:t>
            </a:r>
            <a:r>
              <a:rPr lang="uk-UA" sz="2800" dirty="0"/>
              <a:t>вул. Бидгощська, 38/1, 18003, </a:t>
            </a:r>
            <a:r>
              <a:rPr lang="en-US" sz="2800" b="1" u="sng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guon</a:t>
            </a:r>
            <a:r>
              <a:rPr lang="ru-RU" sz="2800" b="1" u="sng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_</a:t>
            </a:r>
            <a:r>
              <a:rPr lang="en-US" sz="2800" b="1" u="sng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cherkassy</a:t>
            </a:r>
            <a:r>
              <a:rPr lang="ru-RU" sz="2800" b="1" u="sng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@</a:t>
            </a:r>
            <a:r>
              <a:rPr lang="en-US" sz="2800" b="1" u="sng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ukr</a:t>
            </a:r>
            <a:r>
              <a:rPr lang="ru-RU" sz="2800" b="1" u="sng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.</a:t>
            </a:r>
            <a:r>
              <a:rPr lang="en-US" sz="2800" b="1" u="sng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net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uk-UA" sz="2800" dirty="0"/>
              <a:t>п</a:t>
            </a:r>
            <a:r>
              <a:rPr lang="uk-UA" sz="2800" dirty="0" smtClean="0"/>
              <a:t>ідбиття підсумків Конкурсу - 15 березня 2016 року</a:t>
            </a:r>
            <a:endParaRPr lang="uk-UA" sz="2800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000099"/>
                </a:solidFill>
              </a:rPr>
              <a:t>Подані матеріали на конкурс</a:t>
            </a:r>
            <a:endParaRPr lang="uk-UA" sz="4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707966"/>
          </a:xfrm>
        </p:spPr>
        <p:txBody>
          <a:bodyPr/>
          <a:lstStyle/>
          <a:p>
            <a:r>
              <a:rPr lang="uk-UA" dirty="0"/>
              <a:t> заявка органу управління </a:t>
            </a:r>
            <a:r>
              <a:rPr lang="uk-UA" dirty="0" smtClean="0"/>
              <a:t>освітою</a:t>
            </a:r>
            <a:endParaRPr lang="uk-UA" dirty="0"/>
          </a:p>
          <a:p>
            <a:r>
              <a:rPr lang="uk-UA" dirty="0"/>
              <a:t> опис проекту опорної школи (до 10 сторінок</a:t>
            </a:r>
            <a:r>
              <a:rPr lang="uk-UA" dirty="0" smtClean="0"/>
              <a:t>)</a:t>
            </a:r>
            <a:endParaRPr lang="uk-UA" dirty="0"/>
          </a:p>
          <a:p>
            <a:r>
              <a:rPr lang="uk-UA" dirty="0"/>
              <a:t> </a:t>
            </a:r>
            <a:r>
              <a:rPr lang="uk-UA" dirty="0" err="1"/>
              <a:t>відеопрезентація</a:t>
            </a:r>
            <a:r>
              <a:rPr lang="uk-UA" dirty="0"/>
              <a:t> школи на доступних носіях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(</a:t>
            </a:r>
            <a:r>
              <a:rPr lang="uk-UA" dirty="0"/>
              <a:t>до 7 </a:t>
            </a:r>
            <a:r>
              <a:rPr lang="uk-UA" dirty="0" smtClean="0"/>
              <a:t>хвилин)</a:t>
            </a:r>
            <a:endParaRPr lang="uk-UA" dirty="0"/>
          </a:p>
          <a:p>
            <a:r>
              <a:rPr lang="uk-UA" dirty="0"/>
              <a:t> додаткові ілюстративні </a:t>
            </a:r>
            <a:r>
              <a:rPr lang="uk-UA" dirty="0" smtClean="0"/>
              <a:t>матеріали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000099"/>
                </a:solidFill>
              </a:rPr>
              <a:t>Результати участі в Конкурсі</a:t>
            </a:r>
            <a:endParaRPr lang="uk-UA" sz="4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1350644"/>
          </a:xfrm>
        </p:spPr>
        <p:txBody>
          <a:bodyPr/>
          <a:lstStyle/>
          <a:p>
            <a:r>
              <a:rPr lang="uk-UA" dirty="0" smtClean="0"/>
              <a:t>Білозірська опорна школа в трійці лідерів області</a:t>
            </a:r>
          </a:p>
          <a:p>
            <a:r>
              <a:rPr lang="uk-UA" dirty="0" smtClean="0"/>
              <a:t>Отримали кошти в сумі </a:t>
            </a:r>
            <a:r>
              <a:rPr lang="uk-UA" b="1" dirty="0" smtClean="0"/>
              <a:t>2 млн. 659 тис. грн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Освоєння коштів опорною школою</a:t>
            </a:r>
            <a:endParaRPr lang="uk-UA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70770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500 000 – придбання меблів у заклад</a:t>
            </a:r>
          </a:p>
        </p:txBody>
      </p:sp>
      <p:pic>
        <p:nvPicPr>
          <p:cNvPr id="4" name="Рисунок 3" descr="IMG_1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44291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4038600" cy="3028950"/>
          </a:xfrm>
        </p:spPr>
      </p:pic>
      <p:pic>
        <p:nvPicPr>
          <p:cNvPr id="8" name="Содержимое 7" descr="IMG_16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038600" cy="3028950"/>
          </a:xfrm>
        </p:spPr>
      </p:pic>
      <p:pic>
        <p:nvPicPr>
          <p:cNvPr id="9" name="Содержимое 7" descr="IMG_1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038600" cy="3028950"/>
          </a:xfrm>
          <a:prstGeom prst="rect">
            <a:avLst/>
          </a:prstGeom>
        </p:spPr>
      </p:pic>
      <p:pic>
        <p:nvPicPr>
          <p:cNvPr id="10" name="Содержимое 7" descr="IMG_16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85728"/>
            <a:ext cx="4038600" cy="3028950"/>
          </a:xfrm>
          <a:prstGeom prst="rect">
            <a:avLst/>
          </a:prstGeom>
        </p:spPr>
      </p:pic>
      <p:pic>
        <p:nvPicPr>
          <p:cNvPr id="6" name="Содержимое 6" descr="IMG_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4038600" cy="3028950"/>
          </a:xfrm>
          <a:prstGeom prst="rect">
            <a:avLst/>
          </a:prstGeom>
        </p:spPr>
      </p:pic>
      <p:pic>
        <p:nvPicPr>
          <p:cNvPr id="11" name="Содержимое 7" descr="IMG_1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13720"/>
            <a:ext cx="4038600" cy="3028950"/>
          </a:xfrm>
          <a:prstGeom prst="rect">
            <a:avLst/>
          </a:prstGeom>
        </p:spPr>
      </p:pic>
      <p:pic>
        <p:nvPicPr>
          <p:cNvPr id="12" name="Содержимое 7" descr="IMG_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748" y="333774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IMG_16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748" y="19447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6" descr="IMG_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706" y="326573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7" descr="IMG_1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706" y="12246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6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4038600" cy="3028950"/>
          </a:xfrm>
        </p:spPr>
      </p:pic>
      <p:pic>
        <p:nvPicPr>
          <p:cNvPr id="6" name="Содержимое 5" descr="IMG_16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  <p:pic>
        <p:nvPicPr>
          <p:cNvPr id="7" name="Содержимое 4" descr="IMG_1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4038600" cy="3028950"/>
          </a:xfrm>
          <a:prstGeom prst="rect">
            <a:avLst/>
          </a:prstGeom>
        </p:spPr>
      </p:pic>
      <p:pic>
        <p:nvPicPr>
          <p:cNvPr id="10" name="Содержимое 5" descr="IMG_1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42852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16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9036496" cy="958501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200 000 – облаштування території закладу</a:t>
            </a:r>
          </a:p>
        </p:txBody>
      </p:sp>
      <p:pic>
        <p:nvPicPr>
          <p:cNvPr id="7" name="Содержимое 6" descr="IMG_17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6" descr="IMG_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2088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253054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  </a:t>
            </a:r>
          </a:p>
          <a:p>
            <a:pPr>
              <a:buNone/>
            </a:pP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   </a:t>
            </a:r>
            <a:r>
              <a:rPr lang="uk-UA" sz="3600" dirty="0" smtClean="0"/>
              <a:t>Освіта – найбільш потужна зброя, яку ви можете використовувати, щоб змінити світ</a:t>
            </a:r>
            <a:endParaRPr lang="uk-UA" sz="4000" dirty="0" smtClean="0"/>
          </a:p>
          <a:p>
            <a:pPr>
              <a:buNone/>
            </a:pPr>
            <a:r>
              <a:rPr lang="uk-UA" i="1" dirty="0" smtClean="0"/>
              <a:t>                                                            </a:t>
            </a:r>
            <a:r>
              <a:rPr lang="uk-UA" sz="2400" i="1" dirty="0" smtClean="0"/>
              <a:t>Нельсон  </a:t>
            </a:r>
            <a:r>
              <a:rPr lang="uk-UA" sz="2400" i="1" dirty="0" err="1" smtClean="0"/>
              <a:t>Мандела</a:t>
            </a:r>
            <a:endParaRPr lang="uk-UA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8312" cy="85725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600 000 – заходи щодо енергозбереження</a:t>
            </a:r>
          </a:p>
        </p:txBody>
      </p:sp>
      <p:pic>
        <p:nvPicPr>
          <p:cNvPr id="5" name="Рисунок 4" descr="IMG_1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4000528" cy="533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1643074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/>
              <a:t>1 200 000 – матеріально-технічне  та навчально-методичне оснащення кабінетів</a:t>
            </a:r>
            <a:endParaRPr lang="uk-UA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15436" cy="170423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Білозірська загальноосвітня школа І-ІІІ ступенів </a:t>
            </a:r>
            <a:r>
              <a:rPr lang="uk-UA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Білозірської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сільської ради</a:t>
            </a:r>
            <a:b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</a:b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Черкаського району Черкаської області</a:t>
            </a:r>
            <a:endParaRPr lang="uk-UA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000264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19635, вул. Л.Українки, 3</a:t>
            </a:r>
          </a:p>
          <a:p>
            <a:pPr>
              <a:buNone/>
            </a:pPr>
            <a:r>
              <a:rPr lang="uk-UA" dirty="0" smtClean="0"/>
              <a:t>Тел. (0472) 30-02-40</a:t>
            </a:r>
          </a:p>
          <a:p>
            <a:pPr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bilozir2015@ukr.net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Сайт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школи: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hlinkClick r:id="rId3"/>
              </a:rPr>
              <a:t>http://bilozir-school.ucoz.ua</a:t>
            </a:r>
            <a:endParaRPr lang="uk-UA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</a:rPr>
              <a:t>Сайт громади: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hlinkClick r:id="rId4"/>
              </a:rPr>
              <a:t>http://bilozirska.gromada.org.ua/</a:t>
            </a:r>
            <a:endParaRPr lang="uk-UA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5143536" cy="4389120"/>
          </a:xfrm>
        </p:spPr>
        <p:txBody>
          <a:bodyPr/>
          <a:lstStyle/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>
                <a:latin typeface="Uk_Arbat" pitchFamily="2" charset="0"/>
              </a:rPr>
              <a:t>Людина, яка відчула вітер змін, має будувати не щит від вітру, а вітряк.</a:t>
            </a:r>
          </a:p>
          <a:p>
            <a:pPr>
              <a:buNone/>
            </a:pPr>
            <a:r>
              <a:rPr lang="uk-UA" dirty="0" smtClean="0"/>
              <a:t>				</a:t>
            </a:r>
            <a:r>
              <a:rPr lang="uk-UA" i="1" dirty="0" smtClean="0"/>
              <a:t>Стівен Кінг</a:t>
            </a:r>
            <a:endParaRPr lang="uk-UA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1936" t="37633" r="2620" b="8812"/>
          <a:stretch>
            <a:fillRect/>
          </a:stretch>
        </p:blipFill>
        <p:spPr bwMode="auto">
          <a:xfrm>
            <a:off x="5286380" y="2500306"/>
            <a:ext cx="3643338" cy="32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b="1" dirty="0" smtClean="0">
                <a:solidFill>
                  <a:srgbClr val="000099"/>
                </a:solidFill>
              </a:rPr>
              <a:t>Дякую за увагу!</a:t>
            </a:r>
            <a:endParaRPr lang="uk-UA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0099"/>
                </a:solidFill>
              </a:rPr>
              <a:t>Організація діяльності опорного навчального закладу</a:t>
            </a:r>
            <a:endParaRPr lang="uk-UA" sz="40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72560" cy="46367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</a:t>
            </a:r>
            <a:r>
              <a:rPr lang="uk-UA" dirty="0" err="1" smtClean="0"/>
              <a:t>освіту”</a:t>
            </a:r>
            <a:endParaRPr lang="uk-UA" dirty="0" smtClean="0"/>
          </a:p>
          <a:p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загальну середню </a:t>
            </a:r>
            <a:r>
              <a:rPr lang="uk-UA" dirty="0" err="1" smtClean="0"/>
              <a:t>освіту”</a:t>
            </a:r>
            <a:endParaRPr lang="uk-UA" dirty="0" smtClean="0"/>
          </a:p>
          <a:p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дошкільну </a:t>
            </a:r>
            <a:r>
              <a:rPr lang="uk-UA" dirty="0" err="1" smtClean="0"/>
              <a:t>освіту”</a:t>
            </a:r>
            <a:endParaRPr lang="uk-UA" dirty="0" smtClean="0"/>
          </a:p>
          <a:p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позашкільну </a:t>
            </a:r>
            <a:r>
              <a:rPr lang="uk-UA" dirty="0" err="1" smtClean="0"/>
              <a:t>освіту”</a:t>
            </a:r>
            <a:endParaRPr lang="uk-UA" dirty="0" smtClean="0"/>
          </a:p>
          <a:p>
            <a:r>
              <a:rPr lang="uk-UA" dirty="0" smtClean="0"/>
              <a:t>Положення про порядок здійснення інноваційної освітньої діяльності</a:t>
            </a:r>
          </a:p>
          <a:p>
            <a:r>
              <a:rPr lang="uk-UA" dirty="0" smtClean="0"/>
              <a:t>Положення про загальноосвітній навчальний заклад</a:t>
            </a:r>
          </a:p>
          <a:p>
            <a:r>
              <a:rPr lang="uk-UA" dirty="0" smtClean="0"/>
              <a:t>Положення про освітній округ (</a:t>
            </a:r>
            <a:r>
              <a:rPr lang="uk-UA" sz="2600" dirty="0" smtClean="0"/>
              <a:t>в редакції постанови Кабінету  Міністрів  України від 20.01.2016  №79</a:t>
            </a:r>
            <a:r>
              <a:rPr lang="uk-UA" dirty="0" smtClean="0"/>
              <a:t>)</a:t>
            </a:r>
          </a:p>
          <a:p>
            <a:r>
              <a:rPr lang="uk-UA" dirty="0" smtClean="0"/>
              <a:t>Статут закладу</a:t>
            </a:r>
          </a:p>
          <a:p>
            <a:r>
              <a:rPr lang="uk-UA" dirty="0" smtClean="0"/>
              <a:t>Положення про опорний навчальний заклад </a:t>
            </a:r>
            <a:r>
              <a:rPr lang="uk-UA" sz="2600" dirty="0" err="1" smtClean="0"/>
              <a:t>Білозірської</a:t>
            </a:r>
            <a:r>
              <a:rPr lang="uk-UA" sz="2600" dirty="0" smtClean="0"/>
              <a:t> сільської ради</a:t>
            </a:r>
            <a:endParaRPr lang="uk-UA" dirty="0" smtClean="0"/>
          </a:p>
          <a:p>
            <a:r>
              <a:rPr lang="uk-UA" dirty="0" smtClean="0"/>
              <a:t>Інші нормативні акти України і регіону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86874" cy="164479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Опорний навчальний заклад керується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4" cy="4389120"/>
          </a:xfrm>
        </p:spPr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ормами Типового положення про загальноосвітній навчальний заклад;</a:t>
            </a:r>
          </a:p>
          <a:p>
            <a:r>
              <a:rPr lang="uk-UA" dirty="0"/>
              <a:t>с</a:t>
            </a:r>
            <a:r>
              <a:rPr lang="uk-UA" dirty="0" smtClean="0"/>
              <a:t>анітарно-гігієнічними нормами організації навчально-виховного процесу.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Основні принципи організації опорної школи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568952" cy="4389120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абезпечення умов для рівного доступу до якісної освіти;</a:t>
            </a:r>
          </a:p>
          <a:p>
            <a:r>
              <a:rPr lang="uk-UA" dirty="0"/>
              <a:t>п</a:t>
            </a:r>
            <a:r>
              <a:rPr lang="uk-UA" dirty="0" smtClean="0"/>
              <a:t>ідвищення якості освіти;</a:t>
            </a:r>
          </a:p>
          <a:p>
            <a:r>
              <a:rPr lang="uk-UA" dirty="0"/>
              <a:t>е</a:t>
            </a:r>
            <a:r>
              <a:rPr lang="uk-UA" dirty="0" smtClean="0"/>
              <a:t>фективне використання наявних ресурсів;</a:t>
            </a:r>
          </a:p>
          <a:p>
            <a:r>
              <a:rPr lang="uk-UA" dirty="0"/>
              <a:t>п</a:t>
            </a:r>
            <a:r>
              <a:rPr lang="uk-UA" dirty="0" smtClean="0"/>
              <a:t>окращення матеріального стану опорної школи;</a:t>
            </a:r>
          </a:p>
          <a:p>
            <a:r>
              <a:rPr lang="uk-UA" dirty="0"/>
              <a:t>п</a:t>
            </a:r>
            <a:r>
              <a:rPr lang="uk-UA" dirty="0" smtClean="0"/>
              <a:t>ідвезення учнів шкіл-філій до опорної школи.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8312" cy="10081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Створення опорної школи в Білозірській об</a:t>
            </a:r>
            <a:r>
              <a:rPr lang="en-US" sz="3200" b="1" dirty="0" smtClean="0">
                <a:solidFill>
                  <a:srgbClr val="000099"/>
                </a:solidFill>
              </a:rPr>
              <a:t>’</a:t>
            </a:r>
            <a:r>
              <a:rPr lang="uk-UA" sz="3200" b="1" dirty="0" err="1" smtClean="0">
                <a:solidFill>
                  <a:srgbClr val="000099"/>
                </a:solidFill>
              </a:rPr>
              <a:t>єднаній</a:t>
            </a:r>
            <a:r>
              <a:rPr lang="uk-UA" sz="3200" b="1" dirty="0" smtClean="0">
                <a:solidFill>
                  <a:srgbClr val="000099"/>
                </a:solidFill>
              </a:rPr>
              <a:t> територіальній громаді</a:t>
            </a:r>
            <a:endParaRPr lang="uk-UA" sz="32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643998" cy="451085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Прийнято рішення сесії </a:t>
            </a:r>
            <a:r>
              <a:rPr lang="uk-UA" dirty="0" err="1" smtClean="0"/>
              <a:t>“Про</a:t>
            </a:r>
            <a:r>
              <a:rPr lang="uk-UA" dirty="0" smtClean="0"/>
              <a:t> створення </a:t>
            </a:r>
            <a:r>
              <a:rPr lang="uk-UA" dirty="0" err="1" smtClean="0"/>
              <a:t>Білозірського</a:t>
            </a:r>
            <a:r>
              <a:rPr lang="uk-UA" dirty="0" smtClean="0"/>
              <a:t> освітнього </a:t>
            </a:r>
            <a:r>
              <a:rPr lang="uk-UA" dirty="0" err="1" smtClean="0"/>
              <a:t>округу”</a:t>
            </a:r>
            <a:r>
              <a:rPr lang="uk-UA" dirty="0" smtClean="0"/>
              <a:t> (20.02.2016)</a:t>
            </a:r>
          </a:p>
          <a:p>
            <a:r>
              <a:rPr lang="uk-UA" dirty="0" smtClean="0"/>
              <a:t>Визначено опорну школу та її філії</a:t>
            </a:r>
          </a:p>
          <a:p>
            <a:r>
              <a:rPr lang="uk-UA" dirty="0" smtClean="0"/>
              <a:t>Затверджено Положення про освітній округ</a:t>
            </a:r>
          </a:p>
          <a:p>
            <a:pPr lvl="0"/>
            <a:r>
              <a:rPr lang="uk-UA" dirty="0" smtClean="0"/>
              <a:t>Затверджено Положення про опорний навчальний заклад</a:t>
            </a:r>
          </a:p>
          <a:p>
            <a:endParaRPr lang="uk-UA" sz="1600" dirty="0" smtClean="0"/>
          </a:p>
          <a:p>
            <a:r>
              <a:rPr lang="uk-UA" dirty="0" smtClean="0"/>
              <a:t>Прийнято рішення сесії Білозірської сільської ради </a:t>
            </a:r>
            <a:r>
              <a:rPr lang="uk-UA" dirty="0" err="1" smtClean="0"/>
              <a:t>“Про</a:t>
            </a:r>
            <a:r>
              <a:rPr lang="uk-UA" dirty="0" smtClean="0"/>
              <a:t> затвердження цільової комплексної  Програми зміцнення матеріально-технічної бази Білозірської ЗОШ І-ІІІ ступенів як опорної школи на 2016-2018 роки (22.02.2016 №11-15/</a:t>
            </a:r>
            <a:r>
              <a:rPr lang="en-US" dirty="0" smtClean="0"/>
              <a:t>VII</a:t>
            </a:r>
            <a:r>
              <a:rPr lang="uk-UA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5572164"/>
          </a:xfrm>
        </p:spPr>
        <p:txBody>
          <a:bodyPr>
            <a:normAutofit/>
          </a:bodyPr>
          <a:lstStyle/>
          <a:p>
            <a:r>
              <a:rPr lang="uk-UA" sz="2500" dirty="0" smtClean="0"/>
              <a:t>Організовано проведення інформаційно-роз’яснювальної роботи серед громадськості щодо утворення освітнього округу (опорного закладу, їх філій)</a:t>
            </a:r>
            <a:endParaRPr lang="ru-RU" sz="2500" dirty="0" smtClean="0"/>
          </a:p>
          <a:p>
            <a:pPr lvl="0"/>
            <a:r>
              <a:rPr lang="uk-UA" sz="2500" dirty="0" smtClean="0"/>
              <a:t>Здійснено розподіл коштів освітньої субвенції та власних доходів громади між опорною школою та філіями</a:t>
            </a:r>
            <a:endParaRPr lang="ru-RU" sz="2500" dirty="0" smtClean="0"/>
          </a:p>
          <a:p>
            <a:pPr lvl="0"/>
            <a:r>
              <a:rPr lang="uk-UA" sz="2500" dirty="0" smtClean="0"/>
              <a:t>Призначено директора опорної школи</a:t>
            </a:r>
            <a:endParaRPr lang="ru-RU" sz="2500" dirty="0" smtClean="0"/>
          </a:p>
          <a:p>
            <a:pPr lvl="0"/>
            <a:r>
              <a:rPr lang="uk-UA" sz="2500" dirty="0" smtClean="0"/>
              <a:t>Організовано підвезення учнів та вчителів до опорної школи (тривалість маршруту в один бік 30 хвилин)</a:t>
            </a:r>
            <a:endParaRPr lang="ru-RU" sz="2500" dirty="0" smtClean="0"/>
          </a:p>
          <a:p>
            <a:pPr lvl="0"/>
            <a:r>
              <a:rPr lang="uk-UA" sz="2500" dirty="0" err="1" smtClean="0"/>
              <a:t>Білозірська</a:t>
            </a:r>
            <a:r>
              <a:rPr lang="uk-UA" sz="2500" dirty="0" smtClean="0"/>
              <a:t> сільська рада несе відповідальність за матеріально-технічну базу та створення належних умов навчання, виховання, в тому числі, харчування</a:t>
            </a:r>
            <a:endParaRPr lang="uk-UA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Створення опорної школи в </a:t>
            </a:r>
            <a:r>
              <a:rPr lang="uk-UA" sz="3200" b="1" dirty="0" err="1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Білозірській</a:t>
            </a:r>
            <a:r>
              <a:rPr lang="uk-UA" sz="3200" b="1" dirty="0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 об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’</a:t>
            </a:r>
            <a:r>
              <a:rPr lang="uk-UA" sz="3200" b="1" dirty="0" err="1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єднаній</a:t>
            </a:r>
            <a:r>
              <a:rPr lang="uk-UA" sz="3200" b="1" dirty="0" smtClea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 територіальній громаді</a:t>
            </a:r>
            <a:endParaRPr lang="uk-UA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2924944"/>
            <a:ext cx="3312368" cy="1790510"/>
          </a:xfrm>
          <a:prstGeom prst="ellipse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Опорний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заклад округу - 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Білозірська ЗОШ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І-ІІІ ступенів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4725144"/>
            <a:ext cx="3429024" cy="15479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Білозірська ЗОШ І-ІІ ступенів №2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4797152"/>
            <a:ext cx="3420000" cy="13216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Білозірська ЗОШ І ступеня №1</a:t>
            </a:r>
          </a:p>
        </p:txBody>
      </p:sp>
      <p:sp>
        <p:nvSpPr>
          <p:cNvPr id="9" name="Овал 8"/>
          <p:cNvSpPr/>
          <p:nvPr/>
        </p:nvSpPr>
        <p:spPr>
          <a:xfrm>
            <a:off x="2915816" y="1268760"/>
            <a:ext cx="3420000" cy="1427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Ірдинська</a:t>
            </a:r>
            <a:r>
              <a:rPr lang="uk-UA" sz="2000" b="1" dirty="0" smtClean="0">
                <a:solidFill>
                  <a:schemeClr val="tx1"/>
                </a:solidFill>
              </a:rPr>
              <a:t> ЗОШ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І-ІІІ ступенів</a:t>
            </a:r>
            <a:endParaRPr lang="uk-UA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572000" y="2708920"/>
            <a:ext cx="4512" cy="236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  <a:endCxn id="4" idx="3"/>
          </p:cNvCxnSpPr>
          <p:nvPr/>
        </p:nvCxnSpPr>
        <p:spPr>
          <a:xfrm flipV="1">
            <a:off x="1966032" y="4453240"/>
            <a:ext cx="1434869" cy="271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796136" y="4437112"/>
            <a:ext cx="1224137" cy="360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858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Схема </a:t>
            </a:r>
            <a:r>
              <a:rPr lang="uk-UA" sz="3600" b="1" dirty="0">
                <a:solidFill>
                  <a:srgbClr val="000099"/>
                </a:solidFill>
              </a:rPr>
              <a:t>підвозу учнів </a:t>
            </a:r>
            <a:r>
              <a:rPr lang="uk-UA" sz="3600" b="1" dirty="0" smtClean="0">
                <a:solidFill>
                  <a:srgbClr val="000099"/>
                </a:solidFill>
              </a:rPr>
              <a:t>до </a:t>
            </a:r>
            <a:r>
              <a:rPr lang="uk-UA" sz="3600" b="1" dirty="0">
                <a:solidFill>
                  <a:srgbClr val="000099"/>
                </a:solidFill>
              </a:rPr>
              <a:t>опорної </a:t>
            </a:r>
            <a:r>
              <a:rPr lang="uk-UA" sz="3600" b="1" dirty="0" smtClean="0">
                <a:solidFill>
                  <a:srgbClr val="000099"/>
                </a:solidFill>
              </a:rPr>
              <a:t>школи</a:t>
            </a:r>
            <a:endParaRPr lang="uk-UA" sz="3600" b="1" dirty="0">
              <a:solidFill>
                <a:srgbClr val="000099"/>
              </a:solidFill>
            </a:endParaRPr>
          </a:p>
        </p:txBody>
      </p:sp>
      <p:pic>
        <p:nvPicPr>
          <p:cNvPr id="2050" name="Рисунок 1" descr="F:\карта 2.pn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r="31140" b="28482"/>
          <a:stretch>
            <a:fillRect/>
          </a:stretch>
        </p:blipFill>
        <p:spPr bwMode="auto">
          <a:xfrm>
            <a:off x="1" y="1285861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600</Words>
  <Application>Microsoft Office PowerPoint</Application>
  <PresentationFormat>Экран (4:3)</PresentationFormat>
  <Paragraphs>90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Uk_Arbat</vt:lpstr>
      <vt:lpstr>Wingdings 2</vt:lpstr>
      <vt:lpstr>Поток</vt:lpstr>
      <vt:lpstr>ПРАКТИЧНІ АСПЕКТИ ОРГАНІЗАЦІЇ РОБОТИ ОПОРНОЇ ШКОЛИ</vt:lpstr>
      <vt:lpstr>Презентация PowerPoint</vt:lpstr>
      <vt:lpstr>Організація діяльності опорного навчального закладу</vt:lpstr>
      <vt:lpstr>Опорний навчальний заклад керується</vt:lpstr>
      <vt:lpstr>Основні принципи організації опорної школи</vt:lpstr>
      <vt:lpstr>Створення опорної школи в Білозірській об’єднаній територіальній громаді</vt:lpstr>
      <vt:lpstr>Презентация PowerPoint</vt:lpstr>
      <vt:lpstr>Презентация PowerPoint</vt:lpstr>
      <vt:lpstr>Схема підвозу учнів до опорної школи</vt:lpstr>
      <vt:lpstr>Мета діяльності  Білозірської опорної школи</vt:lpstr>
      <vt:lpstr>Опорний навчальний заклад покликаний реалізувати такі завдання:</vt:lpstr>
      <vt:lpstr>Участь Білозірської опорної школи в  “Обласному конкурсі на кращий проект опорної школи” </vt:lpstr>
      <vt:lpstr>Подані матеріали на конкурс</vt:lpstr>
      <vt:lpstr>Результати участі в Конкурсі</vt:lpstr>
      <vt:lpstr>Освоєння коштів опорною школою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Білозірська загальноосвітня школа І-ІІІ ступенів Білозірської сільської ради Черкаського району Черкаської області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Petrenko</dc:creator>
  <cp:lastModifiedBy>А</cp:lastModifiedBy>
  <cp:revision>42</cp:revision>
  <dcterms:created xsi:type="dcterms:W3CDTF">2016-08-22T14:05:58Z</dcterms:created>
  <dcterms:modified xsi:type="dcterms:W3CDTF">2016-09-02T08:09:59Z</dcterms:modified>
</cp:coreProperties>
</file>